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54"/>
  </p:notesMasterIdLst>
  <p:handoutMasterIdLst>
    <p:handoutMasterId r:id="rId55"/>
  </p:handoutMasterIdLst>
  <p:sldIdLst>
    <p:sldId id="387" r:id="rId2"/>
    <p:sldId id="439" r:id="rId3"/>
    <p:sldId id="458" r:id="rId4"/>
    <p:sldId id="440" r:id="rId5"/>
    <p:sldId id="444" r:id="rId6"/>
    <p:sldId id="448" r:id="rId7"/>
    <p:sldId id="449" r:id="rId8"/>
    <p:sldId id="450" r:id="rId9"/>
    <p:sldId id="451" r:id="rId10"/>
    <p:sldId id="490" r:id="rId11"/>
    <p:sldId id="452" r:id="rId12"/>
    <p:sldId id="483" r:id="rId13"/>
    <p:sldId id="470" r:id="rId14"/>
    <p:sldId id="484" r:id="rId15"/>
    <p:sldId id="453" r:id="rId16"/>
    <p:sldId id="454" r:id="rId17"/>
    <p:sldId id="485" r:id="rId18"/>
    <p:sldId id="496" r:id="rId19"/>
    <p:sldId id="486" r:id="rId20"/>
    <p:sldId id="471" r:id="rId21"/>
    <p:sldId id="487" r:id="rId22"/>
    <p:sldId id="488" r:id="rId23"/>
    <p:sldId id="455" r:id="rId24"/>
    <p:sldId id="456" r:id="rId25"/>
    <p:sldId id="489" r:id="rId26"/>
    <p:sldId id="459" r:id="rId27"/>
    <p:sldId id="472" r:id="rId28"/>
    <p:sldId id="473" r:id="rId29"/>
    <p:sldId id="491" r:id="rId30"/>
    <p:sldId id="474" r:id="rId31"/>
    <p:sldId id="443" r:id="rId32"/>
    <p:sldId id="457" r:id="rId33"/>
    <p:sldId id="479" r:id="rId34"/>
    <p:sldId id="492" r:id="rId35"/>
    <p:sldId id="493" r:id="rId36"/>
    <p:sldId id="480" r:id="rId37"/>
    <p:sldId id="494" r:id="rId38"/>
    <p:sldId id="497" r:id="rId39"/>
    <p:sldId id="460" r:id="rId40"/>
    <p:sldId id="462" r:id="rId41"/>
    <p:sldId id="481" r:id="rId42"/>
    <p:sldId id="478" r:id="rId43"/>
    <p:sldId id="498" r:id="rId44"/>
    <p:sldId id="499" r:id="rId45"/>
    <p:sldId id="500" r:id="rId46"/>
    <p:sldId id="501" r:id="rId47"/>
    <p:sldId id="502" r:id="rId48"/>
    <p:sldId id="503" r:id="rId49"/>
    <p:sldId id="504" r:id="rId50"/>
    <p:sldId id="505" r:id="rId51"/>
    <p:sldId id="506" r:id="rId52"/>
    <p:sldId id="461" r:id="rId53"/>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7A1"/>
    <a:srgbClr val="009DD9"/>
    <a:srgbClr val="1E7F4B"/>
    <a:srgbClr val="94C357"/>
    <a:srgbClr val="66B557"/>
    <a:srgbClr val="FC8EDF"/>
    <a:srgbClr val="4285C5"/>
    <a:srgbClr val="33AA56"/>
    <a:srgbClr val="DCFB21"/>
    <a:srgbClr val="91A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6320" autoAdjust="0"/>
  </p:normalViewPr>
  <p:slideViewPr>
    <p:cSldViewPr>
      <p:cViewPr varScale="1">
        <p:scale>
          <a:sx n="110" d="100"/>
          <a:sy n="110" d="100"/>
        </p:scale>
        <p:origin x="12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a:pPr>
                <a:defRPr/>
              </a:pPr>
              <a:t>16 augustus 2022</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a:pPr>
                <a:defRPr/>
              </a:pPr>
              <a:t>16 augustus 2022</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a:pPr>
                <a:defRPr/>
              </a:pPr>
              <a:t>16 augustus 2022</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a:pPr>
                <a:defRPr/>
              </a:pPr>
              <a:t>16 augustus 2022</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a:pPr>
                <a:defRPr/>
              </a:pPr>
              <a:t>16 augustus 2022</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a:pPr>
                <a:defRPr/>
              </a:pPr>
              <a:t>16 augustus 2022</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a:pPr>
                <a:defRPr/>
              </a:pPr>
              <a:t>16 augustus 2022</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a:pPr>
                <a:defRPr/>
              </a:pPr>
              <a:t>16 augustus 2022</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a:pPr>
                <a:defRPr/>
              </a:pPr>
              <a:t>16 augustus 2022</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a:pPr>
                <a:defRPr/>
              </a:pPr>
              <a:t>16 augustus 2022</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a:pPr>
                <a:defRPr/>
              </a:pPr>
              <a:t>16 augustus 2022</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a:pPr>
                <a:defRPr/>
              </a:pPr>
              <a:t>16 augustus 2022</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a:pPr>
                <a:defRPr/>
              </a:pPr>
              <a:t>16 augustus 2022</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a:pPr>
                <a:defRPr/>
              </a:pPr>
              <a:t>16 augustus 2022</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a:pPr>
                <a:defRPr/>
              </a:pPr>
              <a:t>16 augustus 2022</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a:pPr>
                <a:defRPr/>
              </a:pPr>
              <a:t>16 augustus 2022</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a:pPr>
                <a:defRPr/>
              </a:pPr>
              <a:t>16 augustus 2022</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nl/url?sa=i&amp;url=https://www.rodi.nl/regio/heerhugowaard/cultuur/170978/reis-mee-door-de-ruimte-in-theaterklas-van-cool&amp;psig=AOvVaw1AxRF0qeItp7sgFGJxVjwN&amp;ust=1604066944000000&amp;source=images&amp;cd=vfe&amp;ved=0CAIQjRxqFwoTCOjnxK792ewCFQAAAAAdAAAAABAD"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google.nl/url?sa=i&amp;url=http://eengoedgesprekmet.nl/een-goed-gesprek-met-elkaar-en-met-ms/&amp;psig=AOvVaw3xZqPgxPpmk2QGusu32AsK&amp;ust=1592214173552000&amp;source=images&amp;cd=vfe&amp;ved=0CAIQjRxqFwoTCKDNhJiCgeoCFQAAAAAdAAAAABA9"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www.google.nl/url?sa=i&amp;url=https://www.spiritearthawakening.com/love-relationships/dating/5-ways-avoid-painfully-awkward-meeting-someone-new&amp;psig=AOvVaw3OV2Itv_CbDoeZobMlk36T&amp;ust=1582460634996000&amp;source=images&amp;cd=vfe&amp;ved=0CAIQjRxqFwoTCKDqu7-T5ecCFQAAAAAdAAAAABAn"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1.jpeg"/><Relationship Id="rId4" Type="http://schemas.openxmlformats.org/officeDocument/2006/relationships/hyperlink" Target="https://www.google.nl/url?sa=i&amp;url=https://nl.wikihow.com/Twistzieke-mensen-ergeren&amp;psig=AOvVaw0wEy_nUXOZLu8lqVNl_fTp&amp;ust=1582459820660000&amp;source=images&amp;cd=vfe&amp;ved=0CAIQjRxqFwoTCOjWwLiQ5ecCFQAAAAAdAAAAABA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ogle.nl/url?sa=i&amp;url=https://docplayer.nl/58316813-S-o-s-ruzie-gesignaleerd-kinderen-geen-ruzie-maken-waarover-maken-kinderen-ruzie.html&amp;psig=AOvVaw0vmhh6We76w_mXSIKgrBOn&amp;ust=1594374616099000&amp;source=images&amp;cd=vfe&amp;ved=0CAIQjRxqFwoTCJCf3cXyv-oCFQAAAAAdAAAAABAQ"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google.nl/url?sa=i&amp;url=https://www.presents4all.nl/webshop/t-shirts/heren/detail/103/ik-ben-geen-betweter-ik-weet-gewoon-alles-beter-t-shirt.html&amp;psig=AOvVaw2zNLDL4WnC483AcPyWtVEk&amp;ust=1604153302792000&amp;source=images&amp;cd=vfe&amp;ved=0CAIQjRxqFwoTCOCN3fq-3OwCFQAAAAAdAAAAABAO"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0.jpe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nl/url?sa=i&amp;url=https://www.femmefitaal.nl/honger-en-honger-herken-jij-het-verschil/&amp;psig=AOvVaw2M7LCIoKiQBqrWhVRxQX-Z&amp;ust=1605106749223000&amp;source=images&amp;cd=vfe&amp;ved=0CAIQjRxqFwoTCJjTxPqe-OwCFQAAAAAdAAAAABAD"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google.nl/url?sa=i&amp;url=https://www.glutenvrij.nl/jongeren/pubers&amp;psig=AOvVaw1KouRWzRaqSjD6Lz9hpOeC&amp;ust=1582471879514000&amp;source=images&amp;cd=vfe&amp;ved=0CAIQjRxqFwoTCKjY8rK95ecCFQAAAAAdAAAAABAJ" TargetMode="Externa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google.nl/url?sa=i&amp;url=https://docplayer.nl/58316813-S-o-s-ruzie-gesignaleerd-kinderen-geen-ruzie-maken-waarover-maken-kinderen-ruzie.html&amp;psig=AOvVaw0vmhh6We76w_mXSIKgrBOn&amp;ust=1594374616099000&amp;source=images&amp;cd=vfe&amp;ved=0CAIQjRxqFwoTCJCf3cXyv-oCFQAAAAAdAAAAABAD"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nl/url?sa=i&amp;url=https://www.cambiumned.nl/theorie/literatuur/literatuurgeschiedenis/middeleeuwen/het-middeleeuws-toneel/&amp;psig=AOvVaw0GEwFVAZaiylRHZEJULjQQ&amp;ust=1604065722206000&amp;source=images&amp;cd=vfe&amp;ved=0CAIQjRxqFwoTCJC0h9H42ewCFQAAAAAdAAAAABAV"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5.jpeg"/><Relationship Id="rId7" Type="http://schemas.openxmlformats.org/officeDocument/2006/relationships/hyperlink" Target="https://www.google.nl/url?sa=i&amp;url=https://www.abebooks.com/Colloquia-cum-notis-selectis-variorum-addito/21744608742/bd&amp;psig=AOvVaw1PXvJI-XavA2dV0fsqihQi&amp;ust=1604053659169000&amp;source=images&amp;cd=vfe&amp;ved=0CAIQjRxqFwoTCNCeqdnL2ewCFQAAAAAdAAAAABAJ" TargetMode="External"/><Relationship Id="rId2" Type="http://schemas.openxmlformats.org/officeDocument/2006/relationships/hyperlink" Target="https://www.google.nl/url?sa=i&amp;url=https://www.pinterest.at/pin/577586720932298618/&amp;psig=AOvVaw1PXvJI-XavA2dV0fsqihQi&amp;ust=1604053659169000&amp;source=images&amp;cd=vfe&amp;ved=0CAIQjRxqFwoTCNCeqdnL2ewCFQAAAAAdAAAAABAc"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hyperlink" Target="https://www.google.nl/url?sa=i&amp;url=https://www.neerlandistiek.nl/2018/11/een-toneelstuk-van-erasmus/&amp;psig=AOvVaw1PXvJI-XavA2dV0fsqihQi&amp;ust=1604053659169000&amp;source=images&amp;cd=vfe&amp;ved=0CAIQjRxqFwoTCNCeqdnL2ewCFQAAAAAdAAAAABA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nl/url?sa=i&amp;url=http://lezenindekunst.blogspot.com/2011/04/maria-magdalena.html&amp;psig=AOvVaw2rQhPxfiIU5tSP_qlIbYkj&amp;ust=1604055593215000&amp;source=images&amp;cd=vfe&amp;ved=0CAIQjRxqFwoTCLDd9o_T2ewCFQAAAAAdAAAAABAS"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9.jpeg"/><Relationship Id="rId4" Type="http://schemas.openxmlformats.org/officeDocument/2006/relationships/hyperlink" Target="https://www.google.nl/url?sa=i&amp;url=https://religion.wikia.org/nl/wiki/Abt_(abdij)&amp;psig=AOvVaw1XmfwhpUOvH2U5r1cg7vLy&amp;ust=1604055900459000&amp;source=images&amp;cd=vfe&amp;ved=0CAIQjRxqFwoTCJi91qnU2ewCFQAAAAAdAAAAABA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nl/url?sa=i&amp;url=https://www.graafschap-middeleeuwen.nl/joomla/index.php/oorlogvoering/187-de-feodale-oorlogvoering.html&amp;psig=AOvVaw2rOhL7Qyd0CtRE-wzsZdS7&amp;ust=1604067652304000&amp;source=images&amp;cd=vfe&amp;ved=0CAIQjRxqFwoTCNDy3PP_2ewCFQAAAAAdAAAAABA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6DBA068-0F18-B7E6-AF06-A16E0FA735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59732" y="2492896"/>
            <a:ext cx="4788531" cy="3192354"/>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 y="-23195"/>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14171" y="1772816"/>
            <a:ext cx="91769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b="1" i="1" dirty="0">
                <a:solidFill>
                  <a:srgbClr val="33AA56"/>
                </a:solidFill>
                <a:latin typeface="+mj-lt"/>
              </a:rPr>
              <a:t>Samenspraken – Dialoog – Discussie - Elkaar aanspreken - Ruzie maken - Respect voor elkaar </a:t>
            </a:r>
            <a:r>
              <a:rPr lang="nl-NL" altLang="nl-NL" sz="1800" i="1" dirty="0">
                <a:solidFill>
                  <a:srgbClr val="33AA56"/>
                </a:solidFill>
                <a:latin typeface="+mj-lt"/>
              </a:rPr>
              <a:t>(2 lessen)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eis mee door de ruimte in Theaterklas van Cool">
            <a:hlinkClick r:id="rId2" tgtFrame="&quot;_blank&quot;"/>
            <a:extLst>
              <a:ext uri="{FF2B5EF4-FFF2-40B4-BE49-F238E27FC236}">
                <a16:creationId xmlns:a16="http://schemas.microsoft.com/office/drawing/2014/main" id="{15CD4121-A0B2-F12C-A100-A554011B0DC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476672"/>
            <a:ext cx="3223260" cy="1900555"/>
          </a:xfrm>
          <a:prstGeom prst="rect">
            <a:avLst/>
          </a:prstGeom>
          <a:noFill/>
          <a:ln>
            <a:noFill/>
          </a:ln>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200" dirty="0"/>
              <a:t>Nou jullie!</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768752" cy="3384376"/>
          </a:xfrm>
        </p:spPr>
        <p:txBody>
          <a:bodyPr/>
          <a:lstStyle/>
          <a:p>
            <a:pPr marL="355600" indent="-285750" eaLnBrk="1" fontAlgn="auto" hangingPunct="1">
              <a:spcBef>
                <a:spcPts val="0"/>
              </a:spcBef>
              <a:spcAft>
                <a:spcPts val="0"/>
              </a:spcAft>
              <a:defRPr/>
            </a:pPr>
            <a:r>
              <a:rPr lang="nl-NL" dirty="0">
                <a:solidFill>
                  <a:srgbClr val="009DD9"/>
                </a:solidFill>
              </a:rPr>
              <a:t>Schrijf nu in een groepje een korte samenspraak, met verschillende rollen.</a:t>
            </a:r>
          </a:p>
          <a:p>
            <a:pPr marL="355600" indent="-285750" eaLnBrk="1" fontAlgn="auto" hangingPunct="1">
              <a:spcBef>
                <a:spcPts val="0"/>
              </a:spcBef>
              <a:spcAft>
                <a:spcPts val="0"/>
              </a:spcAft>
              <a:defRPr/>
            </a:pPr>
            <a:r>
              <a:rPr lang="nl-NL" dirty="0">
                <a:solidFill>
                  <a:srgbClr val="009DD9"/>
                </a:solidFill>
              </a:rPr>
              <a:t>Probeer jullie eigen mening over het onderwerp ook in het stuk te verwerken.</a:t>
            </a:r>
          </a:p>
          <a:p>
            <a:pPr marL="69850" indent="0" eaLnBrk="1" fontAlgn="auto" hangingPunct="1">
              <a:spcBef>
                <a:spcPts val="0"/>
              </a:spcBef>
              <a:spcAft>
                <a:spcPts val="0"/>
              </a:spcAft>
              <a:buNone/>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Lees daarna jullie stuk voor aan de groep, waarbij je elk de tekst van je eigen personage voorleest.</a:t>
            </a:r>
          </a:p>
          <a:p>
            <a:pPr marL="69850" indent="0" eaLnBrk="1" fontAlgn="auto" hangingPunct="1">
              <a:spcBef>
                <a:spcPts val="0"/>
              </a:spcBef>
              <a:spcAft>
                <a:spcPts val="0"/>
              </a:spcAft>
              <a:buNone/>
              <a:defRPr/>
            </a:pPr>
            <a:endParaRPr lang="nl-NL" dirty="0">
              <a:solidFill>
                <a:schemeClr val="tx1">
                  <a:lumMod val="65000"/>
                  <a:lumOff val="35000"/>
                </a:schemeClr>
              </a:solidFill>
            </a:endParaRPr>
          </a:p>
          <a:p>
            <a:pPr marL="69850" indent="0" eaLnBrk="1" fontAlgn="auto" hangingPunct="1">
              <a:spcBef>
                <a:spcPts val="0"/>
              </a:spcBef>
              <a:spcAft>
                <a:spcPts val="0"/>
              </a:spcAft>
              <a:buNone/>
              <a:defRPr/>
            </a:pPr>
            <a:endParaRPr lang="nl-NL" dirty="0">
              <a:solidFill>
                <a:srgbClr val="1E7F4B"/>
              </a:solidFill>
            </a:endParaRPr>
          </a:p>
        </p:txBody>
      </p:sp>
    </p:spTree>
    <p:extLst>
      <p:ext uri="{BB962C8B-B14F-4D97-AF65-F5344CB8AC3E}">
        <p14:creationId xmlns:p14="http://schemas.microsoft.com/office/powerpoint/2010/main" val="226929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436097" y="404664"/>
            <a:ext cx="2808310" cy="187220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618584" cy="1163216"/>
          </a:xfrm>
        </p:spPr>
        <p:txBody>
          <a:bodyPr/>
          <a:lstStyle/>
          <a:p>
            <a:r>
              <a:rPr lang="nl-NL" sz="3200" dirty="0"/>
              <a:t>Contact?</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705678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Misschien wel het allerbelangrijkste in een gesprek is </a:t>
            </a:r>
            <a:r>
              <a:rPr lang="nl-NL" dirty="0">
                <a:solidFill>
                  <a:srgbClr val="3057A1"/>
                </a:solidFill>
              </a:rPr>
              <a:t>LUISTEREN</a:t>
            </a:r>
            <a:r>
              <a:rPr lang="nl-NL" dirty="0">
                <a:solidFill>
                  <a:schemeClr val="tx1">
                    <a:lumMod val="75000"/>
                    <a:lumOff val="25000"/>
                  </a:schemeClr>
                </a:solidFill>
              </a:rPr>
              <a:t>! Rustig en aandachtig.  </a:t>
            </a:r>
          </a:p>
          <a:p>
            <a:pPr marL="355600" indent="-285750" eaLnBrk="1" fontAlgn="auto" hangingPunct="1">
              <a:spcBef>
                <a:spcPts val="0"/>
              </a:spcBef>
              <a:spcAft>
                <a:spcPts val="0"/>
              </a:spcAft>
              <a:defRPr/>
            </a:pPr>
            <a:r>
              <a:rPr lang="nl-NL" dirty="0">
                <a:solidFill>
                  <a:schemeClr val="tx1">
                    <a:lumMod val="75000"/>
                    <a:lumOff val="25000"/>
                  </a:schemeClr>
                </a:solidFill>
              </a:rPr>
              <a:t>Dan is er echt contact tussen jullie.</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Misschien kun je wel precies herhalen wat iemand zegt, net als een papegaai.</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Maar heb je écht geluisterd, en ook geprobeerd te begrijpen wat er is gezegd?</a:t>
            </a:r>
          </a:p>
          <a:p>
            <a:pPr marL="355600" indent="-285750" eaLnBrk="1" fontAlgn="auto" hangingPunct="1">
              <a:spcBef>
                <a:spcPts val="0"/>
              </a:spcBef>
              <a:spcAft>
                <a:spcPts val="0"/>
              </a:spcAft>
              <a:defRPr/>
            </a:pPr>
            <a:r>
              <a:rPr lang="nl-NL" dirty="0">
                <a:solidFill>
                  <a:srgbClr val="009DD9"/>
                </a:solidFill>
              </a:rPr>
              <a:t>Of was je al bezig met wat je zelf wilde vertellen ?</a:t>
            </a:r>
          </a:p>
          <a:p>
            <a:pPr marL="69850" indent="0" eaLnBrk="1" fontAlgn="auto" hangingPunct="1">
              <a:spcBef>
                <a:spcPts val="0"/>
              </a:spcBef>
              <a:spcAft>
                <a:spcPts val="0"/>
              </a:spcAft>
              <a:buNone/>
              <a:defRPr/>
            </a:pPr>
            <a:endParaRPr lang="nl-NL" dirty="0">
              <a:solidFill>
                <a:srgbClr val="009DD9"/>
              </a:solidFill>
            </a:endParaRPr>
          </a:p>
        </p:txBody>
      </p:sp>
    </p:spTree>
    <p:extLst>
      <p:ext uri="{BB962C8B-B14F-4D97-AF65-F5344CB8AC3E}">
        <p14:creationId xmlns:p14="http://schemas.microsoft.com/office/powerpoint/2010/main" val="373738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0849713-70C3-E21F-460C-B9526EA39F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9510" y="5013176"/>
            <a:ext cx="2448466" cy="1621764"/>
          </a:xfrm>
          <a:prstGeom prst="rect">
            <a:avLst/>
          </a:prstGeom>
        </p:spPr>
      </p:pic>
      <p:pic>
        <p:nvPicPr>
          <p:cNvPr id="8" name="Afbeelding 7">
            <a:extLst>
              <a:ext uri="{FF2B5EF4-FFF2-40B4-BE49-F238E27FC236}">
                <a16:creationId xmlns:a16="http://schemas.microsoft.com/office/drawing/2014/main" id="{5AAF0715-7EAE-D374-9EA6-EC54233F4B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332656"/>
            <a:ext cx="3147927" cy="320879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618584" cy="1163216"/>
          </a:xfrm>
        </p:spPr>
        <p:txBody>
          <a:bodyPr/>
          <a:lstStyle/>
          <a:p>
            <a:r>
              <a:rPr lang="nl-NL" sz="3200" dirty="0"/>
              <a:t>Moet je horen …</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7488832"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Werkvorm: </a:t>
            </a:r>
            <a:r>
              <a:rPr lang="nl-NL" dirty="0">
                <a:solidFill>
                  <a:srgbClr val="009DD9"/>
                </a:solidFill>
              </a:rPr>
              <a:t>Vertel in tweetallen aan elkaar over je laatste vakantie. Luister goed, stel vragen. Niet alleen over feiten maar ook over hoe die ander het vond.</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Daarna vertel je in de grote groep over elkaars vakantie. Wat weet je nu van de ander?</a:t>
            </a:r>
          </a:p>
          <a:p>
            <a:pPr marL="69850" indent="0" eaLnBrk="1" fontAlgn="auto" hangingPunct="1">
              <a:spcBef>
                <a:spcPts val="0"/>
              </a:spcBef>
              <a:spcAft>
                <a:spcPts val="0"/>
              </a:spcAft>
              <a:buNone/>
              <a:defRPr/>
            </a:pPr>
            <a:endParaRPr lang="nl-NL" dirty="0">
              <a:solidFill>
                <a:srgbClr val="009DD9"/>
              </a:solidFill>
            </a:endParaRPr>
          </a:p>
        </p:txBody>
      </p:sp>
    </p:spTree>
    <p:extLst>
      <p:ext uri="{BB962C8B-B14F-4D97-AF65-F5344CB8AC3E}">
        <p14:creationId xmlns:p14="http://schemas.microsoft.com/office/powerpoint/2010/main" val="192235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08104" y="476672"/>
            <a:ext cx="2080231" cy="170200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Luister je naar me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132856"/>
            <a:ext cx="6768752"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Erasmus zegt:</a:t>
            </a:r>
          </a:p>
          <a:p>
            <a:pPr marL="69850" indent="0" eaLnBrk="1" fontAlgn="auto" hangingPunct="1">
              <a:spcBef>
                <a:spcPts val="0"/>
              </a:spcBef>
              <a:spcAft>
                <a:spcPts val="0"/>
              </a:spcAft>
              <a:buNone/>
              <a:defRPr/>
            </a:pPr>
            <a:r>
              <a:rPr lang="nl-NL" dirty="0">
                <a:solidFill>
                  <a:schemeClr val="tx1">
                    <a:lumMod val="75000"/>
                    <a:lumOff val="25000"/>
                  </a:schemeClr>
                </a:solidFill>
              </a:rPr>
              <a:t>	</a:t>
            </a:r>
            <a:r>
              <a:rPr lang="nl-NL" dirty="0">
                <a:solidFill>
                  <a:srgbClr val="1E7F4B"/>
                </a:solidFill>
              </a:rPr>
              <a:t>“Val een ander niet in de rede vóór hij klaar is met zijn / 	haar verhaal.”</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Dan lijkt het alsof je niet echt naar de ander wilt luisteren en jezelf belangrijker vindt.</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Hoe is het als iemand niet echt naar jou luistert, vertel je verder of houd je maar op?</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rgbClr val="94C357"/>
                </a:solidFill>
              </a:rPr>
              <a:t>(Indien gewenst: Werkvorm: De radiozenders - (zie de bijlage Actieve Werkvormen op www.huisvanerasmus.nl ) </a:t>
            </a:r>
          </a:p>
        </p:txBody>
      </p:sp>
    </p:spTree>
    <p:extLst>
      <p:ext uri="{BB962C8B-B14F-4D97-AF65-F5344CB8AC3E}">
        <p14:creationId xmlns:p14="http://schemas.microsoft.com/office/powerpoint/2010/main" val="322728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EA3E0F-1526-37E3-93D7-497ECAF2F5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6136" y="332656"/>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124947DC-B9C3-D6FF-FB7E-DFD42F1FE3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240" y="4911779"/>
            <a:ext cx="2160240" cy="187340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Opstekers en afbrekers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348880"/>
            <a:ext cx="6768752"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Elkaar kritiek geven doen we best vaak, het lijkt wel of we dat makkelijker en leuker vinden dan een compliment geven of iets positiefs tegen iemand te zeggen.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Complimenten geven zouden we dus meer moeten oefenen.</a:t>
            </a:r>
          </a:p>
          <a:p>
            <a:pPr marL="355600" indent="-285750" eaLnBrk="1" fontAlgn="auto" hangingPunct="1">
              <a:spcBef>
                <a:spcPts val="0"/>
              </a:spcBef>
              <a:spcAft>
                <a:spcPts val="0"/>
              </a:spcAft>
              <a:defRPr/>
            </a:pPr>
            <a:r>
              <a:rPr lang="nl-NL" dirty="0">
                <a:solidFill>
                  <a:srgbClr val="94C357"/>
                </a:solidFill>
              </a:rPr>
              <a:t>Indien gewenst: Werkvorm: Complimentenbal (zie de bijlage Actieve Werkvormen op www.huisvanerasmus.nl)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Er zijn complimenten over wat iemand goed kan.</a:t>
            </a:r>
          </a:p>
          <a:p>
            <a:pPr marL="355600" indent="-285750" eaLnBrk="1" fontAlgn="auto" hangingPunct="1">
              <a:spcBef>
                <a:spcPts val="0"/>
              </a:spcBef>
              <a:spcAft>
                <a:spcPts val="0"/>
              </a:spcAft>
              <a:defRPr/>
            </a:pPr>
            <a:r>
              <a:rPr lang="nl-NL" dirty="0">
                <a:solidFill>
                  <a:schemeClr val="tx1">
                    <a:lumMod val="75000"/>
                    <a:lumOff val="25000"/>
                  </a:schemeClr>
                </a:solidFill>
              </a:rPr>
              <a:t>En er zijn complimenten over wat je leuk vindt aan iemand.</a:t>
            </a:r>
          </a:p>
          <a:p>
            <a:pPr marL="355600" indent="-285750" eaLnBrk="1" fontAlgn="auto" hangingPunct="1">
              <a:spcBef>
                <a:spcPts val="0"/>
              </a:spcBef>
              <a:spcAft>
                <a:spcPts val="0"/>
              </a:spcAft>
              <a:defRPr/>
            </a:pPr>
            <a:r>
              <a:rPr lang="nl-NL" dirty="0">
                <a:solidFill>
                  <a:srgbClr val="3057A1"/>
                </a:solidFill>
              </a:rPr>
              <a:t>Probeer ze allebei te gebruiken!</a:t>
            </a:r>
          </a:p>
        </p:txBody>
      </p:sp>
    </p:spTree>
    <p:extLst>
      <p:ext uri="{BB962C8B-B14F-4D97-AF65-F5344CB8AC3E}">
        <p14:creationId xmlns:p14="http://schemas.microsoft.com/office/powerpoint/2010/main" val="87319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FADC9A0-D773-9FE0-2511-86D568BBB5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2200" y="692696"/>
            <a:ext cx="1224136" cy="130792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Is het wel oké?</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76872"/>
            <a:ext cx="6912768" cy="3384376"/>
          </a:xfrm>
        </p:spPr>
        <p:txBody>
          <a:bodyPr/>
          <a:lstStyle/>
          <a:p>
            <a:r>
              <a:rPr lang="nl-NL" dirty="0">
                <a:solidFill>
                  <a:schemeClr val="tx1">
                    <a:lumMod val="75000"/>
                    <a:lumOff val="25000"/>
                  </a:schemeClr>
                </a:solidFill>
              </a:rPr>
              <a:t>Met kritiek kun je iemand kwetsen, dus denk na voor je iets zegt. Waarom doe je het? </a:t>
            </a:r>
          </a:p>
          <a:p>
            <a:pPr marL="0" indent="0">
              <a:buNone/>
            </a:pPr>
            <a:r>
              <a:rPr lang="nl-NL" dirty="0">
                <a:solidFill>
                  <a:srgbClr val="009DD9"/>
                </a:solidFill>
              </a:rPr>
              <a:t>Wat vind je een goede reden om iemand kritiek te geven?</a:t>
            </a:r>
          </a:p>
          <a:p>
            <a:r>
              <a:rPr lang="nl-NL" dirty="0">
                <a:solidFill>
                  <a:schemeClr val="tx1">
                    <a:lumMod val="75000"/>
                    <a:lumOff val="25000"/>
                  </a:schemeClr>
                </a:solidFill>
              </a:rPr>
              <a:t>Kritiek geven waar iemand echt iets aan heeft is best lastig.</a:t>
            </a:r>
          </a:p>
          <a:p>
            <a:pPr marL="0" indent="0">
              <a:buNone/>
            </a:pPr>
            <a:r>
              <a:rPr lang="nl-NL" dirty="0">
                <a:solidFill>
                  <a:srgbClr val="009DD9"/>
                </a:solidFill>
              </a:rPr>
              <a:t>Waar moet je op letten als je iemand kritiek geeft ?</a:t>
            </a:r>
          </a:p>
          <a:p>
            <a:r>
              <a:rPr lang="nl-NL" dirty="0">
                <a:solidFill>
                  <a:schemeClr val="tx1">
                    <a:lumMod val="75000"/>
                    <a:lumOff val="25000"/>
                  </a:schemeClr>
                </a:solidFill>
              </a:rPr>
              <a:t>Geef alleen kritiek als je denkt dat iemand er zelf iets aan kan veranderen. Iemand die bijvoorbeeld dyslectisch is of stottert heeft niks aan jouw kritiek.  </a:t>
            </a:r>
          </a:p>
          <a:p>
            <a:endParaRPr lang="nl-NL" sz="100" dirty="0">
              <a:solidFill>
                <a:schemeClr val="tx1">
                  <a:lumMod val="75000"/>
                  <a:lumOff val="25000"/>
                </a:schemeClr>
              </a:solidFill>
            </a:endParaRPr>
          </a:p>
          <a:p>
            <a:pPr marL="0" indent="0">
              <a:buNone/>
            </a:pPr>
            <a:r>
              <a:rPr lang="nl-NL" dirty="0">
                <a:solidFill>
                  <a:schemeClr val="tx1">
                    <a:lumMod val="75000"/>
                    <a:lumOff val="25000"/>
                  </a:schemeClr>
                </a:solidFill>
              </a:rPr>
              <a:t>Erasmus zegt: </a:t>
            </a:r>
            <a:r>
              <a:rPr lang="nl-NL" dirty="0">
                <a:solidFill>
                  <a:srgbClr val="1E7F4B"/>
                </a:solidFill>
              </a:rPr>
              <a:t>“Je mag niemand een handicap verwijten, 				dat is beledigend, wreed maar ook dwaas.” </a:t>
            </a:r>
          </a:p>
        </p:txBody>
      </p:sp>
    </p:spTree>
    <p:extLst>
      <p:ext uri="{BB962C8B-B14F-4D97-AF65-F5344CB8AC3E}">
        <p14:creationId xmlns:p14="http://schemas.microsoft.com/office/powerpoint/2010/main" val="305177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7219B2B-42AE-3450-47DE-9C7B27690A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906316" y="548679"/>
            <a:ext cx="2329980" cy="1716693"/>
          </a:xfrm>
          <a:prstGeom prst="rect">
            <a:avLst/>
          </a:prstGeom>
        </p:spPr>
      </p:pic>
      <p:pic>
        <p:nvPicPr>
          <p:cNvPr id="10" name="Afbeelding 9">
            <a:extLst>
              <a:ext uri="{FF2B5EF4-FFF2-40B4-BE49-F238E27FC236}">
                <a16:creationId xmlns:a16="http://schemas.microsoft.com/office/drawing/2014/main" id="{6F988FA5-47F6-1B84-2B63-4CC371D1A1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240" y="548679"/>
            <a:ext cx="2380134" cy="175364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Onder vier ogen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Erasmus schreef:</a:t>
            </a:r>
          </a:p>
          <a:p>
            <a:pPr marL="69850" indent="0" eaLnBrk="1" fontAlgn="auto" hangingPunct="1">
              <a:spcBef>
                <a:spcPts val="0"/>
              </a:spcBef>
              <a:spcAft>
                <a:spcPts val="0"/>
              </a:spcAft>
              <a:buNone/>
              <a:defRPr/>
            </a:pPr>
            <a:r>
              <a:rPr lang="nl-NL" dirty="0">
                <a:solidFill>
                  <a:srgbClr val="1E7F4B"/>
                </a:solidFill>
              </a:rPr>
              <a:t>“Als iemand uit onwetendheid een fout maakt en het gaat om iets belangrijks, dan is het goed om hem daar voorzichtig op te wijzen als je alleen met hem bent.”</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Waarom moet je wachten tot jullie alleen zijn?</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360654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4E68861-46A1-5908-70C5-179FF1DC4D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8144" y="548680"/>
            <a:ext cx="1917968" cy="191796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Zeggen? Of liever niet? -1</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 is een klasgenoot die in de pauze steeds met volle mond praat en erg vies smakt.</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 </a:t>
            </a:r>
            <a:r>
              <a:rPr lang="nl-NL" dirty="0">
                <a:solidFill>
                  <a:srgbClr val="009DD9"/>
                </a:solidFill>
              </a:rPr>
              <a:t>Wie zou er iets van zeggen ? Waarom ? </a:t>
            </a:r>
          </a:p>
          <a:p>
            <a:pPr marL="355600" indent="-285750" eaLnBrk="1" fontAlgn="auto" hangingPunct="1">
              <a:spcBef>
                <a:spcPts val="0"/>
              </a:spcBef>
              <a:spcAft>
                <a:spcPts val="0"/>
              </a:spcAft>
              <a:defRPr/>
            </a:pPr>
            <a:r>
              <a:rPr lang="nl-NL" dirty="0">
                <a:solidFill>
                  <a:srgbClr val="009DD9"/>
                </a:solidFill>
              </a:rPr>
              <a:t> Hoe zou je dat zeggen ?</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141764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4E68861-46A1-5908-70C5-179FF1DC4DE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84168" y="233188"/>
            <a:ext cx="1656184" cy="208944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Zeggen? Of liever niet? -2</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Een klasgenoot merkt dat ze raar doen in zijn/haar buurt, en eist dat je zegt wat er aan de hand is. Jij weet dat ze zeggen dat hij/zij stinkt. Dat vind je zelf ook, maar da’s wel heel rot om te zeggen.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Wie zou er zeggen: ‘Je stinkt nogal’?</a:t>
            </a:r>
          </a:p>
          <a:p>
            <a:pPr marL="355600" indent="-285750" eaLnBrk="1" fontAlgn="auto" hangingPunct="1">
              <a:spcBef>
                <a:spcPts val="0"/>
              </a:spcBef>
              <a:spcAft>
                <a:spcPts val="0"/>
              </a:spcAft>
              <a:defRPr/>
            </a:pPr>
            <a:r>
              <a:rPr lang="nl-NL" dirty="0">
                <a:solidFill>
                  <a:srgbClr val="009DD9"/>
                </a:solidFill>
              </a:rPr>
              <a:t>Wie zou er zeggen ; ‘Geen idee …’?</a:t>
            </a:r>
          </a:p>
          <a:p>
            <a:pPr marL="355600" indent="-285750" eaLnBrk="1" fontAlgn="auto" hangingPunct="1">
              <a:spcBef>
                <a:spcPts val="0"/>
              </a:spcBef>
              <a:spcAft>
                <a:spcPts val="0"/>
              </a:spcAft>
              <a:defRPr/>
            </a:pPr>
            <a:r>
              <a:rPr lang="nl-NL" dirty="0">
                <a:solidFill>
                  <a:srgbClr val="009DD9"/>
                </a:solidFill>
              </a:rPr>
              <a:t>Wie zou er iets anders zeggen of doen … ?</a:t>
            </a:r>
          </a:p>
          <a:p>
            <a:pPr marL="355600" indent="-285750" eaLnBrk="1" fontAlgn="auto" hangingPunct="1">
              <a:spcBef>
                <a:spcPts val="0"/>
              </a:spcBef>
              <a:spcAft>
                <a:spcPts val="0"/>
              </a:spcAft>
              <a:defRPr/>
            </a:pPr>
            <a:r>
              <a:rPr lang="nl-NL" dirty="0">
                <a:solidFill>
                  <a:srgbClr val="009DD9"/>
                </a:solidFill>
              </a:rPr>
              <a:t>Wat is het beste? Voor wie is dat het beste?</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410712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err="1"/>
              <a:t>Jabbertalk</a:t>
            </a:r>
            <a:r>
              <a:rPr lang="nl-NL" altLang="nl-NL" dirty="0"/>
              <a:t> 1</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467544" y="1340768"/>
            <a:ext cx="5544616"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Bij een gesprek zijn niet alleen de woorden belangrijk, maar ook je houding, de klank van je stem, de snelheid waarmee je praat en de tijd die je een ander geeft om te antwoorden.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Sterker nog: het “non-verbale” is soms krachtiger dan de woorden! Probeer maar uit:</a:t>
            </a:r>
          </a:p>
          <a:p>
            <a:pPr marL="69850" indent="0" eaLnBrk="1" fontAlgn="auto" hangingPunct="1">
              <a:spcBef>
                <a:spcPts val="0"/>
              </a:spcBef>
              <a:spcAft>
                <a:spcPts val="0"/>
              </a:spcAft>
              <a:buNone/>
              <a:defRPr/>
            </a:pPr>
            <a:endParaRPr lang="nl-NL" dirty="0">
              <a:solidFill>
                <a:schemeClr val="tx1"/>
              </a:solidFill>
            </a:endParaRPr>
          </a:p>
        </p:txBody>
      </p:sp>
      <p:pic>
        <p:nvPicPr>
          <p:cNvPr id="8" name="Afbeelding 7">
            <a:extLst>
              <a:ext uri="{FF2B5EF4-FFF2-40B4-BE49-F238E27FC236}">
                <a16:creationId xmlns:a16="http://schemas.microsoft.com/office/drawing/2014/main" id="{0549EAAC-6318-FD32-AE1C-928EAF8513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3356992"/>
            <a:ext cx="5076056" cy="2622299"/>
          </a:xfrm>
          <a:prstGeom prst="rect">
            <a:avLst/>
          </a:prstGeom>
        </p:spPr>
      </p:pic>
    </p:spTree>
    <p:extLst>
      <p:ext uri="{BB962C8B-B14F-4D97-AF65-F5344CB8AC3E}">
        <p14:creationId xmlns:p14="http://schemas.microsoft.com/office/powerpoint/2010/main" val="210477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76056" y="-1611560"/>
            <a:ext cx="3168352" cy="3961837"/>
          </a:xfrm>
          <a:prstGeom prst="rect">
            <a:avLst/>
          </a:prstGeom>
        </p:spPr>
      </p:pic>
      <p:pic>
        <p:nvPicPr>
          <p:cNvPr id="5" name="Afbeelding 4">
            <a:extLst>
              <a:ext uri="{FF2B5EF4-FFF2-40B4-BE49-F238E27FC236}">
                <a16:creationId xmlns:a16="http://schemas.microsoft.com/office/drawing/2014/main" id="{6BDDFDBD-F8CA-35FB-9E78-1A95B8C2B30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164288" y="5157192"/>
            <a:ext cx="1728192" cy="1576975"/>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endParaRPr lang="nl-NL" altLang="nl-NL" i="1" dirty="0">
              <a:solidFill>
                <a:srgbClr val="1E7F4B"/>
              </a:solidFill>
            </a:endParaRPr>
          </a:p>
          <a:p>
            <a:r>
              <a:rPr lang="nl-NL" altLang="nl-NL" dirty="0">
                <a:solidFill>
                  <a:schemeClr val="tx1">
                    <a:lumMod val="75000"/>
                    <a:lumOff val="25000"/>
                  </a:schemeClr>
                </a:solidFill>
              </a:rPr>
              <a:t>Vragen zijn steeds blauw gekleurd. Zo dus:</a:t>
            </a:r>
            <a:br>
              <a:rPr lang="nl-NL" altLang="nl-NL" dirty="0">
                <a:solidFill>
                  <a:schemeClr val="tx1">
                    <a:lumMod val="75000"/>
                    <a:lumOff val="25000"/>
                  </a:schemeClr>
                </a:solidFill>
              </a:rPr>
            </a:b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52120" y="476672"/>
            <a:ext cx="2736304" cy="182420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sz="3600" dirty="0" err="1"/>
              <a:t>Jabbertalk</a:t>
            </a:r>
            <a:r>
              <a:rPr lang="nl-NL" sz="3600" dirty="0"/>
              <a:t> 2</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204864"/>
            <a:ext cx="7560840" cy="3384376"/>
          </a:xfrm>
        </p:spPr>
        <p:txBody>
          <a:bodyPr/>
          <a:lstStyle/>
          <a:p>
            <a:pPr marL="355600" indent="-285750" eaLnBrk="1" fontAlgn="auto" hangingPunct="1">
              <a:spcBef>
                <a:spcPts val="0"/>
              </a:spcBef>
              <a:spcAft>
                <a:spcPts val="0"/>
              </a:spcAft>
              <a:defRPr/>
            </a:pPr>
            <a:r>
              <a:rPr lang="nl-NL" dirty="0">
                <a:solidFill>
                  <a:schemeClr val="tx1"/>
                </a:solidFill>
              </a:rPr>
              <a:t>We gaan het oefenen met een rollenspel, waarbij je geen echte woorden gebruikt, maar ‘</a:t>
            </a:r>
            <a:r>
              <a:rPr lang="nl-NL" dirty="0" err="1">
                <a:solidFill>
                  <a:srgbClr val="3057A1"/>
                </a:solidFill>
              </a:rPr>
              <a:t>jabbertalk</a:t>
            </a:r>
            <a:r>
              <a:rPr lang="nl-NL" dirty="0">
                <a:solidFill>
                  <a:schemeClr val="tx1"/>
                </a:solidFill>
              </a:rPr>
              <a:t>’ -  je eigen fantasietaal</a:t>
            </a:r>
          </a:p>
          <a:p>
            <a:pPr marL="355600" indent="-285750" eaLnBrk="1" fontAlgn="auto" hangingPunct="1">
              <a:spcBef>
                <a:spcPts val="0"/>
              </a:spcBef>
              <a:spcAft>
                <a:spcPts val="0"/>
              </a:spcAft>
              <a:defRPr/>
            </a:pPr>
            <a:endParaRPr lang="nl-NL" dirty="0">
              <a:solidFill>
                <a:schemeClr val="tx1"/>
              </a:solidFill>
            </a:endParaRPr>
          </a:p>
          <a:p>
            <a:pPr marL="355600" indent="-285750" eaLnBrk="1" fontAlgn="auto" hangingPunct="1">
              <a:spcBef>
                <a:spcPts val="0"/>
              </a:spcBef>
              <a:spcAft>
                <a:spcPts val="0"/>
              </a:spcAft>
              <a:defRPr/>
            </a:pPr>
            <a:r>
              <a:rPr lang="nl-NL" dirty="0">
                <a:solidFill>
                  <a:schemeClr val="tx1"/>
                </a:solidFill>
              </a:rPr>
              <a:t>Met de klank van je stem en je gezicht en je lichaamshouding kun je ook veel uitdrukken, liefde, ongeduld, angst of boosheid.</a:t>
            </a:r>
          </a:p>
          <a:p>
            <a:pPr marL="355600" indent="-285750" eaLnBrk="1" fontAlgn="auto" hangingPunct="1">
              <a:spcBef>
                <a:spcPts val="0"/>
              </a:spcBef>
              <a:spcAft>
                <a:spcPts val="0"/>
              </a:spcAft>
              <a:defRPr/>
            </a:pPr>
            <a:endParaRPr lang="nl-NL" dirty="0">
              <a:solidFill>
                <a:schemeClr val="tx1"/>
              </a:solidFill>
            </a:endParaRPr>
          </a:p>
          <a:p>
            <a:pPr marL="355600" indent="-285750" eaLnBrk="1" fontAlgn="auto" hangingPunct="1">
              <a:spcBef>
                <a:spcPts val="0"/>
              </a:spcBef>
              <a:spcAft>
                <a:spcPts val="0"/>
              </a:spcAft>
              <a:defRPr/>
            </a:pPr>
            <a:r>
              <a:rPr lang="nl-NL" dirty="0">
                <a:solidFill>
                  <a:srgbClr val="009DD9"/>
                </a:solidFill>
              </a:rPr>
              <a:t>Twee leerlingen gaan dit doen, met een (geheime) opdracht. </a:t>
            </a:r>
          </a:p>
          <a:p>
            <a:pPr marL="355600" indent="-285750" eaLnBrk="1" fontAlgn="auto" hangingPunct="1">
              <a:spcBef>
                <a:spcPts val="0"/>
              </a:spcBef>
              <a:spcAft>
                <a:spcPts val="0"/>
              </a:spcAft>
              <a:defRPr/>
            </a:pPr>
            <a:r>
              <a:rPr lang="nl-NL" sz="1600" dirty="0">
                <a:solidFill>
                  <a:srgbClr val="94C357"/>
                </a:solidFill>
              </a:rPr>
              <a:t>(In opdracht van de leerkracht die ze dat influistert.  Leerkracht: zie volgende sheet)</a:t>
            </a:r>
          </a:p>
          <a:p>
            <a:pPr marL="355600" indent="-285750" eaLnBrk="1" fontAlgn="auto" hangingPunct="1">
              <a:spcBef>
                <a:spcPts val="0"/>
              </a:spcBef>
              <a:spcAft>
                <a:spcPts val="0"/>
              </a:spcAft>
              <a:defRPr/>
            </a:pPr>
            <a:endParaRPr lang="nl-NL" dirty="0">
              <a:solidFill>
                <a:schemeClr val="tx1"/>
              </a:solidFill>
            </a:endParaRPr>
          </a:p>
          <a:p>
            <a:pPr marL="355600" indent="-285750" eaLnBrk="1" fontAlgn="auto" hangingPunct="1">
              <a:spcBef>
                <a:spcPts val="0"/>
              </a:spcBef>
              <a:spcAft>
                <a:spcPts val="0"/>
              </a:spcAft>
              <a:defRPr/>
            </a:pPr>
            <a:r>
              <a:rPr lang="nl-NL" dirty="0">
                <a:solidFill>
                  <a:srgbClr val="009DD9"/>
                </a:solidFill>
              </a:rPr>
              <a:t>De groep gaat na afloop zeggen wat voor gesprek dit was: een onderhandeling, een ruzie, verkering vragen ?</a:t>
            </a:r>
          </a:p>
          <a:p>
            <a:pPr marL="355600" indent="-285750" eaLnBrk="1" fontAlgn="auto" hangingPunct="1">
              <a:spcBef>
                <a:spcPts val="0"/>
              </a:spcBef>
              <a:spcAft>
                <a:spcPts val="0"/>
              </a:spcAft>
              <a:defRPr/>
            </a:pPr>
            <a:r>
              <a:rPr lang="nl-NL" dirty="0">
                <a:solidFill>
                  <a:srgbClr val="009DD9"/>
                </a:solidFill>
              </a:rPr>
              <a:t>Hoe zag je dat, en hoe hoorde je dat ?</a:t>
            </a:r>
          </a:p>
          <a:p>
            <a:pPr marL="355600" indent="-285750" eaLnBrk="1" fontAlgn="auto" hangingPunct="1">
              <a:spcBef>
                <a:spcPts val="0"/>
              </a:spcBef>
              <a:spcAft>
                <a:spcPts val="0"/>
              </a:spcAft>
              <a:defRPr/>
            </a:pPr>
            <a:r>
              <a:rPr lang="nl-NL" dirty="0">
                <a:solidFill>
                  <a:srgbClr val="009DD9"/>
                </a:solidFill>
              </a:rPr>
              <a:t>Welke emoties heb je gezien en gehoord ?</a:t>
            </a:r>
          </a:p>
        </p:txBody>
      </p:sp>
    </p:spTree>
    <p:extLst>
      <p:ext uri="{BB962C8B-B14F-4D97-AF65-F5344CB8AC3E}">
        <p14:creationId xmlns:p14="http://schemas.microsoft.com/office/powerpoint/2010/main" val="191208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FD15480-255E-7937-40D3-696A4D1DCF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4225" y="5013176"/>
            <a:ext cx="2651787" cy="1584176"/>
          </a:xfrm>
          <a:prstGeom prst="rect">
            <a:avLst/>
          </a:prstGeom>
        </p:spPr>
      </p:pic>
      <p:pic>
        <p:nvPicPr>
          <p:cNvPr id="7" name="Afbeelding 6">
            <a:extLst>
              <a:ext uri="{FF2B5EF4-FFF2-40B4-BE49-F238E27FC236}">
                <a16:creationId xmlns:a16="http://schemas.microsoft.com/office/drawing/2014/main" id="{C6DE1AA8-00A0-AFDF-6E7F-40947148E5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404664"/>
            <a:ext cx="3068581" cy="212618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err="1"/>
              <a:t>Jabbertalk</a:t>
            </a:r>
            <a:r>
              <a:rPr lang="nl-NL" altLang="nl-NL" dirty="0"/>
              <a:t> situaties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rgbClr val="009DD9"/>
                </a:solidFill>
              </a:rPr>
              <a:t>A: </a:t>
            </a:r>
            <a:r>
              <a:rPr lang="nl-NL" dirty="0">
                <a:solidFill>
                  <a:srgbClr val="3057A1"/>
                </a:solidFill>
              </a:rPr>
              <a:t>Iemand heeft een nieuwe trui gekregen en vraagt heel blij: vind je hem mooi? De ander vindt het echt een lelijke kinderachtige trui en zegt dat ook.</a:t>
            </a: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009DD9"/>
                </a:solidFill>
              </a:rPr>
              <a:t>B: </a:t>
            </a:r>
            <a:r>
              <a:rPr lang="nl-NL" dirty="0">
                <a:solidFill>
                  <a:srgbClr val="3057A1"/>
                </a:solidFill>
              </a:rPr>
              <a:t>Het voetbalteam heeft net verloren, één van de spelers/ speelsters geeft een ander de schuld. Die vindt het onzin en wordt boos.</a:t>
            </a: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009DD9"/>
                </a:solidFill>
              </a:rPr>
              <a:t>C: </a:t>
            </a:r>
            <a:r>
              <a:rPr lang="nl-NL" dirty="0">
                <a:solidFill>
                  <a:srgbClr val="3057A1"/>
                </a:solidFill>
              </a:rPr>
              <a:t>De één wil binnen gamen, het is een nieuwe game! De ander wil buiten voetballen. Het is heel mooi weer!</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264406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Een goed gesprek met elkaar en met MS">
            <a:hlinkClick r:id="rId2" tgtFrame="&quot;_blank&quot;"/>
            <a:extLst>
              <a:ext uri="{FF2B5EF4-FFF2-40B4-BE49-F238E27FC236}">
                <a16:creationId xmlns:a16="http://schemas.microsoft.com/office/drawing/2014/main" id="{F1F2FB30-22F1-DC13-7DB6-39D417A7DCD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188640"/>
            <a:ext cx="2195736" cy="2060848"/>
          </a:xfrm>
          <a:prstGeom prst="rect">
            <a:avLst/>
          </a:prstGeom>
          <a:noFill/>
          <a:ln>
            <a:noFill/>
          </a:ln>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In gesprek</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Als je met elkaar praat zijn er regels.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Die zijn niet overal hetzelfde: in sommige culturen is het onbeleefd om iemand dan aan te kijken, bij andere moet dat juist. Of is het “</a:t>
            </a:r>
            <a:r>
              <a:rPr lang="nl-NL" i="1" dirty="0" err="1">
                <a:solidFill>
                  <a:schemeClr val="tx1">
                    <a:lumMod val="75000"/>
                    <a:lumOff val="25000"/>
                  </a:schemeClr>
                </a:solidFill>
              </a:rPr>
              <a:t>not</a:t>
            </a:r>
            <a:r>
              <a:rPr lang="nl-NL" i="1" dirty="0">
                <a:solidFill>
                  <a:schemeClr val="tx1">
                    <a:lumMod val="75000"/>
                    <a:lumOff val="25000"/>
                  </a:schemeClr>
                </a:solidFill>
              </a:rPr>
              <a:t> </a:t>
            </a:r>
            <a:r>
              <a:rPr lang="nl-NL" i="1" dirty="0" err="1">
                <a:solidFill>
                  <a:schemeClr val="tx1">
                    <a:lumMod val="75000"/>
                    <a:lumOff val="25000"/>
                  </a:schemeClr>
                </a:solidFill>
              </a:rPr>
              <a:t>done</a:t>
            </a:r>
            <a:r>
              <a:rPr lang="nl-NL" dirty="0">
                <a:solidFill>
                  <a:schemeClr val="tx1">
                    <a:lumMod val="75000"/>
                    <a:lumOff val="25000"/>
                  </a:schemeClr>
                </a:solidFill>
              </a:rPr>
              <a:t>” om een oudere tegen te spreken.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Wat is er belangrijk als je met elkaar praat?  </a:t>
            </a:r>
          </a:p>
          <a:p>
            <a:pPr marL="755650" lvl="1" eaLnBrk="1" fontAlgn="auto" hangingPunct="1">
              <a:spcBef>
                <a:spcPts val="0"/>
              </a:spcBef>
              <a:spcAft>
                <a:spcPts val="0"/>
              </a:spcAft>
              <a:defRPr/>
            </a:pPr>
            <a:r>
              <a:rPr lang="nl-NL" sz="1800" dirty="0">
                <a:solidFill>
                  <a:srgbClr val="009DD9"/>
                </a:solidFill>
              </a:rPr>
              <a:t>Noem samen zo veel mogelijk dingen </a:t>
            </a:r>
          </a:p>
          <a:p>
            <a:pPr marL="755650" lvl="1" eaLnBrk="1" fontAlgn="auto" hangingPunct="1">
              <a:spcBef>
                <a:spcPts val="0"/>
              </a:spcBef>
              <a:spcAft>
                <a:spcPts val="0"/>
              </a:spcAft>
              <a:defRPr/>
            </a:pPr>
            <a:r>
              <a:rPr lang="nl-NL" sz="1800" dirty="0">
                <a:solidFill>
                  <a:srgbClr val="009DD9"/>
                </a:solidFill>
              </a:rPr>
              <a:t>Vertel waarom ze belangrijk zijn</a:t>
            </a:r>
          </a:p>
        </p:txBody>
      </p:sp>
    </p:spTree>
    <p:extLst>
      <p:ext uri="{BB962C8B-B14F-4D97-AF65-F5344CB8AC3E}">
        <p14:creationId xmlns:p14="http://schemas.microsoft.com/office/powerpoint/2010/main" val="3949934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597C4E7-E0D9-58C9-5E18-42301DB644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476672"/>
            <a:ext cx="2808312" cy="187220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042520" cy="1163216"/>
          </a:xfrm>
        </p:spPr>
        <p:txBody>
          <a:bodyPr/>
          <a:lstStyle/>
          <a:p>
            <a:r>
              <a:rPr lang="nl-NL" dirty="0"/>
              <a:t>Wat vinden jullie belangrijk?</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rgbClr val="009DD9"/>
                </a:solidFill>
              </a:rPr>
              <a:t>Maak samen met de klas een lijst met alle regels voor een goed gesprek.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Zet de belangrijkste regel bovenaan.</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Zorg dat iedereen haar / zijn mening kan geven.</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Kijk dan op de volgende sheet om te zien of die lijst het zelfde is …</a:t>
            </a:r>
          </a:p>
        </p:txBody>
      </p:sp>
    </p:spTree>
    <p:extLst>
      <p:ext uri="{BB962C8B-B14F-4D97-AF65-F5344CB8AC3E}">
        <p14:creationId xmlns:p14="http://schemas.microsoft.com/office/powerpoint/2010/main" val="189531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4754488" cy="1163216"/>
          </a:xfrm>
        </p:spPr>
        <p:txBody>
          <a:bodyPr/>
          <a:lstStyle/>
          <a:p>
            <a:r>
              <a:rPr lang="nl-NL" dirty="0"/>
              <a:t>Hebben jullie deze regels al?</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1988840"/>
            <a:ext cx="7056784" cy="3384376"/>
          </a:xfrm>
        </p:spPr>
        <p:txBody>
          <a:bodyPr/>
          <a:lstStyle/>
          <a:p>
            <a:pPr marL="69850" indent="0" eaLnBrk="1" fontAlgn="auto" hangingPunct="1">
              <a:spcBef>
                <a:spcPts val="0"/>
              </a:spcBef>
              <a:spcAft>
                <a:spcPts val="0"/>
              </a:spcAft>
              <a:buNone/>
              <a:defRPr/>
            </a:pPr>
            <a:endParaRPr lang="nl-NL" dirty="0">
              <a:solidFill>
                <a:srgbClr val="66B557"/>
              </a:solidFill>
            </a:endParaRPr>
          </a:p>
          <a:p>
            <a:pPr marL="355600" indent="-285750" eaLnBrk="1" fontAlgn="auto" hangingPunct="1">
              <a:spcBef>
                <a:spcPts val="500"/>
              </a:spcBef>
              <a:spcAft>
                <a:spcPts val="0"/>
              </a:spcAft>
              <a:defRPr/>
            </a:pPr>
            <a:r>
              <a:rPr lang="nl-NL" dirty="0">
                <a:solidFill>
                  <a:schemeClr val="tx1">
                    <a:lumMod val="75000"/>
                    <a:lumOff val="25000"/>
                  </a:schemeClr>
                </a:solidFill>
              </a:rPr>
              <a:t>Je laat de ander uitspreken</a:t>
            </a:r>
          </a:p>
          <a:p>
            <a:pPr marL="355600" indent="-285750" eaLnBrk="1" fontAlgn="auto" hangingPunct="1">
              <a:spcBef>
                <a:spcPts val="500"/>
              </a:spcBef>
              <a:spcAft>
                <a:spcPts val="0"/>
              </a:spcAft>
              <a:defRPr/>
            </a:pPr>
            <a:r>
              <a:rPr lang="nl-NL" dirty="0">
                <a:solidFill>
                  <a:schemeClr val="tx1">
                    <a:lumMod val="75000"/>
                    <a:lumOff val="25000"/>
                  </a:schemeClr>
                </a:solidFill>
              </a:rPr>
              <a:t>Je kijkt elkaar aan</a:t>
            </a:r>
          </a:p>
          <a:p>
            <a:pPr marL="355600" indent="-285750" eaLnBrk="1" fontAlgn="auto" hangingPunct="1">
              <a:spcBef>
                <a:spcPts val="500"/>
              </a:spcBef>
              <a:spcAft>
                <a:spcPts val="0"/>
              </a:spcAft>
              <a:defRPr/>
            </a:pPr>
            <a:r>
              <a:rPr lang="nl-NL" dirty="0">
                <a:solidFill>
                  <a:schemeClr val="tx1">
                    <a:lumMod val="75000"/>
                    <a:lumOff val="25000"/>
                  </a:schemeClr>
                </a:solidFill>
              </a:rPr>
              <a:t>Je zorgt dat je allebei kunt vertellen</a:t>
            </a:r>
          </a:p>
          <a:p>
            <a:pPr marL="355600" indent="-285750" eaLnBrk="1" fontAlgn="auto" hangingPunct="1">
              <a:spcBef>
                <a:spcPts val="500"/>
              </a:spcBef>
              <a:spcAft>
                <a:spcPts val="0"/>
              </a:spcAft>
              <a:defRPr/>
            </a:pPr>
            <a:r>
              <a:rPr lang="nl-NL" dirty="0">
                <a:solidFill>
                  <a:schemeClr val="tx1">
                    <a:lumMod val="75000"/>
                    <a:lumOff val="25000"/>
                  </a:schemeClr>
                </a:solidFill>
              </a:rPr>
              <a:t>Je stelt ook vragen</a:t>
            </a:r>
          </a:p>
          <a:p>
            <a:pPr marL="355600" indent="-285750" eaLnBrk="1" fontAlgn="auto" hangingPunct="1">
              <a:spcBef>
                <a:spcPts val="500"/>
              </a:spcBef>
              <a:spcAft>
                <a:spcPts val="0"/>
              </a:spcAft>
              <a:defRPr/>
            </a:pPr>
            <a:r>
              <a:rPr lang="nl-NL" dirty="0">
                <a:solidFill>
                  <a:schemeClr val="tx1">
                    <a:lumMod val="75000"/>
                    <a:lumOff val="25000"/>
                  </a:schemeClr>
                </a:solidFill>
              </a:rPr>
              <a:t>Je luistert geduldig naar wat de ander vertelt</a:t>
            </a:r>
          </a:p>
          <a:p>
            <a:pPr marL="355600" indent="-285750" eaLnBrk="1" fontAlgn="auto" hangingPunct="1">
              <a:spcBef>
                <a:spcPts val="500"/>
              </a:spcBef>
              <a:spcAft>
                <a:spcPts val="0"/>
              </a:spcAft>
              <a:defRPr/>
            </a:pPr>
            <a:r>
              <a:rPr lang="nl-NL" dirty="0">
                <a:solidFill>
                  <a:schemeClr val="tx1">
                    <a:lumMod val="75000"/>
                    <a:lumOff val="25000"/>
                  </a:schemeClr>
                </a:solidFill>
              </a:rPr>
              <a:t>Je laat merken dat je luistert, door ‘hm’ en ‘o ja?’</a:t>
            </a:r>
          </a:p>
          <a:p>
            <a:pPr marL="355600" indent="-285750" eaLnBrk="1" fontAlgn="auto" hangingPunct="1">
              <a:spcBef>
                <a:spcPts val="500"/>
              </a:spcBef>
              <a:spcAft>
                <a:spcPts val="0"/>
              </a:spcAft>
              <a:defRPr/>
            </a:pPr>
            <a:r>
              <a:rPr lang="nl-NL" dirty="0">
                <a:solidFill>
                  <a:schemeClr val="tx1">
                    <a:lumMod val="75000"/>
                    <a:lumOff val="25000"/>
                  </a:schemeClr>
                </a:solidFill>
              </a:rPr>
              <a:t>Je praat rustig en niet hard</a:t>
            </a:r>
          </a:p>
          <a:p>
            <a:pPr marL="355600" indent="-285750" eaLnBrk="1" fontAlgn="auto" hangingPunct="1">
              <a:spcBef>
                <a:spcPts val="500"/>
              </a:spcBef>
              <a:spcAft>
                <a:spcPts val="0"/>
              </a:spcAft>
              <a:defRPr/>
            </a:pPr>
            <a:r>
              <a:rPr lang="nl-NL" dirty="0">
                <a:solidFill>
                  <a:schemeClr val="tx1">
                    <a:lumMod val="75000"/>
                    <a:lumOff val="25000"/>
                  </a:schemeClr>
                </a:solidFill>
              </a:rPr>
              <a:t>Gebruik geen dooddoeners: ‘O ja, dat weet iedereen’</a:t>
            </a:r>
          </a:p>
          <a:p>
            <a:pPr marL="355600" indent="-285750" eaLnBrk="1" fontAlgn="auto" hangingPunct="1">
              <a:spcBef>
                <a:spcPts val="500"/>
              </a:spcBef>
              <a:spcAft>
                <a:spcPts val="0"/>
              </a:spcAft>
              <a:defRPr/>
            </a:pPr>
            <a:r>
              <a:rPr lang="nl-NL" dirty="0">
                <a:solidFill>
                  <a:schemeClr val="tx1">
                    <a:lumMod val="75000"/>
                    <a:lumOff val="25000"/>
                  </a:schemeClr>
                </a:solidFill>
              </a:rPr>
              <a:t>Je behandelt de ander met respect.</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90704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7D639C4-5B86-25F5-745A-6220A4F4B4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112" y="332656"/>
            <a:ext cx="3059691" cy="203960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En nu echt in gesprek</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060848"/>
            <a:ext cx="7056784" cy="3384376"/>
          </a:xfrm>
        </p:spPr>
        <p:txBody>
          <a:bodyPr/>
          <a:lstStyle/>
          <a:p>
            <a:pPr marL="355600" indent="-285750">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Probeer al deze regels nu eens in een echt gesprek. </a:t>
            </a:r>
          </a:p>
          <a:p>
            <a:pPr marL="355600" indent="-285750">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Praat met z’n tweeën 5 minuten over het afgelopen weekend, wat heb je toen gedaan en hoe vond je het?</a:t>
            </a:r>
          </a:p>
          <a:p>
            <a:pPr marL="69850" indent="0">
              <a:spcAft>
                <a:spcPts val="0"/>
              </a:spcAft>
              <a:buNone/>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55600" indent="-285750">
              <a:spcAft>
                <a:spcPts val="0"/>
              </a:spcAft>
            </a:pPr>
            <a:r>
              <a:rPr lang="nl-NL" dirty="0">
                <a:solidFill>
                  <a:srgbClr val="009DD9"/>
                </a:solidFill>
                <a:latin typeface="Calibri" panose="020F0502020204030204" pitchFamily="34" charset="0"/>
                <a:ea typeface="Calibri" panose="020F0502020204030204" pitchFamily="34" charset="0"/>
                <a:cs typeface="Times New Roman" panose="02020603050405020304" pitchFamily="18" charset="0"/>
              </a:rPr>
              <a:t>Hebben jullie je aan de regels kunnen houden?</a:t>
            </a:r>
          </a:p>
          <a:p>
            <a:pPr marL="355600" indent="-285750">
              <a:spcAft>
                <a:spcPts val="0"/>
              </a:spcAft>
            </a:pPr>
            <a:r>
              <a:rPr lang="nl-NL" dirty="0">
                <a:solidFill>
                  <a:srgbClr val="009DD9"/>
                </a:solidFill>
                <a:latin typeface="Calibri" panose="020F0502020204030204" pitchFamily="34" charset="0"/>
                <a:ea typeface="Calibri" panose="020F0502020204030204" pitchFamily="34" charset="0"/>
                <a:cs typeface="Times New Roman" panose="02020603050405020304" pitchFamily="18" charset="0"/>
              </a:rPr>
              <a:t>Welke regel was het lastigste?  </a:t>
            </a:r>
          </a:p>
          <a:p>
            <a:pPr marL="355600" indent="-285750">
              <a:spcAft>
                <a:spcPts val="0"/>
              </a:spcAft>
            </a:pPr>
            <a:r>
              <a:rPr lang="nl-NL" dirty="0">
                <a:solidFill>
                  <a:srgbClr val="009DD9"/>
                </a:solidFill>
                <a:latin typeface="Calibri" panose="020F0502020204030204" pitchFamily="34" charset="0"/>
                <a:ea typeface="Calibri" panose="020F0502020204030204" pitchFamily="34" charset="0"/>
                <a:cs typeface="Times New Roman" panose="02020603050405020304" pitchFamily="18" charset="0"/>
              </a:rPr>
              <a:t>Hoe komt dat?</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736437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4F47D64-2D8E-0002-A3FC-EE56464E7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4228" y="5013175"/>
            <a:ext cx="2412268" cy="1608179"/>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80112" y="503412"/>
            <a:ext cx="2664296" cy="177601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Hoe dan?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1988840"/>
            <a:ext cx="7128792" cy="3384376"/>
          </a:xfrm>
        </p:spPr>
        <p:txBody>
          <a:bodyPr/>
          <a:lstStyle/>
          <a:p>
            <a:pPr>
              <a:defRPr/>
            </a:pPr>
            <a:r>
              <a:rPr lang="nl-NL" altLang="nl-NL" dirty="0">
                <a:solidFill>
                  <a:schemeClr val="tx1"/>
                </a:solidFill>
              </a:rPr>
              <a:t>Maakt het iets uit met wie je praat ? </a:t>
            </a:r>
          </a:p>
          <a:p>
            <a:pPr lvl="1">
              <a:defRPr/>
            </a:pPr>
            <a:r>
              <a:rPr lang="nl-NL" altLang="nl-NL" sz="1800" dirty="0">
                <a:solidFill>
                  <a:srgbClr val="009DD9"/>
                </a:solidFill>
              </a:rPr>
              <a:t>Zijn er </a:t>
            </a:r>
            <a:r>
              <a:rPr lang="nl-NL" altLang="nl-NL" sz="1800" b="1" dirty="0">
                <a:solidFill>
                  <a:srgbClr val="009DD9"/>
                </a:solidFill>
              </a:rPr>
              <a:t>andere regels </a:t>
            </a:r>
            <a:r>
              <a:rPr lang="nl-NL" altLang="nl-NL" sz="1800" dirty="0">
                <a:solidFill>
                  <a:srgbClr val="009DD9"/>
                </a:solidFill>
              </a:rPr>
              <a:t>om met je oma te praten dan met je vrienden /vriendinnen? </a:t>
            </a:r>
          </a:p>
          <a:p>
            <a:pPr lvl="1">
              <a:defRPr/>
            </a:pPr>
            <a:r>
              <a:rPr lang="nl-NL" altLang="nl-NL" sz="1800" dirty="0">
                <a:solidFill>
                  <a:srgbClr val="009DD9"/>
                </a:solidFill>
              </a:rPr>
              <a:t>En met een leerkracht, een agent, een trainer?</a:t>
            </a:r>
          </a:p>
          <a:p>
            <a:pPr lvl="1">
              <a:defRPr/>
            </a:pPr>
            <a:r>
              <a:rPr lang="nl-NL" altLang="nl-NL" sz="1800" dirty="0">
                <a:solidFill>
                  <a:srgbClr val="009DD9"/>
                </a:solidFill>
              </a:rPr>
              <a:t>Wat is er anders en waarom?</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34781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84168" y="476672"/>
            <a:ext cx="1801138" cy="1800200"/>
          </a:xfrm>
          <a:prstGeom prst="rect">
            <a:avLst/>
          </a:prstGeom>
        </p:spPr>
      </p:pic>
      <p:pic>
        <p:nvPicPr>
          <p:cNvPr id="6" name="Afbeelding 5">
            <a:extLst>
              <a:ext uri="{FF2B5EF4-FFF2-40B4-BE49-F238E27FC236}">
                <a16:creationId xmlns:a16="http://schemas.microsoft.com/office/drawing/2014/main" id="{681DBE85-6DAD-E9CF-2FEE-C6617E87964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92280" y="5229200"/>
            <a:ext cx="1349958" cy="158917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5546576" cy="1163216"/>
          </a:xfrm>
        </p:spPr>
        <p:txBody>
          <a:bodyPr/>
          <a:lstStyle/>
          <a:p>
            <a:r>
              <a:rPr lang="nl-NL" dirty="0"/>
              <a:t>Hoe en wat …</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7128792" cy="1656183"/>
          </a:xfrm>
        </p:spPr>
        <p:txBody>
          <a:bodyPr/>
          <a:lstStyle/>
          <a:p>
            <a:pPr marL="355600" indent="-285750" eaLnBrk="1" fontAlgn="auto" hangingPunct="1">
              <a:spcBef>
                <a:spcPts val="500"/>
              </a:spcBef>
              <a:spcAft>
                <a:spcPts val="0"/>
              </a:spcAft>
              <a:defRPr/>
            </a:pPr>
            <a:r>
              <a:rPr lang="nl-NL" dirty="0">
                <a:solidFill>
                  <a:schemeClr val="tx1">
                    <a:lumMod val="75000"/>
                    <a:lumOff val="25000"/>
                  </a:schemeClr>
                </a:solidFill>
              </a:rPr>
              <a:t>Zo, nu hebben we regels over HOE  je met elkaar praat.</a:t>
            </a:r>
          </a:p>
          <a:p>
            <a:pPr marL="355600" indent="-285750" eaLnBrk="1" fontAlgn="auto" hangingPunct="1">
              <a:spcBef>
                <a:spcPts val="500"/>
              </a:spcBef>
              <a:spcAft>
                <a:spcPts val="0"/>
              </a:spcAft>
              <a:defRPr/>
            </a:pPr>
            <a:r>
              <a:rPr lang="nl-NL" dirty="0">
                <a:solidFill>
                  <a:schemeClr val="tx1">
                    <a:lumMod val="75000"/>
                    <a:lumOff val="25000"/>
                  </a:schemeClr>
                </a:solidFill>
              </a:rPr>
              <a:t>Maar naast de regels over hoe je met elkaar praat zijn er ook nog regels over WAT  je wel en niet zegt. </a:t>
            </a:r>
          </a:p>
          <a:p>
            <a:pPr marL="355600" indent="-285750" eaLnBrk="1" fontAlgn="auto" hangingPunct="1">
              <a:spcBef>
                <a:spcPts val="500"/>
              </a:spcBef>
              <a:spcAft>
                <a:spcPts val="0"/>
              </a:spcAft>
              <a:defRPr/>
            </a:pPr>
            <a:r>
              <a:rPr lang="nl-NL" dirty="0">
                <a:solidFill>
                  <a:schemeClr val="tx1">
                    <a:lumMod val="75000"/>
                    <a:lumOff val="25000"/>
                  </a:schemeClr>
                </a:solidFill>
              </a:rPr>
              <a:t>Het zijn vaak ‘ongeschreven regels’, een soort afspraken. </a:t>
            </a:r>
          </a:p>
          <a:p>
            <a:pPr marL="69850" indent="0" eaLnBrk="1" fontAlgn="auto" hangingPunct="1">
              <a:spcBef>
                <a:spcPts val="500"/>
              </a:spcBef>
              <a:spcAft>
                <a:spcPts val="0"/>
              </a:spcAft>
              <a:buNone/>
              <a:defRPr/>
            </a:pPr>
            <a:r>
              <a:rPr lang="nl-NL" dirty="0">
                <a:solidFill>
                  <a:schemeClr val="tx1">
                    <a:lumMod val="75000"/>
                    <a:lumOff val="25000"/>
                  </a:schemeClr>
                </a:solidFill>
              </a:rPr>
              <a:t>	</a:t>
            </a:r>
            <a:r>
              <a:rPr lang="nl-NL" dirty="0">
                <a:solidFill>
                  <a:srgbClr val="3057A1"/>
                </a:solidFill>
              </a:rPr>
              <a:t>Die gaan over respect voor elkaar, rekening houden met 	elkaars gevoelens.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Noem eens een paar van die regels, wat zeg je niet?</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649580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436096" y="540175"/>
            <a:ext cx="2880320" cy="1920213"/>
          </a:xfrm>
          <a:prstGeom prst="rect">
            <a:avLst/>
          </a:prstGeom>
        </p:spPr>
      </p:pic>
      <p:pic>
        <p:nvPicPr>
          <p:cNvPr id="6" name="Afbeelding 5">
            <a:extLst>
              <a:ext uri="{FF2B5EF4-FFF2-40B4-BE49-F238E27FC236}">
                <a16:creationId xmlns:a16="http://schemas.microsoft.com/office/drawing/2014/main" id="{681DBE85-6DAD-E9CF-2FEE-C6617E87964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88359" y="5013176"/>
            <a:ext cx="2628292" cy="175219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539552" y="548680"/>
            <a:ext cx="5474568" cy="1163216"/>
          </a:xfrm>
        </p:spPr>
        <p:txBody>
          <a:bodyPr/>
          <a:lstStyle/>
          <a:p>
            <a:r>
              <a:rPr lang="nl-NL" dirty="0"/>
              <a:t>Het “Wat”</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276872"/>
            <a:ext cx="7128792" cy="1656183"/>
          </a:xfrm>
        </p:spPr>
        <p:txBody>
          <a:bodyPr/>
          <a:lstStyle/>
          <a:p>
            <a:pPr marL="355600" indent="-285750" eaLnBrk="1" fontAlgn="auto" hangingPunct="1">
              <a:spcBef>
                <a:spcPts val="0"/>
              </a:spcBef>
              <a:spcAft>
                <a:spcPts val="0"/>
              </a:spcAft>
              <a:defRPr/>
            </a:pPr>
            <a:r>
              <a:rPr lang="nl-NL" dirty="0">
                <a:solidFill>
                  <a:schemeClr val="tx1">
                    <a:lumMod val="65000"/>
                    <a:lumOff val="35000"/>
                  </a:schemeClr>
                </a:solidFill>
              </a:rPr>
              <a:t>dat zég je dus niet …</a:t>
            </a:r>
          </a:p>
          <a:p>
            <a:pPr marL="355600" indent="-285750" eaLnBrk="1" fontAlgn="auto" hangingPunct="1">
              <a:spcBef>
                <a:spcPts val="0"/>
              </a:spcBef>
              <a:spcAft>
                <a:spcPts val="0"/>
              </a:spcAft>
              <a:defRPr/>
            </a:pPr>
            <a:endParaRPr lang="nl-NL" dirty="0">
              <a:solidFill>
                <a:schemeClr val="tx1">
                  <a:lumMod val="65000"/>
                  <a:lumOff val="35000"/>
                </a:schemeClr>
              </a:solidFill>
            </a:endParaRPr>
          </a:p>
          <a:p>
            <a:pPr marL="355600" indent="-285750" eaLnBrk="1" fontAlgn="auto" hangingPunct="1">
              <a:spcBef>
                <a:spcPts val="0"/>
              </a:spcBef>
              <a:spcAft>
                <a:spcPts val="0"/>
              </a:spcAft>
              <a:defRPr/>
            </a:pPr>
            <a:r>
              <a:rPr lang="nl-NL" dirty="0">
                <a:solidFill>
                  <a:srgbClr val="009DD9"/>
                </a:solidFill>
              </a:rPr>
              <a:t>Geef eens een paar voorbeelden van dingen die je écht niet kunt zeggen.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585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CB69CE4-010F-0EC2-7C21-41BFDEBAA1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476672"/>
            <a:ext cx="2584928" cy="194479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539552" y="548680"/>
            <a:ext cx="5474568" cy="1163216"/>
          </a:xfrm>
        </p:spPr>
        <p:txBody>
          <a:bodyPr/>
          <a:lstStyle/>
          <a:p>
            <a:r>
              <a:rPr lang="nl-NL" dirty="0"/>
              <a:t>Dit zegt Erasmus</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420888"/>
            <a:ext cx="7128792" cy="1656183"/>
          </a:xfrm>
        </p:spPr>
        <p:txBody>
          <a:bodyPr/>
          <a:lstStyle/>
          <a:p>
            <a:pPr marL="355600" indent="-285750" eaLnBrk="1" fontAlgn="auto" hangingPunct="1">
              <a:spcBef>
                <a:spcPts val="0"/>
              </a:spcBef>
              <a:spcAft>
                <a:spcPts val="0"/>
              </a:spcAft>
              <a:defRPr/>
            </a:pPr>
            <a:r>
              <a:rPr lang="nl-NL" dirty="0">
                <a:solidFill>
                  <a:srgbClr val="1E7F4B"/>
                </a:solidFill>
              </a:rPr>
              <a:t>“Je mag niet spotten met de aard of gewoontes van een volk.”</a:t>
            </a:r>
          </a:p>
          <a:p>
            <a:pPr marL="69850" indent="0" eaLnBrk="1" fontAlgn="auto" hangingPunct="1">
              <a:spcBef>
                <a:spcPts val="0"/>
              </a:spcBef>
              <a:spcAft>
                <a:spcPts val="0"/>
              </a:spcAft>
              <a:buNone/>
              <a:defRPr/>
            </a:pPr>
            <a:r>
              <a:rPr lang="nl-NL" dirty="0">
                <a:solidFill>
                  <a:srgbClr val="1E7F4B"/>
                </a:solidFill>
              </a:rPr>
              <a:t> </a:t>
            </a:r>
          </a:p>
          <a:p>
            <a:pPr marL="355600" indent="-285750" eaLnBrk="1" fontAlgn="auto" hangingPunct="1">
              <a:spcBef>
                <a:spcPts val="0"/>
              </a:spcBef>
              <a:spcAft>
                <a:spcPts val="0"/>
              </a:spcAft>
              <a:defRPr/>
            </a:pPr>
            <a:r>
              <a:rPr lang="nl-NL" dirty="0">
                <a:solidFill>
                  <a:srgbClr val="1E7F4B"/>
                </a:solidFill>
              </a:rPr>
              <a:t>“Vertel geen geheimen die jou zijn toevertrouwd.”</a:t>
            </a:r>
          </a:p>
          <a:p>
            <a:pPr marL="355600" indent="-285750" eaLnBrk="1" fontAlgn="auto" hangingPunct="1">
              <a:spcBef>
                <a:spcPts val="0"/>
              </a:spcBef>
              <a:spcAft>
                <a:spcPts val="0"/>
              </a:spcAft>
              <a:defRPr/>
            </a:pPr>
            <a:endParaRPr lang="nl-NL" dirty="0">
              <a:solidFill>
                <a:srgbClr val="1E7F4B"/>
              </a:solidFill>
            </a:endParaRPr>
          </a:p>
          <a:p>
            <a:pPr marL="355600" indent="-285750" eaLnBrk="1" fontAlgn="auto" hangingPunct="1">
              <a:spcBef>
                <a:spcPts val="0"/>
              </a:spcBef>
              <a:spcAft>
                <a:spcPts val="0"/>
              </a:spcAft>
              <a:defRPr/>
            </a:pPr>
            <a:r>
              <a:rPr lang="nl-NL" dirty="0">
                <a:solidFill>
                  <a:srgbClr val="1E7F4B"/>
                </a:solidFill>
              </a:rPr>
              <a:t>“Roddel niet over anderen, praat niet slecht over iemand.”</a:t>
            </a:r>
          </a:p>
          <a:p>
            <a:pPr marL="355600" indent="-285750" eaLnBrk="1" fontAlgn="auto" hangingPunct="1">
              <a:spcBef>
                <a:spcPts val="0"/>
              </a:spcBef>
              <a:spcAft>
                <a:spcPts val="0"/>
              </a:spcAft>
              <a:defRPr/>
            </a:pPr>
            <a:endParaRPr lang="nl-NL" dirty="0">
              <a:solidFill>
                <a:srgbClr val="1E7F4B"/>
              </a:solidFill>
            </a:endParaRPr>
          </a:p>
          <a:p>
            <a:pPr marL="355600" indent="-285750" eaLnBrk="1" fontAlgn="auto" hangingPunct="1">
              <a:spcBef>
                <a:spcPts val="0"/>
              </a:spcBef>
              <a:spcAft>
                <a:spcPts val="0"/>
              </a:spcAft>
              <a:defRPr/>
            </a:pPr>
            <a:r>
              <a:rPr lang="nl-NL" dirty="0">
                <a:solidFill>
                  <a:srgbClr val="1E7F4B"/>
                </a:solidFill>
              </a:rPr>
              <a:t>“Je mag niemand een handicap verwijten, dat is beledigend, wreed maar ook dwaas.”</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79509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BDDFDBD-F8CA-35FB-9E78-1A95B8C2B30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12160" y="721288"/>
            <a:ext cx="2116075" cy="1454983"/>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Les 1</a:t>
            </a:r>
            <a:br>
              <a:rPr lang="nl-NL" dirty="0"/>
            </a:br>
            <a:r>
              <a:rPr lang="nl-NL" dirty="0"/>
              <a:t>Samen praten….</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204864"/>
            <a:ext cx="6626696" cy="4125193"/>
          </a:xfrm>
        </p:spPr>
        <p:txBody>
          <a:bodyPr/>
          <a:lstStyle/>
          <a:p>
            <a:pPr marL="0" indent="0">
              <a:buNone/>
            </a:pPr>
            <a:r>
              <a:rPr lang="nl-NL" altLang="nl-NL" dirty="0">
                <a:solidFill>
                  <a:schemeClr val="tx1">
                    <a:lumMod val="75000"/>
                    <a:lumOff val="25000"/>
                  </a:schemeClr>
                </a:solidFill>
              </a:rPr>
              <a:t>Erasmus schreef : </a:t>
            </a:r>
          </a:p>
          <a:p>
            <a:pPr marL="0" indent="0">
              <a:buNone/>
            </a:pPr>
            <a:r>
              <a:rPr lang="nl-NL" altLang="nl-NL" dirty="0">
                <a:solidFill>
                  <a:srgbClr val="1E7F4B"/>
                </a:solidFill>
              </a:rPr>
              <a:t>“Alleen mensen hebben de gave van het woord, zo bijzonder geschikt om een goede verstandhouding te scheppen.”</a:t>
            </a:r>
          </a:p>
          <a:p>
            <a:pPr marL="0" indent="0">
              <a:buNone/>
            </a:pPr>
            <a:endParaRPr lang="nl-NL" altLang="nl-NL" dirty="0">
              <a:solidFill>
                <a:schemeClr val="tx1">
                  <a:lumMod val="75000"/>
                  <a:lumOff val="25000"/>
                </a:schemeClr>
              </a:solidFill>
            </a:endParaRPr>
          </a:p>
          <a:p>
            <a:r>
              <a:rPr lang="nl-NL" altLang="nl-NL" dirty="0">
                <a:solidFill>
                  <a:schemeClr val="tx1">
                    <a:lumMod val="75000"/>
                    <a:lumOff val="25000"/>
                  </a:schemeClr>
                </a:solidFill>
              </a:rPr>
              <a:t>Door met elkaar te praten krijgen we beter contact met elkaar, een betere sfeer.</a:t>
            </a:r>
          </a:p>
          <a:p>
            <a:r>
              <a:rPr lang="nl-NL" altLang="nl-NL" dirty="0">
                <a:solidFill>
                  <a:schemeClr val="tx1">
                    <a:lumMod val="75000"/>
                    <a:lumOff val="25000"/>
                  </a:schemeClr>
                </a:solidFill>
              </a:rPr>
              <a:t>Dat lijkt heel eenvoudig, maar is dat het ook? Dat gaan we in deze les onderzoeken.</a:t>
            </a:r>
          </a:p>
          <a:p>
            <a:pPr marL="0" indent="0">
              <a:buNone/>
            </a:pPr>
            <a:endParaRPr lang="nl-NL" altLang="nl-NL" dirty="0">
              <a:solidFill>
                <a:srgbClr val="1E7F4B"/>
              </a:solidFill>
            </a:endParaRPr>
          </a:p>
          <a:p>
            <a:pPr marL="0" indent="0">
              <a:buNone/>
            </a:pPr>
            <a:endParaRPr lang="nl-NL" altLang="nl-NL" dirty="0">
              <a:solidFill>
                <a:srgbClr val="1E7F4B"/>
              </a:solidFill>
            </a:endParaRPr>
          </a:p>
          <a:p>
            <a:pPr marL="0" indent="0">
              <a:buNone/>
            </a:pPr>
            <a:r>
              <a:rPr lang="nl-NL" altLang="nl-NL" dirty="0">
                <a:solidFill>
                  <a:srgbClr val="1E7F4B"/>
                </a:solidFill>
              </a:rPr>
              <a:t>											… &gt; </a:t>
            </a:r>
          </a:p>
        </p:txBody>
      </p:sp>
    </p:spTree>
    <p:extLst>
      <p:ext uri="{BB962C8B-B14F-4D97-AF65-F5344CB8AC3E}">
        <p14:creationId xmlns:p14="http://schemas.microsoft.com/office/powerpoint/2010/main" val="167685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8AD92C6-5762-F2DA-145B-ABEC6DD4BC5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804248" y="5229200"/>
            <a:ext cx="1868127" cy="1891775"/>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2074" y="391507"/>
            <a:ext cx="2432333" cy="194775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Ja </a:t>
            </a:r>
            <a:r>
              <a:rPr lang="nl-NL" dirty="0" err="1"/>
              <a:t>duhuu</a:t>
            </a:r>
            <a:r>
              <a:rPr lang="nl-NL" dirty="0"/>
              <a:t>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1988840"/>
            <a:ext cx="7128792" cy="1656183"/>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Gelden die regels ook als je ruzie hebt?                </a:t>
            </a:r>
          </a:p>
          <a:p>
            <a:pPr marL="755650" lvl="1" eaLnBrk="1" fontAlgn="auto" hangingPunct="1">
              <a:spcBef>
                <a:spcPts val="0"/>
              </a:spcBef>
              <a:spcAft>
                <a:spcPts val="0"/>
              </a:spcAft>
              <a:defRPr/>
            </a:pPr>
            <a:r>
              <a:rPr lang="nl-NL" sz="1800" dirty="0">
                <a:solidFill>
                  <a:srgbClr val="009DD9"/>
                </a:solidFill>
              </a:rPr>
              <a:t>Waarom wel / niet ? </a:t>
            </a:r>
          </a:p>
          <a:p>
            <a:pPr marL="755650" lvl="1" eaLnBrk="1" fontAlgn="auto" hangingPunct="1">
              <a:spcBef>
                <a:spcPts val="0"/>
              </a:spcBef>
              <a:spcAft>
                <a:spcPts val="0"/>
              </a:spcAft>
              <a:defRPr/>
            </a:pPr>
            <a:r>
              <a:rPr lang="nl-NL" sz="1800" dirty="0">
                <a:solidFill>
                  <a:srgbClr val="009DD9"/>
                </a:solidFill>
              </a:rPr>
              <a:t>Zijn er dan andere regels ?</a:t>
            </a:r>
          </a:p>
          <a:p>
            <a:pPr marL="755650" lvl="1" eaLnBrk="1" fontAlgn="auto" hangingPunct="1">
              <a:spcBef>
                <a:spcPts val="0"/>
              </a:spcBef>
              <a:spcAft>
                <a:spcPts val="0"/>
              </a:spcAft>
              <a:defRPr/>
            </a:pPr>
            <a:endParaRPr lang="nl-NL" sz="1800" dirty="0">
              <a:solidFill>
                <a:schemeClr val="tx1">
                  <a:lumMod val="75000"/>
                  <a:lumOff val="25000"/>
                </a:schemeClr>
              </a:solidFill>
            </a:endParaRP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49648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1</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675883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Les 2 </a:t>
            </a:r>
            <a:r>
              <a:rPr lang="nl-NL" dirty="0"/>
              <a:t>Samenspraken</a:t>
            </a:r>
            <a:br>
              <a:rPr lang="nl-NL" dirty="0"/>
            </a:br>
            <a:endParaRPr lang="nl-NL" dirty="0">
              <a:solidFill>
                <a:srgbClr val="009DD9"/>
              </a:solidFill>
            </a:endParaRPr>
          </a:p>
        </p:txBody>
      </p:sp>
      <p:pic>
        <p:nvPicPr>
          <p:cNvPr id="4" name="Afbeelding 3">
            <a:extLst>
              <a:ext uri="{FF2B5EF4-FFF2-40B4-BE49-F238E27FC236}">
                <a16:creationId xmlns:a16="http://schemas.microsoft.com/office/drawing/2014/main" id="{3813692C-D902-EEFF-6736-7F606F924C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9621" y="2348880"/>
            <a:ext cx="5603762" cy="3384376"/>
          </a:xfrm>
          <a:prstGeom prst="rect">
            <a:avLst/>
          </a:prstGeom>
        </p:spPr>
      </p:pic>
    </p:spTree>
    <p:extLst>
      <p:ext uri="{BB962C8B-B14F-4D97-AF65-F5344CB8AC3E}">
        <p14:creationId xmlns:p14="http://schemas.microsoft.com/office/powerpoint/2010/main" val="1185919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2F76F73-FB24-6A63-5BF0-73F00154A2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528098"/>
            <a:ext cx="2520280" cy="17999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dirty="0"/>
              <a:t>Een goed gesprek?</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7272808" cy="2232248"/>
          </a:xfrm>
        </p:spPr>
        <p:txBody>
          <a:bodyPr/>
          <a:lstStyle/>
          <a:p>
            <a:r>
              <a:rPr lang="nl-NL" sz="1800" dirty="0">
                <a:solidFill>
                  <a:schemeClr val="tx1">
                    <a:lumMod val="75000"/>
                    <a:lumOff val="25000"/>
                  </a:schemeClr>
                </a:solidFill>
              </a:rPr>
              <a:t>Als je met elkaar praat probeer je iets over te brengen, dat kan van alles zijn.</a:t>
            </a:r>
          </a:p>
          <a:p>
            <a:r>
              <a:rPr lang="nl-NL" sz="1800" dirty="0">
                <a:solidFill>
                  <a:schemeClr val="tx1">
                    <a:lumMod val="75000"/>
                    <a:lumOff val="25000"/>
                  </a:schemeClr>
                </a:solidFill>
              </a:rPr>
              <a:t>Informatie, een mening, een gevoel.</a:t>
            </a:r>
          </a:p>
          <a:p>
            <a:r>
              <a:rPr lang="nl-NL" sz="1800" dirty="0">
                <a:solidFill>
                  <a:schemeClr val="tx1">
                    <a:lumMod val="75000"/>
                    <a:lumOff val="25000"/>
                  </a:schemeClr>
                </a:solidFill>
              </a:rPr>
              <a:t>Om informatie over te brengen heb je een ander soort gesprek nodig dan wanneer je iemand wilt troosten.</a:t>
            </a:r>
          </a:p>
          <a:p>
            <a:r>
              <a:rPr lang="nl-NL" sz="1800" dirty="0">
                <a:solidFill>
                  <a:schemeClr val="tx1">
                    <a:lumMod val="75000"/>
                    <a:lumOff val="25000"/>
                  </a:schemeClr>
                </a:solidFill>
              </a:rPr>
              <a:t>In deze les gaan we het hebben over verschillende soorten gesprekken.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89575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330552" cy="1163216"/>
          </a:xfrm>
        </p:spPr>
        <p:txBody>
          <a:bodyPr/>
          <a:lstStyle/>
          <a:p>
            <a:r>
              <a:rPr lang="nl-NL" sz="3600" dirty="0"/>
              <a:t>Even iets uitleggen …</a:t>
            </a:r>
            <a:br>
              <a:rPr lang="nl-NL" sz="3200" dirty="0"/>
            </a:br>
            <a:endParaRPr lang="nl-NL" sz="3200" dirty="0">
              <a:solidFill>
                <a:srgbClr val="009DD9"/>
              </a:solidFill>
            </a:endParaRPr>
          </a:p>
        </p:txBody>
      </p:sp>
      <p:pic>
        <p:nvPicPr>
          <p:cNvPr id="6" name="Afbeelding 5">
            <a:extLst>
              <a:ext uri="{FF2B5EF4-FFF2-40B4-BE49-F238E27FC236}">
                <a16:creationId xmlns:a16="http://schemas.microsoft.com/office/drawing/2014/main" id="{9A40FE07-788A-50A4-D23A-452A0F4B5D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91056"/>
            <a:ext cx="9144000" cy="3675888"/>
          </a:xfrm>
          <a:prstGeom prst="rect">
            <a:avLst/>
          </a:prstGeom>
        </p:spPr>
      </p:pic>
    </p:spTree>
    <p:extLst>
      <p:ext uri="{BB962C8B-B14F-4D97-AF65-F5344CB8AC3E}">
        <p14:creationId xmlns:p14="http://schemas.microsoft.com/office/powerpoint/2010/main" val="2295471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F2C75A3-C11D-2A18-3717-8E30DEB6C6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8224" y="4965172"/>
            <a:ext cx="2448270" cy="1632180"/>
          </a:xfrm>
          <a:prstGeom prst="rect">
            <a:avLst/>
          </a:prstGeom>
        </p:spPr>
      </p:pic>
      <p:pic>
        <p:nvPicPr>
          <p:cNvPr id="11" name="Afbeelding 10">
            <a:extLst>
              <a:ext uri="{FF2B5EF4-FFF2-40B4-BE49-F238E27FC236}">
                <a16:creationId xmlns:a16="http://schemas.microsoft.com/office/drawing/2014/main" id="{12C72D42-F234-33B4-BBAA-DFA0D88584E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24128" y="-1323528"/>
            <a:ext cx="2592288" cy="388893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330552" cy="1163216"/>
          </a:xfrm>
        </p:spPr>
        <p:txBody>
          <a:bodyPr/>
          <a:lstStyle/>
          <a:p>
            <a:r>
              <a:rPr lang="nl-NL" dirty="0"/>
              <a:t>Nou, kijk …</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420888"/>
            <a:ext cx="7272808" cy="2232248"/>
          </a:xfrm>
        </p:spPr>
        <p:txBody>
          <a:bodyPr/>
          <a:lstStyle/>
          <a:p>
            <a:r>
              <a:rPr lang="nl-NL" sz="1800" dirty="0">
                <a:solidFill>
                  <a:schemeClr val="tx1">
                    <a:lumMod val="75000"/>
                    <a:lumOff val="25000"/>
                  </a:schemeClr>
                </a:solidFill>
              </a:rPr>
              <a:t>Als iemand je iets uitlegt kan dat op veel verschillende manieren gebeuren …</a:t>
            </a:r>
          </a:p>
          <a:p>
            <a:endParaRPr lang="nl-NL" sz="1800" dirty="0">
              <a:solidFill>
                <a:schemeClr val="tx1">
                  <a:lumMod val="75000"/>
                  <a:lumOff val="25000"/>
                </a:schemeClr>
              </a:solidFill>
            </a:endParaRPr>
          </a:p>
          <a:p>
            <a:r>
              <a:rPr lang="nl-NL" sz="1800" dirty="0">
                <a:solidFill>
                  <a:srgbClr val="009DD9"/>
                </a:solidFill>
              </a:rPr>
              <a:t>Wat werkt en waar word je niet goed van?</a:t>
            </a:r>
          </a:p>
          <a:p>
            <a:r>
              <a:rPr lang="nl-NL" sz="1800" dirty="0">
                <a:solidFill>
                  <a:srgbClr val="009DD9"/>
                </a:solidFill>
              </a:rPr>
              <a:t>Noem zoveel mogelijk do’s en </a:t>
            </a:r>
            <a:r>
              <a:rPr lang="nl-NL" sz="1800" dirty="0" err="1">
                <a:solidFill>
                  <a:srgbClr val="009DD9"/>
                </a:solidFill>
              </a:rPr>
              <a:t>dont’s</a:t>
            </a:r>
            <a:r>
              <a:rPr lang="nl-NL" sz="1800" dirty="0">
                <a:solidFill>
                  <a:srgbClr val="009DD9"/>
                </a:solidFill>
              </a:rPr>
              <a:t>!</a:t>
            </a:r>
          </a:p>
          <a:p>
            <a:r>
              <a:rPr lang="nl-NL" sz="1800" dirty="0">
                <a:solidFill>
                  <a:srgbClr val="009DD9"/>
                </a:solidFill>
              </a:rPr>
              <a:t>Maak een lijst en hang hem op!</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144293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6554688" cy="1163216"/>
          </a:xfrm>
        </p:spPr>
        <p:txBody>
          <a:bodyPr/>
          <a:lstStyle/>
          <a:p>
            <a:r>
              <a:rPr lang="nl-NL" sz="3200" dirty="0"/>
              <a:t>Discussie of dialoog ?</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844824"/>
            <a:ext cx="7272808" cy="2232248"/>
          </a:xfrm>
        </p:spPr>
        <p:txBody>
          <a:bodyPr/>
          <a:lstStyle/>
          <a:p>
            <a:r>
              <a:rPr lang="nl-NL" sz="1800" dirty="0">
                <a:solidFill>
                  <a:schemeClr val="tx1"/>
                </a:solidFill>
              </a:rPr>
              <a:t>Wat wil je: overtuigen of onderzoeken?</a:t>
            </a:r>
          </a:p>
        </p:txBody>
      </p:sp>
      <p:pic>
        <p:nvPicPr>
          <p:cNvPr id="6" name="Afbeelding 5">
            <a:extLst>
              <a:ext uri="{FF2B5EF4-FFF2-40B4-BE49-F238E27FC236}">
                <a16:creationId xmlns:a16="http://schemas.microsoft.com/office/drawing/2014/main" id="{E4FB01A6-3686-B915-FCA1-22AA76341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2348880"/>
            <a:ext cx="5206199" cy="3546723"/>
          </a:xfrm>
          <a:prstGeom prst="rect">
            <a:avLst/>
          </a:prstGeom>
        </p:spPr>
      </p:pic>
    </p:spTree>
    <p:extLst>
      <p:ext uri="{BB962C8B-B14F-4D97-AF65-F5344CB8AC3E}">
        <p14:creationId xmlns:p14="http://schemas.microsoft.com/office/powerpoint/2010/main" val="698878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0B6F0E5-B13C-6456-8DCC-1EA05C3684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016" y="476672"/>
            <a:ext cx="3892355" cy="183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sz="3600" dirty="0"/>
              <a:t>Probeer dit eens …</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564904"/>
            <a:ext cx="7272808" cy="2232248"/>
          </a:xfrm>
        </p:spPr>
        <p:txBody>
          <a:bodyPr/>
          <a:lstStyle/>
          <a:p>
            <a:r>
              <a:rPr lang="nl-NL" sz="1800" dirty="0">
                <a:solidFill>
                  <a:schemeClr val="tx1">
                    <a:lumMod val="75000"/>
                    <a:lumOff val="25000"/>
                  </a:schemeClr>
                </a:solidFill>
              </a:rPr>
              <a:t>Twee verschillende gesprekken, steeds met twee leerlingen. De rest van de groep observeert.</a:t>
            </a:r>
          </a:p>
          <a:p>
            <a:endParaRPr lang="nl-NL" sz="1800" dirty="0">
              <a:solidFill>
                <a:srgbClr val="009DD9"/>
              </a:solidFill>
            </a:endParaRPr>
          </a:p>
          <a:p>
            <a:r>
              <a:rPr lang="nl-NL" sz="1800" dirty="0">
                <a:solidFill>
                  <a:srgbClr val="009DD9"/>
                </a:solidFill>
              </a:rPr>
              <a:t>Opdracht aan deze leerlingen:</a:t>
            </a:r>
          </a:p>
          <a:p>
            <a:r>
              <a:rPr lang="nl-NL" sz="1800" dirty="0">
                <a:solidFill>
                  <a:srgbClr val="009DD9"/>
                </a:solidFill>
              </a:rPr>
              <a:t>Kies iemand met een heel andere sport, game of hobby dan jij. Daar ga je mee praten.</a:t>
            </a:r>
          </a:p>
        </p:txBody>
      </p:sp>
    </p:spTree>
    <p:extLst>
      <p:ext uri="{BB962C8B-B14F-4D97-AF65-F5344CB8AC3E}">
        <p14:creationId xmlns:p14="http://schemas.microsoft.com/office/powerpoint/2010/main" val="4037116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6BDEFEA-0FCF-6F36-AB8B-5978393CC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0152" y="405677"/>
            <a:ext cx="2146939" cy="213184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sz="3600" dirty="0"/>
              <a:t>De opdracht:</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564904"/>
            <a:ext cx="7272808" cy="2232248"/>
          </a:xfrm>
        </p:spPr>
        <p:txBody>
          <a:bodyPr/>
          <a:lstStyle/>
          <a:p>
            <a:r>
              <a:rPr lang="nl-NL" sz="1800" dirty="0">
                <a:solidFill>
                  <a:srgbClr val="009DD9"/>
                </a:solidFill>
              </a:rPr>
              <a:t>De eerste twee gaan proberen elkaar te overtuigen dat hun eigen hobby, sport of game echt veel beter en leuker is.</a:t>
            </a:r>
          </a:p>
          <a:p>
            <a:endParaRPr lang="nl-NL" sz="1800" dirty="0">
              <a:solidFill>
                <a:srgbClr val="009DD9"/>
              </a:solidFill>
            </a:endParaRPr>
          </a:p>
          <a:p>
            <a:r>
              <a:rPr lang="nl-NL" sz="1800" dirty="0">
                <a:solidFill>
                  <a:srgbClr val="009DD9"/>
                </a:solidFill>
              </a:rPr>
              <a:t>Het tweede duo onderzoekt wat er leuk of interessant is aan de sport, game of hobby van de ander.</a:t>
            </a:r>
          </a:p>
        </p:txBody>
      </p:sp>
    </p:spTree>
    <p:extLst>
      <p:ext uri="{BB962C8B-B14F-4D97-AF65-F5344CB8AC3E}">
        <p14:creationId xmlns:p14="http://schemas.microsoft.com/office/powerpoint/2010/main" val="2280952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sresultaat voor superieur voelen cartoons">
            <a:hlinkClick r:id="rId2" tgtFrame="&quot;_blank&quot;"/>
            <a:extLst>
              <a:ext uri="{FF2B5EF4-FFF2-40B4-BE49-F238E27FC236}">
                <a16:creationId xmlns:a16="http://schemas.microsoft.com/office/drawing/2014/main" id="{EAD3D81C-C4BE-EEF1-372C-B1393137E93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0232" y="5013176"/>
            <a:ext cx="2232248" cy="1536504"/>
          </a:xfrm>
          <a:prstGeom prst="rect">
            <a:avLst/>
          </a:prstGeom>
          <a:noFill/>
          <a:ln>
            <a:noFill/>
          </a:ln>
        </p:spPr>
      </p:pic>
      <p:pic>
        <p:nvPicPr>
          <p:cNvPr id="10" name="Afbeelding 9" descr="Afbeeldingsresultaat voor mensen overtuigen vanuit suprioriteit">
            <a:hlinkClick r:id="rId4" tgtFrame="&quot;_blank&quot;"/>
            <a:extLst>
              <a:ext uri="{FF2B5EF4-FFF2-40B4-BE49-F238E27FC236}">
                <a16:creationId xmlns:a16="http://schemas.microsoft.com/office/drawing/2014/main" id="{4942680E-57B5-6441-7908-35D01D385F7B}"/>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6136" y="476672"/>
            <a:ext cx="2448272" cy="1800201"/>
          </a:xfrm>
          <a:prstGeom prst="rect">
            <a:avLst/>
          </a:prstGeom>
          <a:noFill/>
          <a:ln>
            <a:noFill/>
          </a:ln>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186535" cy="1163216"/>
          </a:xfrm>
        </p:spPr>
        <p:txBody>
          <a:bodyPr/>
          <a:lstStyle/>
          <a:p>
            <a:r>
              <a:rPr lang="nl-NL" dirty="0"/>
              <a:t>Wat maakt het verschil?</a:t>
            </a:r>
            <a:endParaRPr lang="nl-NL" dirty="0">
              <a:solidFill>
                <a:srgbClr val="009DD9"/>
              </a:solidFill>
            </a:endParaRPr>
          </a:p>
        </p:txBody>
      </p:sp>
      <p:sp>
        <p:nvSpPr>
          <p:cNvPr id="8" name="Tekstvak 7">
            <a:extLst>
              <a:ext uri="{FF2B5EF4-FFF2-40B4-BE49-F238E27FC236}">
                <a16:creationId xmlns:a16="http://schemas.microsoft.com/office/drawing/2014/main" id="{7CB1AF5E-2C34-EB1D-EC66-4CADA254BA6D}"/>
              </a:ext>
            </a:extLst>
          </p:cNvPr>
          <p:cNvSpPr txBox="1"/>
          <p:nvPr/>
        </p:nvSpPr>
        <p:spPr>
          <a:xfrm>
            <a:off x="899592" y="3140968"/>
            <a:ext cx="184731" cy="461665"/>
          </a:xfrm>
          <a:prstGeom prst="rect">
            <a:avLst/>
          </a:prstGeom>
          <a:noFill/>
        </p:spPr>
        <p:txBody>
          <a:bodyPr wrap="none" rtlCol="0">
            <a:spAutoFit/>
          </a:bodyPr>
          <a:lstStyle/>
          <a:p>
            <a:endParaRPr lang="nl-NL" dirty="0"/>
          </a:p>
        </p:txBody>
      </p:sp>
      <p:sp>
        <p:nvSpPr>
          <p:cNvPr id="9" name="Tijdelijke aanduiding voor inhoud 2">
            <a:extLst>
              <a:ext uri="{FF2B5EF4-FFF2-40B4-BE49-F238E27FC236}">
                <a16:creationId xmlns:a16="http://schemas.microsoft.com/office/drawing/2014/main" id="{B53C3A44-3EA3-056E-CF93-3D36DFFD8D1E}"/>
              </a:ext>
            </a:extLst>
          </p:cNvPr>
          <p:cNvSpPr txBox="1">
            <a:spLocks/>
          </p:cNvSpPr>
          <p:nvPr/>
        </p:nvSpPr>
        <p:spPr bwMode="auto">
          <a:xfrm>
            <a:off x="611560" y="2132856"/>
            <a:ext cx="6768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nl-NL" sz="1800" dirty="0">
                <a:solidFill>
                  <a:srgbClr val="009DD9"/>
                </a:solidFill>
              </a:rPr>
              <a:t>Wat is de groep opgevallen in deze gesprekken? </a:t>
            </a:r>
          </a:p>
          <a:p>
            <a:pPr>
              <a:spcBef>
                <a:spcPts val="0"/>
              </a:spcBef>
            </a:pPr>
            <a:endParaRPr lang="nl-NL" sz="1800" dirty="0">
              <a:solidFill>
                <a:srgbClr val="009DD9"/>
              </a:solidFill>
            </a:endParaRPr>
          </a:p>
          <a:p>
            <a:pPr>
              <a:spcBef>
                <a:spcPts val="0"/>
              </a:spcBef>
            </a:pPr>
            <a:r>
              <a:rPr lang="nl-NL" sz="1800" dirty="0">
                <a:solidFill>
                  <a:srgbClr val="009DD9"/>
                </a:solidFill>
              </a:rPr>
              <a:t>Hoe was de sfeer? </a:t>
            </a:r>
          </a:p>
          <a:p>
            <a:pPr>
              <a:spcBef>
                <a:spcPts val="0"/>
              </a:spcBef>
            </a:pPr>
            <a:endParaRPr lang="nl-NL" sz="1800" dirty="0">
              <a:solidFill>
                <a:srgbClr val="009DD9"/>
              </a:solidFill>
            </a:endParaRPr>
          </a:p>
          <a:p>
            <a:pPr>
              <a:spcBef>
                <a:spcPts val="0"/>
              </a:spcBef>
            </a:pPr>
            <a:r>
              <a:rPr lang="nl-NL" sz="1800" dirty="0">
                <a:solidFill>
                  <a:srgbClr val="009DD9"/>
                </a:solidFill>
              </a:rPr>
              <a:t>In welk gesprek kwamen ze het meeste te weten van elkaar?</a:t>
            </a:r>
          </a:p>
          <a:p>
            <a:pPr>
              <a:spcBef>
                <a:spcPts val="0"/>
              </a:spcBef>
            </a:pPr>
            <a:endParaRPr lang="nl-NL" sz="1800" dirty="0">
              <a:solidFill>
                <a:srgbClr val="009DD9"/>
              </a:solidFill>
            </a:endParaRPr>
          </a:p>
          <a:p>
            <a:pPr>
              <a:spcBef>
                <a:spcPts val="0"/>
              </a:spcBef>
            </a:pPr>
            <a:r>
              <a:rPr lang="nl-NL" sz="1800" dirty="0">
                <a:solidFill>
                  <a:srgbClr val="009DD9"/>
                </a:solidFill>
              </a:rPr>
              <a:t>Hoe is het om met iemand te praten die vindt dat zij / hij echt gelijk heeft?</a:t>
            </a:r>
          </a:p>
          <a:p>
            <a:pPr>
              <a:spcBef>
                <a:spcPts val="0"/>
              </a:spcBef>
            </a:pPr>
            <a:endParaRPr lang="nl-NL" sz="1800" dirty="0">
              <a:solidFill>
                <a:srgbClr val="009DD9"/>
              </a:solidFill>
            </a:endParaRPr>
          </a:p>
          <a:p>
            <a:pPr>
              <a:spcBef>
                <a:spcPts val="0"/>
              </a:spcBef>
            </a:pPr>
            <a:r>
              <a:rPr lang="nl-NL" sz="1800" dirty="0">
                <a:solidFill>
                  <a:srgbClr val="009DD9"/>
                </a:solidFill>
              </a:rPr>
              <a:t>Hoe is het om met iemand te praten die belangstelling toont  voor wat jij vertelt? </a:t>
            </a:r>
          </a:p>
        </p:txBody>
      </p:sp>
    </p:spTree>
    <p:extLst>
      <p:ext uri="{BB962C8B-B14F-4D97-AF65-F5344CB8AC3E}">
        <p14:creationId xmlns:p14="http://schemas.microsoft.com/office/powerpoint/2010/main" val="413362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B35BF40A-1F86-EF7E-D714-E748AB136B1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60232" y="5013176"/>
            <a:ext cx="2382493" cy="1584176"/>
          </a:xfrm>
          <a:prstGeom prst="rect">
            <a:avLst/>
          </a:prstGeom>
        </p:spPr>
      </p:pic>
      <p:pic>
        <p:nvPicPr>
          <p:cNvPr id="15" name="Afbeelding 14">
            <a:extLst>
              <a:ext uri="{FF2B5EF4-FFF2-40B4-BE49-F238E27FC236}">
                <a16:creationId xmlns:a16="http://schemas.microsoft.com/office/drawing/2014/main" id="{E19C923E-CB5B-AC54-CFCF-F41C2890E8F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00900" y="548680"/>
            <a:ext cx="2731658" cy="1728192"/>
          </a:xfrm>
          <a:prstGeom prst="rect">
            <a:avLst/>
          </a:prstGeom>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kumimoji="0" lang="nl-NL" sz="3600" b="0" i="0" u="none" strike="noStrike" kern="1200" cap="none" spc="0" normalizeH="0" baseline="0" noProof="0" dirty="0">
                <a:ln>
                  <a:noFill/>
                </a:ln>
                <a:solidFill>
                  <a:srgbClr val="66B557"/>
                </a:solidFill>
                <a:effectLst/>
                <a:uLnTx/>
                <a:uFillTx/>
                <a:latin typeface="Trebuchet MS" panose="020B0603020202020204"/>
                <a:ea typeface="+mj-ea"/>
                <a:cs typeface="+mj-cs"/>
              </a:rPr>
              <a:t>Iedereen heeft iets te vertellen</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755576" y="2204864"/>
            <a:ext cx="6348413" cy="4125193"/>
          </a:xfrm>
        </p:spPr>
        <p:txBody>
          <a:bodyPr/>
          <a:lstStyle/>
          <a:p>
            <a:pPr marL="0" indent="0">
              <a:buNone/>
            </a:pPr>
            <a:r>
              <a:rPr lang="nl-NL" dirty="0">
                <a:solidFill>
                  <a:schemeClr val="tx1"/>
                </a:solidFill>
              </a:rPr>
              <a:t>We gaan even iets proberen :</a:t>
            </a:r>
          </a:p>
          <a:p>
            <a:pPr marL="0" indent="0">
              <a:buNone/>
            </a:pPr>
            <a:endParaRPr lang="nl-NL" dirty="0">
              <a:solidFill>
                <a:srgbClr val="1E7F4B"/>
              </a:solidFill>
            </a:endParaRPr>
          </a:p>
          <a:p>
            <a:pPr marL="0" indent="0">
              <a:buNone/>
            </a:pPr>
            <a:r>
              <a:rPr lang="nl-NL" dirty="0">
                <a:solidFill>
                  <a:srgbClr val="009DD9"/>
                </a:solidFill>
              </a:rPr>
              <a:t>Vertel allemaal wat je het lekkerste eten vindt.</a:t>
            </a:r>
          </a:p>
          <a:p>
            <a:pPr marL="0" indent="0">
              <a:buNone/>
            </a:pPr>
            <a:endParaRPr lang="nl-NL" dirty="0">
              <a:solidFill>
                <a:srgbClr val="009DD9"/>
              </a:solidFill>
            </a:endParaRPr>
          </a:p>
          <a:p>
            <a:pPr marL="0" indent="0">
              <a:buNone/>
            </a:pPr>
            <a:r>
              <a:rPr lang="nl-NL" dirty="0">
                <a:solidFill>
                  <a:srgbClr val="009DD9"/>
                </a:solidFill>
              </a:rPr>
              <a:t>Ja, allemaal tegelijk! Laat maar horen!</a:t>
            </a:r>
          </a:p>
        </p:txBody>
      </p:sp>
    </p:spTree>
    <p:extLst>
      <p:ext uri="{BB962C8B-B14F-4D97-AF65-F5344CB8AC3E}">
        <p14:creationId xmlns:p14="http://schemas.microsoft.com/office/powerpoint/2010/main" val="1781715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35B6523-D800-897F-C513-72F94FF17D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555776" cy="180722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Wat werkt het beste?</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Het eerste gesprek was een discussie.</a:t>
            </a:r>
          </a:p>
          <a:p>
            <a:pPr marL="355600" indent="-285750" eaLnBrk="1" fontAlgn="auto" hangingPunct="1">
              <a:spcBef>
                <a:spcPts val="0"/>
              </a:spcBef>
              <a:spcAft>
                <a:spcPts val="0"/>
              </a:spcAft>
              <a:defRPr/>
            </a:pPr>
            <a:r>
              <a:rPr lang="nl-NL" dirty="0">
                <a:solidFill>
                  <a:srgbClr val="009DD9"/>
                </a:solidFill>
              </a:rPr>
              <a:t>Wanneer heb je een discussie nodig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Het tweede gesprek was een dialoog.</a:t>
            </a:r>
          </a:p>
          <a:p>
            <a:pPr marL="355600" indent="-285750" eaLnBrk="1" fontAlgn="auto" hangingPunct="1">
              <a:spcBef>
                <a:spcPts val="0"/>
              </a:spcBef>
              <a:spcAft>
                <a:spcPts val="0"/>
              </a:spcAft>
              <a:defRPr/>
            </a:pPr>
            <a:r>
              <a:rPr lang="nl-NL" dirty="0">
                <a:solidFill>
                  <a:srgbClr val="009DD9"/>
                </a:solidFill>
              </a:rPr>
              <a:t>Wanneer heb je een dialoog nodig ?</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76610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sz="3200" dirty="0"/>
              <a:t>Vraag eens door, ook al denk je dat je het al begrijpt …</a:t>
            </a:r>
            <a:endParaRPr lang="nl-NL" sz="3200" dirty="0">
              <a:solidFill>
                <a:srgbClr val="009DD9"/>
              </a:solidFill>
            </a:endParaRPr>
          </a:p>
        </p:txBody>
      </p:sp>
      <p:pic>
        <p:nvPicPr>
          <p:cNvPr id="8" name="Tijdelijke aanduiding voor inhoud 4" descr="Toos &amp; Henk - 13 augustus 2020 - De Limburger Mobile">
            <a:extLst>
              <a:ext uri="{FF2B5EF4-FFF2-40B4-BE49-F238E27FC236}">
                <a16:creationId xmlns:a16="http://schemas.microsoft.com/office/drawing/2014/main" id="{2B4BEB54-B9DA-1A5A-62CA-1DFAEE8DD254}"/>
              </a:ext>
            </a:extLst>
          </p:cNvPr>
          <p:cNvPicPr>
            <a:picLocks noGrp="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83568" y="2276872"/>
            <a:ext cx="5616624" cy="3630166"/>
          </a:xfrm>
          <a:prstGeom prst="rect">
            <a:avLst/>
          </a:prstGeom>
          <a:noFill/>
          <a:ln>
            <a:noFill/>
          </a:ln>
        </p:spPr>
      </p:pic>
      <p:sp>
        <p:nvSpPr>
          <p:cNvPr id="9" name="Tekstvak 8">
            <a:extLst>
              <a:ext uri="{FF2B5EF4-FFF2-40B4-BE49-F238E27FC236}">
                <a16:creationId xmlns:a16="http://schemas.microsoft.com/office/drawing/2014/main" id="{88BFBDB8-3978-64E4-3FD6-6AAAEDD96404}"/>
              </a:ext>
            </a:extLst>
          </p:cNvPr>
          <p:cNvSpPr txBox="1"/>
          <p:nvPr/>
        </p:nvSpPr>
        <p:spPr>
          <a:xfrm>
            <a:off x="4427984" y="5733256"/>
            <a:ext cx="1903085" cy="261610"/>
          </a:xfrm>
          <a:prstGeom prst="rect">
            <a:avLst/>
          </a:prstGeom>
          <a:noFill/>
        </p:spPr>
        <p:txBody>
          <a:bodyPr wrap="none" rtlCol="0">
            <a:spAutoFit/>
          </a:bodyPr>
          <a:lstStyle/>
          <a:p>
            <a:r>
              <a:rPr lang="nl-NL" sz="1100" dirty="0">
                <a:latin typeface="+mn-lt"/>
              </a:rPr>
              <a:t>Paul Kusters, De Limburger</a:t>
            </a:r>
          </a:p>
        </p:txBody>
      </p:sp>
    </p:spTree>
    <p:extLst>
      <p:ext uri="{BB962C8B-B14F-4D97-AF65-F5344CB8AC3E}">
        <p14:creationId xmlns:p14="http://schemas.microsoft.com/office/powerpoint/2010/main" val="3367414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4426CDB-D765-F862-67F3-D123A5FF2F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2120" y="476672"/>
            <a:ext cx="2928326" cy="439248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dirty="0"/>
              <a:t>Welk gesprek is er nodig?</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276872"/>
            <a:ext cx="7128792" cy="1656183"/>
          </a:xfrm>
        </p:spPr>
        <p:txBody>
          <a:bodyPr/>
          <a:lstStyle/>
          <a:p>
            <a:pPr marL="69850" indent="0" eaLnBrk="1" fontAlgn="auto" hangingPunct="1">
              <a:spcBef>
                <a:spcPts val="0"/>
              </a:spcBef>
              <a:spcAft>
                <a:spcPts val="0"/>
              </a:spcAft>
              <a:buNone/>
              <a:defRPr/>
            </a:pPr>
            <a:r>
              <a:rPr lang="nl-NL" dirty="0">
                <a:solidFill>
                  <a:schemeClr val="tx1">
                    <a:lumMod val="75000"/>
                    <a:lumOff val="25000"/>
                  </a:schemeClr>
                </a:solidFill>
              </a:rPr>
              <a:t>Met iemand die verdrietig is, heb je een ander soort gesprek dan als je iemand wilt overtuigen dat voetbal echt leuker is dan hockey. </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chemeClr val="tx1">
                    <a:lumMod val="75000"/>
                    <a:lumOff val="25000"/>
                  </a:schemeClr>
                </a:solidFill>
              </a:rPr>
              <a:t>Er zijn verschillende manieren om met elkaar te praten, die je gebruikt in verschillende situaties.</a:t>
            </a:r>
          </a:p>
          <a:p>
            <a:pPr marL="69850" indent="0" eaLnBrk="1" fontAlgn="auto" hangingPunct="1">
              <a:spcBef>
                <a:spcPts val="0"/>
              </a:spcBef>
              <a:spcAft>
                <a:spcPts val="0"/>
              </a:spcAft>
              <a:buNone/>
              <a:defRPr/>
            </a:pPr>
            <a:r>
              <a:rPr lang="nl-NL" dirty="0">
                <a:solidFill>
                  <a:schemeClr val="tx1">
                    <a:lumMod val="75000"/>
                    <a:lumOff val="25000"/>
                  </a:schemeClr>
                </a:solidFill>
              </a:rPr>
              <a:t>Daar denk je meestal niet eens over na …</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chemeClr val="tx1">
                    <a:lumMod val="75000"/>
                    <a:lumOff val="25000"/>
                  </a:schemeClr>
                </a:solidFill>
              </a:rPr>
              <a:t>Daarover gaat de volgende opdracht.</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318284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613D805-AF84-1DA8-E4B7-5BDE815A1A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112" y="836712"/>
            <a:ext cx="2808312" cy="123009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dirty="0"/>
              <a:t>Gespreksvormen: welke kies je? Wanneer?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204864"/>
            <a:ext cx="7128792" cy="1656183"/>
          </a:xfrm>
        </p:spPr>
        <p:txBody>
          <a:bodyPr/>
          <a:lstStyle/>
          <a:p>
            <a:pPr marL="355600" indent="-285750" eaLnBrk="1" fontAlgn="auto" hangingPunct="1">
              <a:spcBef>
                <a:spcPts val="0"/>
              </a:spcBef>
              <a:spcAft>
                <a:spcPts val="0"/>
              </a:spcAft>
              <a:defRPr/>
            </a:pPr>
            <a:r>
              <a:rPr lang="nl-NL" dirty="0">
                <a:solidFill>
                  <a:srgbClr val="3057A1"/>
                </a:solidFill>
              </a:rPr>
              <a:t>Interview</a:t>
            </a:r>
            <a:r>
              <a:rPr lang="nl-NL" dirty="0">
                <a:solidFill>
                  <a:schemeClr val="tx1">
                    <a:lumMod val="75000"/>
                    <a:lumOff val="25000"/>
                  </a:schemeClr>
                </a:solidFill>
              </a:rPr>
              <a:t> &gt; </a:t>
            </a:r>
            <a:r>
              <a:rPr lang="nl-NL" dirty="0">
                <a:solidFill>
                  <a:srgbClr val="3057A1"/>
                </a:solidFill>
              </a:rPr>
              <a:t>Doel: veel van de ander te weten komen.           </a:t>
            </a:r>
          </a:p>
          <a:p>
            <a:pPr marL="69850" indent="0" eaLnBrk="1" fontAlgn="auto" hangingPunct="1">
              <a:spcBef>
                <a:spcPts val="0"/>
              </a:spcBef>
              <a:spcAft>
                <a:spcPts val="0"/>
              </a:spcAft>
              <a:buNone/>
              <a:defRPr/>
            </a:pPr>
            <a:r>
              <a:rPr lang="nl-NL" dirty="0">
                <a:solidFill>
                  <a:schemeClr val="tx1">
                    <a:lumMod val="75000"/>
                    <a:lumOff val="25000"/>
                  </a:schemeClr>
                </a:solidFill>
              </a:rPr>
              <a:t>    Door te luisteren, vragen stellen, interesse tonen in de ander.       	En zelf (bijna) niets vertellen.</a:t>
            </a:r>
          </a:p>
          <a:p>
            <a:pPr marL="355600" indent="-285750" eaLnBrk="1" fontAlgn="auto" hangingPunct="1">
              <a:spcBef>
                <a:spcPts val="0"/>
              </a:spcBef>
              <a:spcAft>
                <a:spcPts val="0"/>
              </a:spcAft>
              <a:defRPr/>
            </a:pPr>
            <a:r>
              <a:rPr lang="nl-NL" dirty="0">
                <a:solidFill>
                  <a:srgbClr val="3057A1"/>
                </a:solidFill>
              </a:rPr>
              <a:t>Dialoog</a:t>
            </a:r>
            <a:r>
              <a:rPr lang="nl-NL" dirty="0">
                <a:solidFill>
                  <a:schemeClr val="tx1">
                    <a:lumMod val="75000"/>
                    <a:lumOff val="25000"/>
                  </a:schemeClr>
                </a:solidFill>
              </a:rPr>
              <a:t> &gt; </a:t>
            </a:r>
            <a:r>
              <a:rPr lang="nl-NL" dirty="0">
                <a:solidFill>
                  <a:srgbClr val="3057A1"/>
                </a:solidFill>
              </a:rPr>
              <a:t>Doel: iets van elkaar te weten komen.                  </a:t>
            </a:r>
            <a:r>
              <a:rPr lang="nl-NL" dirty="0">
                <a:solidFill>
                  <a:schemeClr val="tx1">
                    <a:lumMod val="75000"/>
                    <a:lumOff val="25000"/>
                  </a:schemeClr>
                </a:solidFill>
              </a:rPr>
              <a:t>Door allebei te vertellen, elkaar vragen te stellen. Goed luisteren, respect en interesse in elkaar tonen. Onderzoekend.</a:t>
            </a:r>
          </a:p>
          <a:p>
            <a:pPr marL="355600" indent="-285750" eaLnBrk="1" fontAlgn="auto" hangingPunct="1">
              <a:spcBef>
                <a:spcPts val="0"/>
              </a:spcBef>
              <a:spcAft>
                <a:spcPts val="0"/>
              </a:spcAft>
              <a:defRPr/>
            </a:pPr>
            <a:r>
              <a:rPr lang="nl-NL" dirty="0">
                <a:solidFill>
                  <a:srgbClr val="3057A1"/>
                </a:solidFill>
              </a:rPr>
              <a:t>Debat/ discussie</a:t>
            </a:r>
            <a:r>
              <a:rPr lang="nl-NL" dirty="0">
                <a:solidFill>
                  <a:schemeClr val="tx1">
                    <a:lumMod val="75000"/>
                    <a:lumOff val="25000"/>
                  </a:schemeClr>
                </a:solidFill>
              </a:rPr>
              <a:t> &gt; </a:t>
            </a:r>
            <a:r>
              <a:rPr lang="nl-NL" dirty="0">
                <a:solidFill>
                  <a:srgbClr val="3057A1"/>
                </a:solidFill>
              </a:rPr>
              <a:t>Doel: elkaar proberen te overtuigen.                            </a:t>
            </a:r>
            <a:r>
              <a:rPr lang="nl-NL" dirty="0">
                <a:solidFill>
                  <a:schemeClr val="tx1">
                    <a:lumMod val="75000"/>
                    <a:lumOff val="25000"/>
                  </a:schemeClr>
                </a:solidFill>
              </a:rPr>
              <a:t>Door goede argumenten te geven en ingaan op wat de ander zegt. Openstaan voor andere meningen. Om samen een besluit te kunnen nemen. Feiten, emoties en meningen onderscheiden. </a:t>
            </a:r>
          </a:p>
          <a:p>
            <a:pPr marL="355600" indent="-285750" eaLnBrk="1" fontAlgn="auto" hangingPunct="1">
              <a:spcBef>
                <a:spcPts val="0"/>
              </a:spcBef>
              <a:spcAft>
                <a:spcPts val="0"/>
              </a:spcAft>
              <a:defRPr/>
            </a:pPr>
            <a:r>
              <a:rPr lang="nl-NL" dirty="0">
                <a:solidFill>
                  <a:srgbClr val="3057A1"/>
                </a:solidFill>
              </a:rPr>
              <a:t>Ruzie</a:t>
            </a:r>
            <a:r>
              <a:rPr lang="nl-NL" dirty="0">
                <a:solidFill>
                  <a:schemeClr val="tx1">
                    <a:lumMod val="75000"/>
                    <a:lumOff val="25000"/>
                  </a:schemeClr>
                </a:solidFill>
              </a:rPr>
              <a:t> &gt; </a:t>
            </a:r>
            <a:r>
              <a:rPr lang="nl-NL" dirty="0">
                <a:solidFill>
                  <a:srgbClr val="3057A1"/>
                </a:solidFill>
              </a:rPr>
              <a:t>Doel: emoties uiten, je zin krijgen.                              </a:t>
            </a:r>
            <a:r>
              <a:rPr lang="nl-NL" dirty="0">
                <a:solidFill>
                  <a:schemeClr val="tx1">
                    <a:lumMod val="75000"/>
                    <a:lumOff val="25000"/>
                  </a:schemeClr>
                </a:solidFill>
              </a:rPr>
              <a:t>Door voor jezelf op te komen. Je bent overtuigd van je eigen gelijk maar je luistert ook naar de ander. Je weet wat je er mee wilt bereiken.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018822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dirty="0"/>
              <a:t>Deze situatie vraagt om </a:t>
            </a:r>
            <a:r>
              <a:rPr lang="nl-NL" dirty="0">
                <a:solidFill>
                  <a:srgbClr val="1E7F4B"/>
                </a:solidFill>
              </a:rPr>
              <a:t>…</a:t>
            </a:r>
          </a:p>
        </p:txBody>
      </p:sp>
      <p:pic>
        <p:nvPicPr>
          <p:cNvPr id="6" name="Afbeelding 5">
            <a:extLst>
              <a:ext uri="{FF2B5EF4-FFF2-40B4-BE49-F238E27FC236}">
                <a16:creationId xmlns:a16="http://schemas.microsoft.com/office/drawing/2014/main" id="{D6864438-2D19-02E2-AD2A-F3CBEA86F7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772816"/>
            <a:ext cx="4536504" cy="4308703"/>
          </a:xfrm>
          <a:prstGeom prst="rect">
            <a:avLst/>
          </a:prstGeom>
        </p:spPr>
      </p:pic>
      <p:sp>
        <p:nvSpPr>
          <p:cNvPr id="8" name="Tekstvak 7">
            <a:extLst>
              <a:ext uri="{FF2B5EF4-FFF2-40B4-BE49-F238E27FC236}">
                <a16:creationId xmlns:a16="http://schemas.microsoft.com/office/drawing/2014/main" id="{09E64514-7DF4-7F96-CF1A-67DEFCAE2593}"/>
              </a:ext>
            </a:extLst>
          </p:cNvPr>
          <p:cNvSpPr txBox="1"/>
          <p:nvPr/>
        </p:nvSpPr>
        <p:spPr>
          <a:xfrm>
            <a:off x="611560" y="1268760"/>
            <a:ext cx="5112568" cy="923330"/>
          </a:xfrm>
          <a:prstGeom prst="rect">
            <a:avLst/>
          </a:prstGeom>
          <a:noFill/>
        </p:spPr>
        <p:txBody>
          <a:bodyPr wrap="square" rtlCol="0">
            <a:spAutoFit/>
          </a:bodyPr>
          <a:lstStyle/>
          <a:p>
            <a:r>
              <a:rPr lang="nl-NL" sz="1800" dirty="0">
                <a:solidFill>
                  <a:srgbClr val="94C357"/>
                </a:solidFill>
                <a:latin typeface="+mn-lt"/>
              </a:rPr>
              <a:t>Leerkracht kan zelf (of in overleg met jullie) kiezen uit de voorbeelden op de volgende sheet </a:t>
            </a:r>
          </a:p>
          <a:p>
            <a:endParaRPr lang="nl-NL" sz="1800" dirty="0">
              <a:solidFill>
                <a:srgbClr val="94C357"/>
              </a:solidFill>
              <a:latin typeface="+mn-lt"/>
            </a:endParaRPr>
          </a:p>
        </p:txBody>
      </p:sp>
    </p:spTree>
    <p:extLst>
      <p:ext uri="{BB962C8B-B14F-4D97-AF65-F5344CB8AC3E}">
        <p14:creationId xmlns:p14="http://schemas.microsoft.com/office/powerpoint/2010/main" val="3383011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sz="3200" dirty="0"/>
              <a:t>Interview, debat, dialoog, ruzie -1</a:t>
            </a:r>
            <a:endParaRPr lang="nl-NL" sz="3200" dirty="0">
              <a:solidFill>
                <a:srgbClr val="1E7F4B"/>
              </a:solidFill>
            </a:endParaRPr>
          </a:p>
        </p:txBody>
      </p:sp>
      <p:sp>
        <p:nvSpPr>
          <p:cNvPr id="3" name="Tijdelijke aanduiding voor inhoud 2">
            <a:extLst>
              <a:ext uri="{FF2B5EF4-FFF2-40B4-BE49-F238E27FC236}">
                <a16:creationId xmlns:a16="http://schemas.microsoft.com/office/drawing/2014/main" id="{12369BFE-B9DE-4D9E-4F30-1111EB66928C}"/>
              </a:ext>
            </a:extLst>
          </p:cNvPr>
          <p:cNvSpPr txBox="1">
            <a:spLocks/>
          </p:cNvSpPr>
          <p:nvPr/>
        </p:nvSpPr>
        <p:spPr bwMode="auto">
          <a:xfrm>
            <a:off x="611560" y="2276872"/>
            <a:ext cx="6768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nl-NL" sz="1800" dirty="0">
                <a:solidFill>
                  <a:srgbClr val="009DD9"/>
                </a:solidFill>
              </a:rPr>
              <a:t>Kies: welke gespreksvorm is bij de volgende situaties het beste?</a:t>
            </a:r>
          </a:p>
          <a:p>
            <a:pPr>
              <a:spcBef>
                <a:spcPts val="0"/>
              </a:spcBef>
            </a:pPr>
            <a:endParaRPr lang="nl-NL" sz="1800" dirty="0">
              <a:solidFill>
                <a:srgbClr val="009DD9"/>
              </a:solidFill>
            </a:endParaRPr>
          </a:p>
          <a:p>
            <a:pPr>
              <a:spcBef>
                <a:spcPts val="600"/>
              </a:spcBef>
            </a:pPr>
            <a:r>
              <a:rPr lang="nl-NL" sz="1800" dirty="0">
                <a:solidFill>
                  <a:schemeClr val="tx1">
                    <a:lumMod val="75000"/>
                    <a:lumOff val="25000"/>
                  </a:schemeClr>
                </a:solidFill>
              </a:rPr>
              <a:t>Een klasgenoot komt ‘s morgens met een behuild gezicht op school.</a:t>
            </a:r>
          </a:p>
          <a:p>
            <a:pPr>
              <a:spcBef>
                <a:spcPts val="600"/>
              </a:spcBef>
            </a:pPr>
            <a:r>
              <a:rPr lang="nl-NL" sz="1800" dirty="0">
                <a:solidFill>
                  <a:schemeClr val="tx1">
                    <a:lumMod val="75000"/>
                    <a:lumOff val="25000"/>
                  </a:schemeClr>
                </a:solidFill>
              </a:rPr>
              <a:t>Iemand heeft iets van je geleend en nog steeds niet teruggeven.</a:t>
            </a:r>
          </a:p>
          <a:p>
            <a:pPr>
              <a:spcBef>
                <a:spcPts val="600"/>
              </a:spcBef>
            </a:pPr>
            <a:r>
              <a:rPr lang="nl-NL" sz="1800" dirty="0">
                <a:solidFill>
                  <a:schemeClr val="tx1">
                    <a:lumMod val="75000"/>
                    <a:lumOff val="25000"/>
                  </a:schemeClr>
                </a:solidFill>
              </a:rPr>
              <a:t>Je broer/zus en jij hebben geld verdiend met klusjes, jij wilt van dat geld naar de film  en Mac Donalds, maar zij/hij wil graag gaan bowlen.</a:t>
            </a:r>
          </a:p>
          <a:p>
            <a:pPr>
              <a:spcBef>
                <a:spcPts val="600"/>
              </a:spcBef>
            </a:pPr>
            <a:r>
              <a:rPr lang="nl-NL" sz="1800" dirty="0">
                <a:solidFill>
                  <a:schemeClr val="tx1">
                    <a:lumMod val="75000"/>
                    <a:lumOff val="25000"/>
                  </a:schemeClr>
                </a:solidFill>
              </a:rPr>
              <a:t>Je ziet je beste vriend(in) weer voor het eerst na de vakantie.</a:t>
            </a:r>
          </a:p>
        </p:txBody>
      </p:sp>
    </p:spTree>
    <p:extLst>
      <p:ext uri="{BB962C8B-B14F-4D97-AF65-F5344CB8AC3E}">
        <p14:creationId xmlns:p14="http://schemas.microsoft.com/office/powerpoint/2010/main" val="146257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sz="3200" dirty="0"/>
              <a:t>Interview, debat, dialoog, ruzie -2</a:t>
            </a:r>
            <a:endParaRPr lang="nl-NL" sz="3200" dirty="0">
              <a:solidFill>
                <a:srgbClr val="1E7F4B"/>
              </a:solidFill>
            </a:endParaRPr>
          </a:p>
        </p:txBody>
      </p:sp>
      <p:sp>
        <p:nvSpPr>
          <p:cNvPr id="3" name="Tijdelijke aanduiding voor inhoud 2">
            <a:extLst>
              <a:ext uri="{FF2B5EF4-FFF2-40B4-BE49-F238E27FC236}">
                <a16:creationId xmlns:a16="http://schemas.microsoft.com/office/drawing/2014/main" id="{12369BFE-B9DE-4D9E-4F30-1111EB66928C}"/>
              </a:ext>
            </a:extLst>
          </p:cNvPr>
          <p:cNvSpPr txBox="1">
            <a:spLocks/>
          </p:cNvSpPr>
          <p:nvPr/>
        </p:nvSpPr>
        <p:spPr bwMode="auto">
          <a:xfrm>
            <a:off x="611560" y="2204864"/>
            <a:ext cx="6768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nl-NL" sz="1800" dirty="0">
                <a:solidFill>
                  <a:srgbClr val="009DD9"/>
                </a:solidFill>
              </a:rPr>
              <a:t>Kies: welke gespreksvorm is bij de volgende situaties het beste?</a:t>
            </a:r>
          </a:p>
          <a:p>
            <a:pPr>
              <a:spcBef>
                <a:spcPts val="0"/>
              </a:spcBef>
            </a:pPr>
            <a:endParaRPr lang="nl-NL" sz="1800" dirty="0">
              <a:solidFill>
                <a:srgbClr val="009DD9"/>
              </a:solidFill>
            </a:endParaRPr>
          </a:p>
          <a:p>
            <a:pPr>
              <a:spcBef>
                <a:spcPts val="600"/>
              </a:spcBef>
            </a:pPr>
            <a:r>
              <a:rPr lang="nl-NL" sz="1800" dirty="0">
                <a:solidFill>
                  <a:schemeClr val="tx1">
                    <a:lumMod val="75000"/>
                    <a:lumOff val="25000"/>
                  </a:schemeClr>
                </a:solidFill>
              </a:rPr>
              <a:t>Je mag van je ouders niet naar een feest omdat er geen volwassene bij is.</a:t>
            </a:r>
          </a:p>
          <a:p>
            <a:pPr>
              <a:spcBef>
                <a:spcPts val="600"/>
              </a:spcBef>
            </a:pPr>
            <a:r>
              <a:rPr lang="nl-NL" sz="1800" dirty="0">
                <a:solidFill>
                  <a:schemeClr val="tx1">
                    <a:lumMod val="75000"/>
                    <a:lumOff val="25000"/>
                  </a:schemeClr>
                </a:solidFill>
              </a:rPr>
              <a:t>Een klasgenoot is vegetariër, jij vindt vlees eten ook wel zielig, maar wat moet je dan eten ?</a:t>
            </a:r>
          </a:p>
          <a:p>
            <a:pPr>
              <a:spcBef>
                <a:spcPts val="600"/>
              </a:spcBef>
            </a:pPr>
            <a:r>
              <a:rPr lang="nl-NL" sz="1800" dirty="0">
                <a:solidFill>
                  <a:schemeClr val="tx1">
                    <a:lumMod val="75000"/>
                    <a:lumOff val="25000"/>
                  </a:schemeClr>
                </a:solidFill>
              </a:rPr>
              <a:t>Met je ouders ga je elk jaar naar dezelfde camping, waar niks te beleven valt. Jij wilt dit jaar naar een leuke camping, met dingen voor jongeren.</a:t>
            </a:r>
          </a:p>
          <a:p>
            <a:pPr>
              <a:spcBef>
                <a:spcPts val="600"/>
              </a:spcBef>
            </a:pPr>
            <a:r>
              <a:rPr lang="nl-NL" sz="1800" dirty="0">
                <a:solidFill>
                  <a:schemeClr val="tx1">
                    <a:lumMod val="75000"/>
                    <a:lumOff val="25000"/>
                  </a:schemeClr>
                </a:solidFill>
              </a:rPr>
              <a:t>Een klasgenoot is gelovig, je snapt niet waar hij/zij nou eigenlijk in gelooft. Zelf geloof je een beetje in reïncarnatie, daar weet zij/hij niks van.</a:t>
            </a:r>
          </a:p>
        </p:txBody>
      </p:sp>
    </p:spTree>
    <p:extLst>
      <p:ext uri="{BB962C8B-B14F-4D97-AF65-F5344CB8AC3E}">
        <p14:creationId xmlns:p14="http://schemas.microsoft.com/office/powerpoint/2010/main" val="724107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690592" cy="1163216"/>
          </a:xfrm>
        </p:spPr>
        <p:txBody>
          <a:bodyPr/>
          <a:lstStyle/>
          <a:p>
            <a:r>
              <a:rPr lang="nl-NL" sz="3200" dirty="0"/>
              <a:t>Gelijk hebben en gelijk krijgen</a:t>
            </a:r>
            <a:endParaRPr lang="nl-NL" sz="3200" dirty="0">
              <a:solidFill>
                <a:srgbClr val="1E7F4B"/>
              </a:solidFill>
            </a:endParaRPr>
          </a:p>
        </p:txBody>
      </p:sp>
      <p:pic>
        <p:nvPicPr>
          <p:cNvPr id="4" name="Tijdelijke aanduiding voor inhoud 3" descr="S.O.S. ruzie gesignaleerd Kinderen, (geen) ruzie maken! Waarover ...">
            <a:hlinkClick r:id="rId3" tgtFrame="&quot;_blank&quot;"/>
            <a:extLst>
              <a:ext uri="{FF2B5EF4-FFF2-40B4-BE49-F238E27FC236}">
                <a16:creationId xmlns:a16="http://schemas.microsoft.com/office/drawing/2014/main" id="{709DC75B-12FA-05C1-018F-40AEBA44B85C}"/>
              </a:ext>
            </a:extLst>
          </p:cNvPr>
          <p:cNvPicPr>
            <a:picLocks noGrp="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539552" y="2348880"/>
            <a:ext cx="5472608" cy="3096344"/>
          </a:xfrm>
          <a:prstGeom prst="rect">
            <a:avLst/>
          </a:prstGeom>
          <a:noFill/>
          <a:ln>
            <a:noFill/>
          </a:ln>
        </p:spPr>
      </p:pic>
    </p:spTree>
    <p:extLst>
      <p:ext uri="{BB962C8B-B14F-4D97-AF65-F5344CB8AC3E}">
        <p14:creationId xmlns:p14="http://schemas.microsoft.com/office/powerpoint/2010/main" val="514465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Ik Ben Geen Betweter Ik Weet Gewoon Alles Beter T-shirt - Heren -  Presents4all">
            <a:hlinkClick r:id="rId2" tgtFrame="&quot;_blank&quot;"/>
            <a:extLst>
              <a:ext uri="{FF2B5EF4-FFF2-40B4-BE49-F238E27FC236}">
                <a16:creationId xmlns:a16="http://schemas.microsoft.com/office/drawing/2014/main" id="{1FFD5B51-8788-0F3F-B715-0185584C466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9529" y="5013176"/>
            <a:ext cx="2880320" cy="2394570"/>
          </a:xfrm>
          <a:prstGeom prst="rect">
            <a:avLst/>
          </a:prstGeom>
          <a:noFill/>
          <a:ln>
            <a:noFill/>
          </a:ln>
        </p:spPr>
      </p:pic>
      <p:pic>
        <p:nvPicPr>
          <p:cNvPr id="4" name="Afbeelding 3">
            <a:extLst>
              <a:ext uri="{FF2B5EF4-FFF2-40B4-BE49-F238E27FC236}">
                <a16:creationId xmlns:a16="http://schemas.microsoft.com/office/drawing/2014/main" id="{5D0F8672-F3FB-B3F7-A776-54B3375E0E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15407">
            <a:off x="5849305" y="-414312"/>
            <a:ext cx="2415222" cy="324036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4394448" cy="1163216"/>
          </a:xfrm>
        </p:spPr>
        <p:txBody>
          <a:bodyPr/>
          <a:lstStyle/>
          <a:p>
            <a:r>
              <a:rPr lang="nl-NL" dirty="0"/>
              <a:t>Betweters en 				     wijsneuzen …</a:t>
            </a:r>
            <a:endParaRPr lang="nl-NL" dirty="0">
              <a:solidFill>
                <a:srgbClr val="009DD9"/>
              </a:solidFill>
            </a:endParaRPr>
          </a:p>
        </p:txBody>
      </p:sp>
      <p:sp>
        <p:nvSpPr>
          <p:cNvPr id="8" name="Tekstvak 7">
            <a:extLst>
              <a:ext uri="{FF2B5EF4-FFF2-40B4-BE49-F238E27FC236}">
                <a16:creationId xmlns:a16="http://schemas.microsoft.com/office/drawing/2014/main" id="{7CB1AF5E-2C34-EB1D-EC66-4CADA254BA6D}"/>
              </a:ext>
            </a:extLst>
          </p:cNvPr>
          <p:cNvSpPr txBox="1"/>
          <p:nvPr/>
        </p:nvSpPr>
        <p:spPr>
          <a:xfrm>
            <a:off x="899592" y="3140968"/>
            <a:ext cx="184731" cy="461665"/>
          </a:xfrm>
          <a:prstGeom prst="rect">
            <a:avLst/>
          </a:prstGeom>
          <a:noFill/>
        </p:spPr>
        <p:txBody>
          <a:bodyPr wrap="none" rtlCol="0">
            <a:spAutoFit/>
          </a:bodyPr>
          <a:lstStyle/>
          <a:p>
            <a:endParaRPr lang="nl-NL" dirty="0"/>
          </a:p>
        </p:txBody>
      </p:sp>
      <p:sp>
        <p:nvSpPr>
          <p:cNvPr id="9" name="Tijdelijke aanduiding voor inhoud 2">
            <a:extLst>
              <a:ext uri="{FF2B5EF4-FFF2-40B4-BE49-F238E27FC236}">
                <a16:creationId xmlns:a16="http://schemas.microsoft.com/office/drawing/2014/main" id="{B53C3A44-3EA3-056E-CF93-3D36DFFD8D1E}"/>
              </a:ext>
            </a:extLst>
          </p:cNvPr>
          <p:cNvSpPr txBox="1">
            <a:spLocks/>
          </p:cNvSpPr>
          <p:nvPr/>
        </p:nvSpPr>
        <p:spPr bwMode="auto">
          <a:xfrm>
            <a:off x="611560" y="2132856"/>
            <a:ext cx="6768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nl-NL" sz="1800" dirty="0">
                <a:solidFill>
                  <a:schemeClr val="tx1">
                    <a:lumMod val="75000"/>
                    <a:lumOff val="25000"/>
                  </a:schemeClr>
                </a:solidFill>
              </a:rPr>
              <a:t>‘Ik weet alles beter’ Als je met iemand praat en merkt dat die al z’n eigen ideeën, gewoontes of hobby’s veel beter vindt dan die van jou. </a:t>
            </a:r>
          </a:p>
          <a:p>
            <a:pPr lvl="1">
              <a:spcBef>
                <a:spcPts val="0"/>
              </a:spcBef>
            </a:pPr>
            <a:r>
              <a:rPr lang="nl-NL" sz="1800" dirty="0">
                <a:solidFill>
                  <a:srgbClr val="009DD9"/>
                </a:solidFill>
              </a:rPr>
              <a:t>Wat doet dat met je?</a:t>
            </a:r>
          </a:p>
          <a:p>
            <a:pPr>
              <a:spcBef>
                <a:spcPts val="0"/>
              </a:spcBef>
            </a:pPr>
            <a:endParaRPr lang="nl-NL" sz="1800" dirty="0">
              <a:solidFill>
                <a:srgbClr val="009DD9"/>
              </a:solidFill>
            </a:endParaRPr>
          </a:p>
          <a:p>
            <a:pPr>
              <a:spcBef>
                <a:spcPts val="0"/>
              </a:spcBef>
            </a:pPr>
            <a:r>
              <a:rPr lang="nl-NL" sz="1800" dirty="0">
                <a:solidFill>
                  <a:schemeClr val="tx1">
                    <a:lumMod val="75000"/>
                    <a:lumOff val="25000"/>
                  </a:schemeClr>
                </a:solidFill>
              </a:rPr>
              <a:t>Je kunt je afgewezen en geïrriteerd voelen, misschien zelfs boos of verdrietig.</a:t>
            </a:r>
          </a:p>
          <a:p>
            <a:pPr lvl="1">
              <a:spcBef>
                <a:spcPts val="0"/>
              </a:spcBef>
            </a:pPr>
            <a:r>
              <a:rPr lang="nl-NL" sz="1800" dirty="0">
                <a:solidFill>
                  <a:srgbClr val="009DD9"/>
                </a:solidFill>
              </a:rPr>
              <a:t>Wie heeft dat wel eens gehad? </a:t>
            </a:r>
          </a:p>
          <a:p>
            <a:pPr lvl="1">
              <a:spcBef>
                <a:spcPts val="0"/>
              </a:spcBef>
            </a:pPr>
            <a:r>
              <a:rPr lang="nl-NL" sz="1800" dirty="0">
                <a:solidFill>
                  <a:srgbClr val="009DD9"/>
                </a:solidFill>
              </a:rPr>
              <a:t>Wil iemand er iets over vertellen?</a:t>
            </a:r>
          </a:p>
          <a:p>
            <a:pPr>
              <a:spcBef>
                <a:spcPts val="0"/>
              </a:spcBef>
            </a:pPr>
            <a:endParaRPr lang="nl-NL" sz="1800" dirty="0">
              <a:solidFill>
                <a:srgbClr val="009DD9"/>
              </a:solidFill>
            </a:endParaRPr>
          </a:p>
          <a:p>
            <a:pPr>
              <a:spcBef>
                <a:spcPts val="0"/>
              </a:spcBef>
            </a:pPr>
            <a:r>
              <a:rPr lang="nl-NL" sz="1800" dirty="0">
                <a:solidFill>
                  <a:srgbClr val="009DD9"/>
                </a:solidFill>
              </a:rPr>
              <a:t>Ben jij een betweter, of luister je écht?</a:t>
            </a:r>
          </a:p>
        </p:txBody>
      </p:sp>
    </p:spTree>
    <p:extLst>
      <p:ext uri="{BB962C8B-B14F-4D97-AF65-F5344CB8AC3E}">
        <p14:creationId xmlns:p14="http://schemas.microsoft.com/office/powerpoint/2010/main" val="3534917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4D3480C-7312-B048-8710-12287AAD63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521296"/>
            <a:ext cx="2448272" cy="183620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4394448" cy="1163216"/>
          </a:xfrm>
        </p:spPr>
        <p:txBody>
          <a:bodyPr/>
          <a:lstStyle/>
          <a:p>
            <a:r>
              <a:rPr lang="nl-NL" dirty="0"/>
              <a:t>Met een open mind </a:t>
            </a:r>
            <a:endParaRPr lang="nl-NL" dirty="0">
              <a:solidFill>
                <a:srgbClr val="009DD9"/>
              </a:solidFill>
            </a:endParaRPr>
          </a:p>
        </p:txBody>
      </p:sp>
      <p:sp>
        <p:nvSpPr>
          <p:cNvPr id="8" name="Tekstvak 7">
            <a:extLst>
              <a:ext uri="{FF2B5EF4-FFF2-40B4-BE49-F238E27FC236}">
                <a16:creationId xmlns:a16="http://schemas.microsoft.com/office/drawing/2014/main" id="{7CB1AF5E-2C34-EB1D-EC66-4CADA254BA6D}"/>
              </a:ext>
            </a:extLst>
          </p:cNvPr>
          <p:cNvSpPr txBox="1"/>
          <p:nvPr/>
        </p:nvSpPr>
        <p:spPr>
          <a:xfrm>
            <a:off x="899592" y="3140968"/>
            <a:ext cx="184731" cy="461665"/>
          </a:xfrm>
          <a:prstGeom prst="rect">
            <a:avLst/>
          </a:prstGeom>
          <a:noFill/>
        </p:spPr>
        <p:txBody>
          <a:bodyPr wrap="none" rtlCol="0">
            <a:spAutoFit/>
          </a:bodyPr>
          <a:lstStyle/>
          <a:p>
            <a:endParaRPr lang="nl-NL" dirty="0"/>
          </a:p>
        </p:txBody>
      </p:sp>
      <p:sp>
        <p:nvSpPr>
          <p:cNvPr id="9" name="Tijdelijke aanduiding voor inhoud 2">
            <a:extLst>
              <a:ext uri="{FF2B5EF4-FFF2-40B4-BE49-F238E27FC236}">
                <a16:creationId xmlns:a16="http://schemas.microsoft.com/office/drawing/2014/main" id="{B53C3A44-3EA3-056E-CF93-3D36DFFD8D1E}"/>
              </a:ext>
            </a:extLst>
          </p:cNvPr>
          <p:cNvSpPr txBox="1">
            <a:spLocks/>
          </p:cNvSpPr>
          <p:nvPr/>
        </p:nvSpPr>
        <p:spPr bwMode="auto">
          <a:xfrm>
            <a:off x="611560" y="2132856"/>
            <a:ext cx="6768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nl-NL" sz="1800" dirty="0">
                <a:solidFill>
                  <a:schemeClr val="tx1">
                    <a:lumMod val="75000"/>
                    <a:lumOff val="25000"/>
                  </a:schemeClr>
                </a:solidFill>
              </a:rPr>
              <a:t>Door vragen te stellen en belangstelling te tonen kom je meer van elkaar te weten. </a:t>
            </a:r>
          </a:p>
          <a:p>
            <a:pPr>
              <a:spcBef>
                <a:spcPts val="0"/>
              </a:spcBef>
            </a:pPr>
            <a:r>
              <a:rPr lang="nl-NL" sz="1800" dirty="0">
                <a:solidFill>
                  <a:schemeClr val="tx1">
                    <a:lumMod val="75000"/>
                    <a:lumOff val="25000"/>
                  </a:schemeClr>
                </a:solidFill>
              </a:rPr>
              <a:t>Dat werkt niet als jij denkt dat je het beter weet, of beter bent dan de ander. </a:t>
            </a:r>
          </a:p>
          <a:p>
            <a:pPr>
              <a:spcBef>
                <a:spcPts val="0"/>
              </a:spcBef>
            </a:pPr>
            <a:endParaRPr lang="nl-NL" sz="1800" dirty="0">
              <a:solidFill>
                <a:schemeClr val="tx1">
                  <a:lumMod val="75000"/>
                  <a:lumOff val="25000"/>
                </a:schemeClr>
              </a:solidFill>
            </a:endParaRPr>
          </a:p>
          <a:p>
            <a:pPr>
              <a:spcBef>
                <a:spcPts val="0"/>
              </a:spcBef>
            </a:pPr>
            <a:r>
              <a:rPr lang="nl-NL" sz="1800" dirty="0">
                <a:solidFill>
                  <a:schemeClr val="tx1">
                    <a:lumMod val="75000"/>
                    <a:lumOff val="25000"/>
                  </a:schemeClr>
                </a:solidFill>
              </a:rPr>
              <a:t>Je vindt elkaar evenveel waard en accepteert elkaar ook al heb je andere ideeën. </a:t>
            </a:r>
          </a:p>
          <a:p>
            <a:pPr>
              <a:spcBef>
                <a:spcPts val="0"/>
              </a:spcBef>
            </a:pPr>
            <a:r>
              <a:rPr lang="nl-NL" sz="1800" dirty="0">
                <a:solidFill>
                  <a:schemeClr val="tx1">
                    <a:lumMod val="75000"/>
                    <a:lumOff val="25000"/>
                  </a:schemeClr>
                </a:solidFill>
              </a:rPr>
              <a:t>Dan voel je je prettig bij elkaar.</a:t>
            </a:r>
          </a:p>
          <a:p>
            <a:pPr>
              <a:spcBef>
                <a:spcPts val="0"/>
              </a:spcBef>
            </a:pPr>
            <a:r>
              <a:rPr lang="nl-NL" sz="1800" b="1" dirty="0">
                <a:solidFill>
                  <a:srgbClr val="3057A1"/>
                </a:solidFill>
              </a:rPr>
              <a:t>Je oordeelt niet. </a:t>
            </a:r>
          </a:p>
        </p:txBody>
      </p:sp>
    </p:spTree>
    <p:extLst>
      <p:ext uri="{BB962C8B-B14F-4D97-AF65-F5344CB8AC3E}">
        <p14:creationId xmlns:p14="http://schemas.microsoft.com/office/powerpoint/2010/main" val="177654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Je hebt honger en honger, herken jij het verschil? | Femme Fitaal">
            <a:hlinkClick r:id="rId2" tgtFrame="&quot;_blank&quot;"/>
            <a:extLst>
              <a:ext uri="{FF2B5EF4-FFF2-40B4-BE49-F238E27FC236}">
                <a16:creationId xmlns:a16="http://schemas.microsoft.com/office/drawing/2014/main" id="{47CFDAC7-4193-C720-AF09-1E44641FAC1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0232" y="4941168"/>
            <a:ext cx="2304256" cy="1728192"/>
          </a:xfrm>
          <a:prstGeom prst="rect">
            <a:avLst/>
          </a:prstGeom>
          <a:noFill/>
          <a:ln>
            <a:noFill/>
          </a:ln>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4" name="Afbeelding 3" descr="Afbeeldingsresultaat voor lekker eten kinderen pubers">
            <a:hlinkClick r:id="rId5" tgtFrame="&quot;_blank&quot;"/>
            <a:extLst>
              <a:ext uri="{FF2B5EF4-FFF2-40B4-BE49-F238E27FC236}">
                <a16:creationId xmlns:a16="http://schemas.microsoft.com/office/drawing/2014/main" id="{923DB091-1EF7-0968-E427-6F0C5C940D5B}"/>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4128" y="476672"/>
            <a:ext cx="2520280" cy="1800200"/>
          </a:xfrm>
          <a:prstGeom prst="rect">
            <a:avLst/>
          </a:prstGeom>
          <a:noFill/>
          <a:ln>
            <a:noFill/>
          </a:ln>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600" dirty="0"/>
              <a:t>Nou ja!</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04864"/>
            <a:ext cx="6552728" cy="4125193"/>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Nu weten we nog niet wat </a:t>
            </a:r>
          </a:p>
          <a:p>
            <a:pPr marL="69850" indent="0" eaLnBrk="1" fontAlgn="auto" hangingPunct="1">
              <a:spcBef>
                <a:spcPts val="0"/>
              </a:spcBef>
              <a:spcAft>
                <a:spcPts val="0"/>
              </a:spcAft>
              <a:buNone/>
              <a:defRPr/>
            </a:pPr>
            <a:r>
              <a:rPr lang="nl-NL" dirty="0">
                <a:solidFill>
                  <a:schemeClr val="tx1">
                    <a:lumMod val="75000"/>
                    <a:lumOff val="25000"/>
                  </a:schemeClr>
                </a:solidFill>
              </a:rPr>
              <a:t>    			iedereen zo lekker vindt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Het is ook helemaal niet leuk om iets te vertellen als er niemand naar je luistert.</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Maar we weten nu wel de eerste regel bij een goed gesprek: Je wilt graag dat er naar je wordt geluisterd, Dus kan er maar één tegelijk praten.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715753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330552" cy="1163216"/>
          </a:xfrm>
        </p:spPr>
        <p:txBody>
          <a:bodyPr/>
          <a:lstStyle/>
          <a:p>
            <a:r>
              <a:rPr lang="nl-NL" altLang="nl-NL" dirty="0"/>
              <a:t>Praat het uit! Maar hoe?</a:t>
            </a:r>
            <a:endParaRPr lang="nl-NL" dirty="0">
              <a:solidFill>
                <a:srgbClr val="009DD9"/>
              </a:solidFill>
            </a:endParaRPr>
          </a:p>
        </p:txBody>
      </p:sp>
      <p:sp>
        <p:nvSpPr>
          <p:cNvPr id="8" name="Tekstvak 7">
            <a:extLst>
              <a:ext uri="{FF2B5EF4-FFF2-40B4-BE49-F238E27FC236}">
                <a16:creationId xmlns:a16="http://schemas.microsoft.com/office/drawing/2014/main" id="{7CB1AF5E-2C34-EB1D-EC66-4CADA254BA6D}"/>
              </a:ext>
            </a:extLst>
          </p:cNvPr>
          <p:cNvSpPr txBox="1"/>
          <p:nvPr/>
        </p:nvSpPr>
        <p:spPr>
          <a:xfrm>
            <a:off x="899592" y="3140968"/>
            <a:ext cx="184731" cy="461665"/>
          </a:xfrm>
          <a:prstGeom prst="rect">
            <a:avLst/>
          </a:prstGeom>
          <a:noFill/>
        </p:spPr>
        <p:txBody>
          <a:bodyPr wrap="none" rtlCol="0">
            <a:spAutoFit/>
          </a:bodyPr>
          <a:lstStyle/>
          <a:p>
            <a:endParaRPr lang="nl-NL" dirty="0"/>
          </a:p>
        </p:txBody>
      </p:sp>
      <p:sp>
        <p:nvSpPr>
          <p:cNvPr id="9" name="Tijdelijke aanduiding voor inhoud 2">
            <a:extLst>
              <a:ext uri="{FF2B5EF4-FFF2-40B4-BE49-F238E27FC236}">
                <a16:creationId xmlns:a16="http://schemas.microsoft.com/office/drawing/2014/main" id="{B53C3A44-3EA3-056E-CF93-3D36DFFD8D1E}"/>
              </a:ext>
            </a:extLst>
          </p:cNvPr>
          <p:cNvSpPr txBox="1">
            <a:spLocks/>
          </p:cNvSpPr>
          <p:nvPr/>
        </p:nvSpPr>
        <p:spPr bwMode="auto">
          <a:xfrm>
            <a:off x="611560" y="2246068"/>
            <a:ext cx="6768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nl-NL" sz="1800" dirty="0">
                <a:solidFill>
                  <a:schemeClr val="tx1">
                    <a:lumMod val="75000"/>
                    <a:lumOff val="25000"/>
                  </a:schemeClr>
                </a:solidFill>
              </a:rPr>
              <a:t>Door met elkaar te praten kunnen we </a:t>
            </a:r>
            <a:r>
              <a:rPr lang="nl-NL" sz="1800" dirty="0">
                <a:solidFill>
                  <a:srgbClr val="3057A1"/>
                </a:solidFill>
              </a:rPr>
              <a:t>elkaar beter begrijpen</a:t>
            </a:r>
            <a:r>
              <a:rPr lang="nl-NL" sz="1800" dirty="0">
                <a:solidFill>
                  <a:schemeClr val="tx1">
                    <a:lumMod val="75000"/>
                    <a:lumOff val="25000"/>
                  </a:schemeClr>
                </a:solidFill>
              </a:rPr>
              <a:t>, en bij ruzies kunnen we </a:t>
            </a:r>
            <a:r>
              <a:rPr lang="nl-NL" sz="1800" dirty="0">
                <a:solidFill>
                  <a:srgbClr val="3057A1"/>
                </a:solidFill>
              </a:rPr>
              <a:t>‘het uitpraten’</a:t>
            </a:r>
            <a:r>
              <a:rPr lang="nl-NL" sz="1800" dirty="0">
                <a:solidFill>
                  <a:schemeClr val="tx1">
                    <a:lumMod val="75000"/>
                    <a:lumOff val="25000"/>
                  </a:schemeClr>
                </a:solidFill>
              </a:rPr>
              <a:t>.</a:t>
            </a:r>
          </a:p>
          <a:p>
            <a:pPr>
              <a:spcBef>
                <a:spcPts val="0"/>
              </a:spcBef>
            </a:pPr>
            <a:endParaRPr lang="nl-NL" sz="1800" dirty="0">
              <a:solidFill>
                <a:schemeClr val="tx1">
                  <a:lumMod val="75000"/>
                  <a:lumOff val="25000"/>
                </a:schemeClr>
              </a:solidFill>
            </a:endParaRPr>
          </a:p>
          <a:p>
            <a:pPr>
              <a:spcBef>
                <a:spcPts val="0"/>
              </a:spcBef>
            </a:pPr>
            <a:r>
              <a:rPr lang="nl-NL" sz="1800" dirty="0">
                <a:solidFill>
                  <a:schemeClr val="tx1">
                    <a:lumMod val="75000"/>
                    <a:lumOff val="25000"/>
                  </a:schemeClr>
                </a:solidFill>
              </a:rPr>
              <a:t>Iets uitpraten is niet zo makkelijk.</a:t>
            </a:r>
          </a:p>
          <a:p>
            <a:pPr>
              <a:spcBef>
                <a:spcPts val="0"/>
              </a:spcBef>
            </a:pPr>
            <a:r>
              <a:rPr lang="nl-NL" sz="1800" dirty="0">
                <a:solidFill>
                  <a:schemeClr val="tx1">
                    <a:lumMod val="75000"/>
                    <a:lumOff val="25000"/>
                  </a:schemeClr>
                </a:solidFill>
              </a:rPr>
              <a:t>Iedereen vindt dat ie gelijk heeft.</a:t>
            </a:r>
          </a:p>
          <a:p>
            <a:pPr>
              <a:spcBef>
                <a:spcPts val="0"/>
              </a:spcBef>
            </a:pPr>
            <a:r>
              <a:rPr lang="nl-NL" sz="1800" dirty="0">
                <a:solidFill>
                  <a:schemeClr val="tx1">
                    <a:lumMod val="75000"/>
                    <a:lumOff val="25000"/>
                  </a:schemeClr>
                </a:solidFill>
              </a:rPr>
              <a:t>Het gaat niet alleen om feiten maar ook om emoties, zoals boos, teleurgesteld of gekwetst zijn.</a:t>
            </a:r>
          </a:p>
          <a:p>
            <a:pPr>
              <a:spcBef>
                <a:spcPts val="0"/>
              </a:spcBef>
            </a:pPr>
            <a:endParaRPr lang="nl-NL" sz="1800" dirty="0">
              <a:solidFill>
                <a:schemeClr val="tx1">
                  <a:lumMod val="75000"/>
                  <a:lumOff val="25000"/>
                </a:schemeClr>
              </a:solidFill>
            </a:endParaRPr>
          </a:p>
          <a:p>
            <a:pPr>
              <a:spcBef>
                <a:spcPts val="0"/>
              </a:spcBef>
            </a:pPr>
            <a:r>
              <a:rPr lang="nl-NL" sz="1800" dirty="0">
                <a:solidFill>
                  <a:srgbClr val="009DD9"/>
                </a:solidFill>
              </a:rPr>
              <a:t>Wat is er nodig om er samen uit te komen?</a:t>
            </a:r>
          </a:p>
          <a:p>
            <a:pPr>
              <a:spcBef>
                <a:spcPts val="0"/>
              </a:spcBef>
            </a:pPr>
            <a:r>
              <a:rPr lang="nl-NL" sz="1800" dirty="0">
                <a:solidFill>
                  <a:srgbClr val="009DD9"/>
                </a:solidFill>
              </a:rPr>
              <a:t>Geef als groep zo veel mogelijk ‘tips en tricks’. </a:t>
            </a:r>
          </a:p>
          <a:p>
            <a:pPr>
              <a:spcBef>
                <a:spcPts val="0"/>
              </a:spcBef>
            </a:pPr>
            <a:r>
              <a:rPr lang="nl-NL" sz="1800" dirty="0">
                <a:solidFill>
                  <a:srgbClr val="009DD9"/>
                </a:solidFill>
              </a:rPr>
              <a:t>Kies dan samen de beste 3 uit, wat werkt echt?!</a:t>
            </a:r>
          </a:p>
        </p:txBody>
      </p:sp>
    </p:spTree>
    <p:extLst>
      <p:ext uri="{BB962C8B-B14F-4D97-AF65-F5344CB8AC3E}">
        <p14:creationId xmlns:p14="http://schemas.microsoft.com/office/powerpoint/2010/main" val="1244366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330552" cy="1163216"/>
          </a:xfrm>
        </p:spPr>
        <p:txBody>
          <a:bodyPr/>
          <a:lstStyle/>
          <a:p>
            <a:r>
              <a:rPr lang="nl-NL" altLang="nl-NL" dirty="0"/>
              <a:t>Vraag eens WAAROM?</a:t>
            </a:r>
            <a:endParaRPr lang="nl-NL" dirty="0">
              <a:solidFill>
                <a:srgbClr val="009DD9"/>
              </a:solidFill>
            </a:endParaRPr>
          </a:p>
        </p:txBody>
      </p:sp>
      <p:sp>
        <p:nvSpPr>
          <p:cNvPr id="8" name="Tekstvak 7">
            <a:extLst>
              <a:ext uri="{FF2B5EF4-FFF2-40B4-BE49-F238E27FC236}">
                <a16:creationId xmlns:a16="http://schemas.microsoft.com/office/drawing/2014/main" id="{7CB1AF5E-2C34-EB1D-EC66-4CADA254BA6D}"/>
              </a:ext>
            </a:extLst>
          </p:cNvPr>
          <p:cNvSpPr txBox="1"/>
          <p:nvPr/>
        </p:nvSpPr>
        <p:spPr>
          <a:xfrm>
            <a:off x="899592" y="3140968"/>
            <a:ext cx="184731" cy="461665"/>
          </a:xfrm>
          <a:prstGeom prst="rect">
            <a:avLst/>
          </a:prstGeom>
          <a:noFill/>
        </p:spPr>
        <p:txBody>
          <a:bodyPr wrap="none" rtlCol="0">
            <a:spAutoFit/>
          </a:bodyPr>
          <a:lstStyle/>
          <a:p>
            <a:endParaRPr lang="nl-NL" dirty="0"/>
          </a:p>
        </p:txBody>
      </p:sp>
      <p:pic>
        <p:nvPicPr>
          <p:cNvPr id="3" name="Tijdelijke aanduiding voor inhoud 3" descr="S.O.S. ruzie gesignaleerd Kinderen, (geen) ruzie maken! Waarover ...">
            <a:hlinkClick r:id="rId3" tgtFrame="&quot;_blank&quot;"/>
            <a:extLst>
              <a:ext uri="{FF2B5EF4-FFF2-40B4-BE49-F238E27FC236}">
                <a16:creationId xmlns:a16="http://schemas.microsoft.com/office/drawing/2014/main" id="{63EBFC5B-38F4-A37B-995D-F782B9EE7B8A}"/>
              </a:ext>
            </a:extLst>
          </p:cNvPr>
          <p:cNvPicPr>
            <a:picLocks noGrp="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899592" y="1844824"/>
            <a:ext cx="6120680" cy="4032448"/>
          </a:xfrm>
          <a:prstGeom prst="rect">
            <a:avLst/>
          </a:prstGeom>
          <a:noFill/>
          <a:ln>
            <a:noFill/>
          </a:ln>
        </p:spPr>
      </p:pic>
    </p:spTree>
    <p:extLst>
      <p:ext uri="{BB962C8B-B14F-4D97-AF65-F5344CB8AC3E}">
        <p14:creationId xmlns:p14="http://schemas.microsoft.com/office/powerpoint/2010/main" val="2270828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2</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304050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et middeleeuws toneel - CambiumNed">
            <a:hlinkClick r:id="rId2" tgtFrame="&quot;_blank&quot;"/>
            <a:extLst>
              <a:ext uri="{FF2B5EF4-FFF2-40B4-BE49-F238E27FC236}">
                <a16:creationId xmlns:a16="http://schemas.microsoft.com/office/drawing/2014/main" id="{6398CD6E-560C-FF75-3CFD-7A38F2B473DA}"/>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5004048" y="188641"/>
            <a:ext cx="3744416" cy="2448271"/>
          </a:xfrm>
          <a:prstGeom prst="rect">
            <a:avLst/>
          </a:prstGeom>
          <a:noFill/>
          <a:ln>
            <a:noFill/>
          </a:ln>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Hoezo samenspraken?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55272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Erasmus schreef een boek dat hij de ‘</a:t>
            </a:r>
            <a:r>
              <a:rPr lang="nl-NL" dirty="0">
                <a:solidFill>
                  <a:srgbClr val="3057A1"/>
                </a:solidFill>
              </a:rPr>
              <a:t>Colloquia</a:t>
            </a:r>
            <a:r>
              <a:rPr lang="nl-NL" dirty="0">
                <a:solidFill>
                  <a:schemeClr val="tx1">
                    <a:lumMod val="75000"/>
                    <a:lumOff val="25000"/>
                  </a:schemeClr>
                </a:solidFill>
              </a:rPr>
              <a:t>’: noemde. Dat is latijn voor ‘</a:t>
            </a:r>
            <a:r>
              <a:rPr lang="nl-NL" dirty="0">
                <a:solidFill>
                  <a:srgbClr val="3057A1"/>
                </a:solidFill>
              </a:rPr>
              <a:t>samenspraken</a:t>
            </a:r>
            <a:r>
              <a:rPr lang="nl-NL" dirty="0">
                <a:solidFill>
                  <a:schemeClr val="tx1">
                    <a:lumMod val="75000"/>
                    <a:lumOff val="25000"/>
                  </a:schemeClr>
                </a:solidFill>
              </a:rPr>
              <a:t>’.</a:t>
            </a:r>
          </a:p>
          <a:p>
            <a:pPr marL="355600" indent="-285750" eaLnBrk="1" fontAlgn="auto" hangingPunct="1">
              <a:spcBef>
                <a:spcPts val="0"/>
              </a:spcBef>
              <a:spcAft>
                <a:spcPts val="0"/>
              </a:spcAft>
              <a:defRPr/>
            </a:pPr>
            <a:r>
              <a:rPr lang="nl-NL" dirty="0">
                <a:solidFill>
                  <a:schemeClr val="tx1">
                    <a:lumMod val="75000"/>
                    <a:lumOff val="25000"/>
                  </a:schemeClr>
                </a:solidFill>
              </a:rPr>
              <a:t>In dat boek laat Erasmus allerlei mensen met elkaar praten, zoals priesters, vrouwen of soldaten.</a:t>
            </a:r>
          </a:p>
          <a:p>
            <a:pPr marL="355600" indent="-285750" eaLnBrk="1" fontAlgn="auto" hangingPunct="1">
              <a:spcBef>
                <a:spcPts val="0"/>
              </a:spcBef>
              <a:spcAft>
                <a:spcPts val="0"/>
              </a:spcAft>
              <a:defRPr/>
            </a:pPr>
            <a:r>
              <a:rPr lang="nl-NL" dirty="0">
                <a:solidFill>
                  <a:schemeClr val="tx1">
                    <a:lumMod val="75000"/>
                    <a:lumOff val="25000"/>
                  </a:schemeClr>
                </a:solidFill>
              </a:rPr>
              <a:t>Zo’n samenspraak lijkt wel een beetje op een toneelstuk, met verschillende rollen.</a:t>
            </a:r>
          </a:p>
          <a:p>
            <a:pPr marL="69850" indent="0" eaLnBrk="1" fontAlgn="auto" hangingPunct="1">
              <a:spcBef>
                <a:spcPts val="0"/>
              </a:spcBef>
              <a:spcAft>
                <a:spcPts val="0"/>
              </a:spcAft>
              <a:buNone/>
              <a:defRPr/>
            </a:pPr>
            <a:r>
              <a:rPr lang="nl-NL" dirty="0">
                <a:solidFill>
                  <a:schemeClr val="tx1">
                    <a:lumMod val="75000"/>
                    <a:lumOff val="25000"/>
                  </a:schemeClr>
                </a:solidFill>
              </a:rPr>
              <a:t>	</a:t>
            </a:r>
          </a:p>
        </p:txBody>
      </p:sp>
    </p:spTree>
    <p:extLst>
      <p:ext uri="{BB962C8B-B14F-4D97-AF65-F5344CB8AC3E}">
        <p14:creationId xmlns:p14="http://schemas.microsoft.com/office/powerpoint/2010/main" val="301871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Desiderius Erasmus - Colloquia Familiaria Petrus Rabus Roterod. recensuit &amp;  notas perpetuas addidit. Accedit conflictus Thaliae et Barbaria… | Catawiki">
            <a:hlinkClick r:id="rId2" tgtFrame="&quot;_blank&quot;"/>
            <a:extLst>
              <a:ext uri="{FF2B5EF4-FFF2-40B4-BE49-F238E27FC236}">
                <a16:creationId xmlns:a16="http://schemas.microsoft.com/office/drawing/2014/main" id="{CAD89EB2-957D-BC1E-27E1-62C52A53D8B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rot="21289157">
            <a:off x="6876256" y="5085184"/>
            <a:ext cx="1728192" cy="1556792"/>
          </a:xfrm>
          <a:prstGeom prst="rect">
            <a:avLst/>
          </a:prstGeom>
          <a:noFill/>
          <a:ln>
            <a:noFill/>
          </a:ln>
        </p:spPr>
      </p:pic>
      <p:pic>
        <p:nvPicPr>
          <p:cNvPr id="4" name="Afbeelding 3" descr="Een toneelstuk van Erasmus – Neerlandistiek">
            <a:hlinkClick r:id="rId4" tgtFrame="&quot;_blank&quot;"/>
            <a:extLst>
              <a:ext uri="{FF2B5EF4-FFF2-40B4-BE49-F238E27FC236}">
                <a16:creationId xmlns:a16="http://schemas.microsoft.com/office/drawing/2014/main" id="{6FA217E6-99FF-0EE3-DB25-264ADBE82A7E}"/>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rot="791989">
            <a:off x="6116153" y="718656"/>
            <a:ext cx="1763688" cy="2376264"/>
          </a:xfrm>
          <a:prstGeom prst="rect">
            <a:avLst/>
          </a:prstGeom>
          <a:noFill/>
          <a:ln>
            <a:noFill/>
          </a:ln>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4610472" cy="1163216"/>
          </a:xfrm>
        </p:spPr>
        <p:txBody>
          <a:bodyPr/>
          <a:lstStyle/>
          <a:p>
            <a:r>
              <a:rPr lang="nl-NL" altLang="nl-NL" sz="3200" dirty="0"/>
              <a:t>Wat vindt Erasmus er zelf van?</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420888"/>
            <a:ext cx="655272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In die gesprekken laat hij verschillende meningen horen. </a:t>
            </a:r>
          </a:p>
          <a:p>
            <a:pPr marL="355600" indent="-285750" eaLnBrk="1" fontAlgn="auto" hangingPunct="1">
              <a:spcBef>
                <a:spcPts val="0"/>
              </a:spcBef>
              <a:spcAft>
                <a:spcPts val="0"/>
              </a:spcAft>
              <a:defRPr/>
            </a:pPr>
            <a:r>
              <a:rPr lang="nl-NL" dirty="0">
                <a:solidFill>
                  <a:schemeClr val="tx1">
                    <a:lumMod val="75000"/>
                    <a:lumOff val="25000"/>
                  </a:schemeClr>
                </a:solidFill>
              </a:rPr>
              <a:t>Maar eigenlijk geeft Erasmus ook duidelijk zijn eigen mening! </a:t>
            </a:r>
          </a:p>
        </p:txBody>
      </p:sp>
      <p:pic>
        <p:nvPicPr>
          <p:cNvPr id="8" name="Afbeelding 7" descr="Colloquia, cum notis selectis variorum, addito indice novo, accurante Corn.  Schrevelio by Erasmus, Desiderius: Hardcover (1664) | Parigi Books,  ABAA/ILAB">
            <a:hlinkClick r:id="rId7" tgtFrame="&quot;_blank&quot;"/>
            <a:extLst>
              <a:ext uri="{FF2B5EF4-FFF2-40B4-BE49-F238E27FC236}">
                <a16:creationId xmlns:a16="http://schemas.microsoft.com/office/drawing/2014/main" id="{578AC493-E787-D756-F926-EEC207D7C239}"/>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179512" y="3429000"/>
            <a:ext cx="2376264" cy="3415383"/>
          </a:xfrm>
          <a:prstGeom prst="rect">
            <a:avLst/>
          </a:prstGeom>
          <a:noFill/>
          <a:ln>
            <a:noFill/>
          </a:ln>
        </p:spPr>
      </p:pic>
    </p:spTree>
    <p:extLst>
      <p:ext uri="{BB962C8B-B14F-4D97-AF65-F5344CB8AC3E}">
        <p14:creationId xmlns:p14="http://schemas.microsoft.com/office/powerpoint/2010/main" val="382131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Lezen in de kunst: Maria Magdalena">
            <a:hlinkClick r:id="rId2" tgtFrame="&quot;_blank&quot;"/>
            <a:extLst>
              <a:ext uri="{FF2B5EF4-FFF2-40B4-BE49-F238E27FC236}">
                <a16:creationId xmlns:a16="http://schemas.microsoft.com/office/drawing/2014/main" id="{32BD3A2D-6652-4FFC-4A3C-835C502A23D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4977021"/>
            <a:ext cx="1516918" cy="1880979"/>
          </a:xfrm>
          <a:prstGeom prst="rect">
            <a:avLst/>
          </a:prstGeom>
          <a:noFill/>
          <a:ln>
            <a:noFill/>
          </a:ln>
        </p:spPr>
      </p:pic>
      <p:pic>
        <p:nvPicPr>
          <p:cNvPr id="4" name="Afbeelding 3" descr="Abt (abdij) | Religie kennis Wiki | Fandom">
            <a:hlinkClick r:id="rId4" tgtFrame="&quot;_blank&quot;"/>
            <a:extLst>
              <a:ext uri="{FF2B5EF4-FFF2-40B4-BE49-F238E27FC236}">
                <a16:creationId xmlns:a16="http://schemas.microsoft.com/office/drawing/2014/main" id="{229BF82E-FDD8-70C8-B2F2-9030F424465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0192" y="404664"/>
            <a:ext cx="1368152" cy="2088232"/>
          </a:xfrm>
          <a:prstGeom prst="rect">
            <a:avLst/>
          </a:prstGeom>
          <a:noFill/>
          <a:ln>
            <a:noFill/>
          </a:ln>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sz="2800" dirty="0"/>
              <a:t>Gesprek tussen priester Antonius en de ontwikkelde en </a:t>
            </a:r>
            <a:r>
              <a:rPr lang="nl-NL" sz="2800" dirty="0" err="1"/>
              <a:t>bijdehante</a:t>
            </a:r>
            <a:r>
              <a:rPr lang="nl-NL" sz="2800" dirty="0"/>
              <a:t> </a:t>
            </a:r>
            <a:r>
              <a:rPr lang="nl-NL" sz="2800" dirty="0" err="1"/>
              <a:t>Magdalia</a:t>
            </a:r>
            <a:r>
              <a:rPr lang="nl-NL" sz="2800" dirty="0"/>
              <a:t>.</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768752" cy="3384376"/>
          </a:xfrm>
        </p:spPr>
        <p:txBody>
          <a:bodyPr/>
          <a:lstStyle/>
          <a:p>
            <a:r>
              <a:rPr lang="nl-NL" dirty="0" err="1">
                <a:solidFill>
                  <a:schemeClr val="tx1"/>
                </a:solidFill>
              </a:rPr>
              <a:t>Magdalia</a:t>
            </a:r>
            <a:r>
              <a:rPr lang="nl-NL" dirty="0">
                <a:solidFill>
                  <a:schemeClr val="tx1"/>
                </a:solidFill>
              </a:rPr>
              <a:t>: </a:t>
            </a:r>
            <a:r>
              <a:rPr lang="nl-NL" i="1" dirty="0">
                <a:solidFill>
                  <a:srgbClr val="0070C0"/>
                </a:solidFill>
              </a:rPr>
              <a:t>‘Als u niet oppast, zal het gevolg zijn dat wij, vrouwen, in de theologische scholen de colleges zullen geven, in de kerk zullen preken en uw mijters zullen dragen.’</a:t>
            </a:r>
          </a:p>
          <a:p>
            <a:r>
              <a:rPr lang="nl-NL" dirty="0">
                <a:solidFill>
                  <a:schemeClr val="tx1"/>
                </a:solidFill>
              </a:rPr>
              <a:t>Antonius: ‘</a:t>
            </a:r>
            <a:r>
              <a:rPr lang="nl-NL" i="1" dirty="0">
                <a:solidFill>
                  <a:srgbClr val="0070C0"/>
                </a:solidFill>
              </a:rPr>
              <a:t>God behoede ons daarvoor!’</a:t>
            </a:r>
          </a:p>
          <a:p>
            <a:r>
              <a:rPr lang="nl-NL" dirty="0" err="1">
                <a:solidFill>
                  <a:schemeClr val="tx1"/>
                </a:solidFill>
              </a:rPr>
              <a:t>Magdalia</a:t>
            </a:r>
            <a:r>
              <a:rPr lang="nl-NL" dirty="0">
                <a:solidFill>
                  <a:schemeClr val="tx1"/>
                </a:solidFill>
              </a:rPr>
              <a:t>: </a:t>
            </a:r>
            <a:r>
              <a:rPr lang="nl-NL" i="1" dirty="0">
                <a:solidFill>
                  <a:srgbClr val="0070C0"/>
                </a:solidFill>
              </a:rPr>
              <a:t>‘Nee, het is uw </a:t>
            </a:r>
            <a:r>
              <a:rPr lang="nl-NL" dirty="0">
                <a:solidFill>
                  <a:srgbClr val="0070C0"/>
                </a:solidFill>
              </a:rPr>
              <a:t>eigen</a:t>
            </a:r>
            <a:r>
              <a:rPr lang="nl-NL" i="1" dirty="0">
                <a:solidFill>
                  <a:srgbClr val="0070C0"/>
                </a:solidFill>
              </a:rPr>
              <a:t> taak dat te verhoeden. Als u zo doorgaat, zullen de ganzen eerder preken, dan dat de mensen genoegen nemen met u, stomme ganzenhoeders.’</a:t>
            </a:r>
          </a:p>
          <a:p>
            <a:endParaRPr lang="nl-NL" sz="1000" i="1" dirty="0">
              <a:solidFill>
                <a:srgbClr val="0070C0"/>
              </a:solidFill>
            </a:endParaRPr>
          </a:p>
          <a:p>
            <a:r>
              <a:rPr lang="nl-NL" dirty="0">
                <a:solidFill>
                  <a:srgbClr val="FF0000"/>
                </a:solidFill>
              </a:rPr>
              <a:t>        </a:t>
            </a:r>
            <a:r>
              <a:rPr lang="nl-NL" dirty="0">
                <a:solidFill>
                  <a:srgbClr val="009DD9"/>
                </a:solidFill>
              </a:rPr>
              <a:t>Waar gaat dit gesprek over? </a:t>
            </a:r>
          </a:p>
          <a:p>
            <a:r>
              <a:rPr lang="nl-NL" dirty="0">
                <a:solidFill>
                  <a:srgbClr val="009DD9"/>
                </a:solidFill>
              </a:rPr>
              <a:t>        Wat is de mening van Erasmus? </a:t>
            </a:r>
          </a:p>
          <a:p>
            <a:r>
              <a:rPr lang="nl-NL" dirty="0">
                <a:solidFill>
                  <a:srgbClr val="009DD9"/>
                </a:solidFill>
              </a:rPr>
              <a:t>        over priesters en vrouwen?</a:t>
            </a:r>
          </a:p>
          <a:p>
            <a:pPr marL="69850" indent="0" eaLnBrk="1" fontAlgn="auto" hangingPunct="1">
              <a:spcBef>
                <a:spcPts val="0"/>
              </a:spcBef>
              <a:spcAft>
                <a:spcPts val="0"/>
              </a:spcAft>
              <a:buNone/>
              <a:defRPr/>
            </a:pPr>
            <a:endParaRPr lang="nl-NL" dirty="0">
              <a:solidFill>
                <a:srgbClr val="1E7F4B"/>
              </a:solidFill>
            </a:endParaRPr>
          </a:p>
        </p:txBody>
      </p:sp>
    </p:spTree>
    <p:extLst>
      <p:ext uri="{BB962C8B-B14F-4D97-AF65-F5344CB8AC3E}">
        <p14:creationId xmlns:p14="http://schemas.microsoft.com/office/powerpoint/2010/main" val="376445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De Graafschap in de Middeleeuwen - De feodale oorlogvoering">
            <a:hlinkClick r:id="rId2" tgtFrame="&quot;_blank&quot;"/>
            <a:extLst>
              <a:ext uri="{FF2B5EF4-FFF2-40B4-BE49-F238E27FC236}">
                <a16:creationId xmlns:a16="http://schemas.microsoft.com/office/drawing/2014/main" id="{8147F3D5-7BCF-7886-4621-D00A1CAF412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5796136" y="476672"/>
            <a:ext cx="2520280" cy="2276872"/>
          </a:xfrm>
          <a:prstGeom prst="rect">
            <a:avLst/>
          </a:prstGeom>
          <a:noFill/>
          <a:ln>
            <a:noFill/>
          </a:ln>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6348413" cy="659160"/>
          </a:xfrm>
        </p:spPr>
        <p:txBody>
          <a:bodyPr/>
          <a:lstStyle/>
          <a:p>
            <a:r>
              <a:rPr lang="nl-NL" dirty="0"/>
              <a:t>Twee soldaten in gesprek</a:t>
            </a:r>
            <a:br>
              <a:rPr lang="nl-NL" sz="3600" dirty="0"/>
            </a:br>
            <a:r>
              <a:rPr lang="nl-NL" sz="1400" dirty="0">
                <a:solidFill>
                  <a:srgbClr val="94C357"/>
                </a:solidFill>
              </a:rPr>
              <a:t>Twee voorlezers voor deze samenspraak</a:t>
            </a:r>
            <a:br>
              <a:rPr lang="nl-NL" sz="1400" dirty="0">
                <a:solidFill>
                  <a:srgbClr val="94C357"/>
                </a:solidFill>
              </a:rPr>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708920"/>
            <a:ext cx="6984776" cy="3384376"/>
          </a:xfrm>
        </p:spPr>
        <p:txBody>
          <a:bodyPr/>
          <a:lstStyle/>
          <a:p>
            <a:pPr marL="0" indent="0">
              <a:spcBef>
                <a:spcPts val="0"/>
              </a:spcBef>
              <a:buNone/>
            </a:pPr>
            <a:r>
              <a:rPr lang="nl-NL" i="1" dirty="0">
                <a:solidFill>
                  <a:schemeClr val="tx1"/>
                </a:solidFill>
              </a:rPr>
              <a:t>X	</a:t>
            </a:r>
            <a:r>
              <a:rPr lang="nl-NL" i="1" dirty="0">
                <a:solidFill>
                  <a:srgbClr val="0070C0"/>
                </a:solidFill>
              </a:rPr>
              <a:t>Slachters worden betaald om ossen te slachten, waarom 	wordt ons werk afgekeurd, terwijl we betaald worden om 	mensen te slachten?</a:t>
            </a:r>
          </a:p>
          <a:p>
            <a:pPr marL="0" indent="0">
              <a:spcBef>
                <a:spcPts val="0"/>
              </a:spcBef>
              <a:buNone/>
            </a:pPr>
            <a:r>
              <a:rPr lang="nl-NL" i="1" dirty="0">
                <a:solidFill>
                  <a:schemeClr val="tx1"/>
                </a:solidFill>
              </a:rPr>
              <a:t>A	</a:t>
            </a:r>
            <a:r>
              <a:rPr lang="nl-NL" dirty="0">
                <a:solidFill>
                  <a:srgbClr val="0070C0"/>
                </a:solidFill>
              </a:rPr>
              <a:t>Hoe ga je zorgen dat je het kwaad kunt herstellen?</a:t>
            </a:r>
          </a:p>
          <a:p>
            <a:pPr marL="0" indent="0">
              <a:spcBef>
                <a:spcPts val="0"/>
              </a:spcBef>
              <a:buNone/>
            </a:pPr>
            <a:r>
              <a:rPr lang="nl-NL" i="1" dirty="0">
                <a:solidFill>
                  <a:schemeClr val="tx1"/>
                </a:solidFill>
              </a:rPr>
              <a:t>X	</a:t>
            </a:r>
            <a:r>
              <a:rPr lang="nl-NL" i="1" dirty="0">
                <a:solidFill>
                  <a:srgbClr val="0070C0"/>
                </a:solidFill>
              </a:rPr>
              <a:t>Ze zeggen dat ‘t kwaad dat in de oorlog gedaan wordt niet 	hersteld hoeft te worden. Wat daar gebeurt, gebeurt met 	het volste recht.</a:t>
            </a:r>
          </a:p>
          <a:p>
            <a:pPr marL="0" indent="0">
              <a:spcBef>
                <a:spcPts val="0"/>
              </a:spcBef>
              <a:buNone/>
            </a:pPr>
            <a:r>
              <a:rPr lang="nl-NL" i="1" dirty="0">
                <a:solidFill>
                  <a:schemeClr val="tx1"/>
                </a:solidFill>
              </a:rPr>
              <a:t>A	</a:t>
            </a:r>
            <a:r>
              <a:rPr lang="nl-NL" dirty="0">
                <a:solidFill>
                  <a:srgbClr val="0070C0"/>
                </a:solidFill>
              </a:rPr>
              <a:t>Dat is zeker het oorlogsrecht?</a:t>
            </a:r>
          </a:p>
          <a:p>
            <a:pPr marL="0" indent="0">
              <a:spcBef>
                <a:spcPts val="0"/>
              </a:spcBef>
              <a:buNone/>
            </a:pPr>
            <a:r>
              <a:rPr lang="nl-NL" i="1" dirty="0">
                <a:solidFill>
                  <a:schemeClr val="tx1"/>
                </a:solidFill>
              </a:rPr>
              <a:t>X	</a:t>
            </a:r>
            <a:r>
              <a:rPr lang="nl-NL" i="1" dirty="0">
                <a:solidFill>
                  <a:srgbClr val="0070C0"/>
                </a:solidFill>
              </a:rPr>
              <a:t>Daar heb je het !</a:t>
            </a:r>
          </a:p>
          <a:p>
            <a:pPr marL="68580" indent="0">
              <a:buNone/>
            </a:pPr>
            <a:endParaRPr lang="nl-NL" sz="1200" i="1" dirty="0">
              <a:solidFill>
                <a:srgbClr val="0070C0"/>
              </a:solidFill>
            </a:endParaRPr>
          </a:p>
          <a:p>
            <a:r>
              <a:rPr lang="nl-NL" dirty="0">
                <a:solidFill>
                  <a:srgbClr val="009DD9"/>
                </a:solidFill>
              </a:rPr>
              <a:t>Wat vindt Erasmus van wat er in oorlogen gebeurt? </a:t>
            </a:r>
          </a:p>
        </p:txBody>
      </p:sp>
      <p:sp>
        <p:nvSpPr>
          <p:cNvPr id="6" name="Tijdelijke aanduiding voor inhoud 2">
            <a:extLst>
              <a:ext uri="{FF2B5EF4-FFF2-40B4-BE49-F238E27FC236}">
                <a16:creationId xmlns:a16="http://schemas.microsoft.com/office/drawing/2014/main" id="{FC2F818F-4A67-DED0-D05E-56849715C174}"/>
              </a:ext>
            </a:extLst>
          </p:cNvPr>
          <p:cNvSpPr txBox="1">
            <a:spLocks/>
          </p:cNvSpPr>
          <p:nvPr/>
        </p:nvSpPr>
        <p:spPr bwMode="auto">
          <a:xfrm>
            <a:off x="683568" y="1844824"/>
            <a:ext cx="547260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nl-NL" sz="1800" i="1" dirty="0">
                <a:solidFill>
                  <a:schemeClr val="tx1"/>
                </a:solidFill>
              </a:rPr>
              <a:t>A 	</a:t>
            </a:r>
            <a:r>
              <a:rPr lang="nl-NL" sz="1800" dirty="0">
                <a:solidFill>
                  <a:srgbClr val="0070C0"/>
                </a:solidFill>
              </a:rPr>
              <a:t>Ha, wat een voortreffelijke baan is dat 	toch, 	huizen afbranden, kerken 	verwoesten, ‘t 	arme volk beroven, onschuldigen vermoorden!</a:t>
            </a:r>
          </a:p>
        </p:txBody>
      </p:sp>
    </p:spTree>
    <p:extLst>
      <p:ext uri="{BB962C8B-B14F-4D97-AF65-F5344CB8AC3E}">
        <p14:creationId xmlns:p14="http://schemas.microsoft.com/office/powerpoint/2010/main" val="32891380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40928</TotalTime>
  <Words>3150</Words>
  <Application>Microsoft Office PowerPoint</Application>
  <PresentationFormat>Diavoorstelling (4:3)</PresentationFormat>
  <Paragraphs>312</Paragraphs>
  <Slides>52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52</vt:i4>
      </vt:variant>
    </vt:vector>
  </HeadingPairs>
  <TitlesOfParts>
    <vt:vector size="57" baseType="lpstr">
      <vt:lpstr>Arial</vt:lpstr>
      <vt:lpstr>Calibri</vt:lpstr>
      <vt:lpstr>Trebuchet MS</vt:lpstr>
      <vt:lpstr>Wingdings 3</vt:lpstr>
      <vt:lpstr>Facet</vt:lpstr>
      <vt:lpstr>PowerPoint-presentatie</vt:lpstr>
      <vt:lpstr>Hoe werkt het?</vt:lpstr>
      <vt:lpstr>Les 1 Samen praten….</vt:lpstr>
      <vt:lpstr>Iedereen heeft iets te vertellen</vt:lpstr>
      <vt:lpstr>Nou ja! </vt:lpstr>
      <vt:lpstr>Hoezo samenspraken?</vt:lpstr>
      <vt:lpstr>Wat vindt Erasmus er zelf van? </vt:lpstr>
      <vt:lpstr>Gesprek tussen priester Antonius en de ontwikkelde en bijdehante Magdalia.</vt:lpstr>
      <vt:lpstr>Twee soldaten in gesprek Twee voorlezers voor deze samenspraak </vt:lpstr>
      <vt:lpstr>Nou jullie!</vt:lpstr>
      <vt:lpstr>Contact?</vt:lpstr>
      <vt:lpstr>Moet je horen …</vt:lpstr>
      <vt:lpstr>Luister je naar me ?</vt:lpstr>
      <vt:lpstr>Opstekers en afbrekers </vt:lpstr>
      <vt:lpstr>Is het wel oké? </vt:lpstr>
      <vt:lpstr>Onder vier ogen</vt:lpstr>
      <vt:lpstr>Zeggen? Of liever niet? -1</vt:lpstr>
      <vt:lpstr>Zeggen? Of liever niet? -2</vt:lpstr>
      <vt:lpstr>Jabbertalk 1</vt:lpstr>
      <vt:lpstr>Jabbertalk 2 </vt:lpstr>
      <vt:lpstr>Jabbertalk situaties …</vt:lpstr>
      <vt:lpstr>In gesprek</vt:lpstr>
      <vt:lpstr>Wat vinden jullie belangrijk?</vt:lpstr>
      <vt:lpstr>Hebben jullie deze regels al? </vt:lpstr>
      <vt:lpstr>En nu echt in gesprek </vt:lpstr>
      <vt:lpstr>Hoe dan? </vt:lpstr>
      <vt:lpstr>Hoe en wat … </vt:lpstr>
      <vt:lpstr>Het “Wat”</vt:lpstr>
      <vt:lpstr>Dit zegt Erasmus</vt:lpstr>
      <vt:lpstr>Ja duhuu ...</vt:lpstr>
      <vt:lpstr>Einde les 1 Evaluatie</vt:lpstr>
      <vt:lpstr>Les 2 Samenspraken </vt:lpstr>
      <vt:lpstr>Een goed gesprek?</vt:lpstr>
      <vt:lpstr>Even iets uitleggen … </vt:lpstr>
      <vt:lpstr>Nou, kijk … </vt:lpstr>
      <vt:lpstr>Discussie of dialoog ? </vt:lpstr>
      <vt:lpstr>Probeer dit eens …</vt:lpstr>
      <vt:lpstr>De opdracht: </vt:lpstr>
      <vt:lpstr>Wat maakt het verschil?</vt:lpstr>
      <vt:lpstr>Wat werkt het beste?</vt:lpstr>
      <vt:lpstr>Vraag eens door, ook al denk je dat je het al begrijpt …</vt:lpstr>
      <vt:lpstr>Welk gesprek is er nodig?</vt:lpstr>
      <vt:lpstr>Gespreksvormen: welke kies je? Wanneer? </vt:lpstr>
      <vt:lpstr>Deze situatie vraagt om …</vt:lpstr>
      <vt:lpstr>Interview, debat, dialoog, ruzie -1</vt:lpstr>
      <vt:lpstr>Interview, debat, dialoog, ruzie -2</vt:lpstr>
      <vt:lpstr>Gelijk hebben en gelijk krijgen</vt:lpstr>
      <vt:lpstr>Betweters en          wijsneuzen …</vt:lpstr>
      <vt:lpstr>Met een open mind </vt:lpstr>
      <vt:lpstr>Praat het uit! Maar hoe?</vt:lpstr>
      <vt:lpstr>Vraag eens WAAROM?</vt:lpstr>
      <vt:lpstr>Einde les 2 Evaluatie</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Jeroen</cp:lastModifiedBy>
  <cp:revision>1232</cp:revision>
  <cp:lastPrinted>2021-09-27T10:00:31Z</cp:lastPrinted>
  <dcterms:created xsi:type="dcterms:W3CDTF">2006-05-30T09:01:23Z</dcterms:created>
  <dcterms:modified xsi:type="dcterms:W3CDTF">2022-08-16T08:04:35Z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