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48"/>
  </p:notesMasterIdLst>
  <p:handoutMasterIdLst>
    <p:handoutMasterId r:id="rId49"/>
  </p:handoutMasterIdLst>
  <p:sldIdLst>
    <p:sldId id="387" r:id="rId2"/>
    <p:sldId id="439" r:id="rId3"/>
    <p:sldId id="458" r:id="rId4"/>
    <p:sldId id="440" r:id="rId5"/>
    <p:sldId id="444" r:id="rId6"/>
    <p:sldId id="448" r:id="rId7"/>
    <p:sldId id="449" r:id="rId8"/>
    <p:sldId id="450" r:id="rId9"/>
    <p:sldId id="451" r:id="rId10"/>
    <p:sldId id="490" r:id="rId11"/>
    <p:sldId id="452" r:id="rId12"/>
    <p:sldId id="483" r:id="rId13"/>
    <p:sldId id="470" r:id="rId14"/>
    <p:sldId id="484" r:id="rId15"/>
    <p:sldId id="453" r:id="rId16"/>
    <p:sldId id="454" r:id="rId17"/>
    <p:sldId id="472" r:id="rId18"/>
    <p:sldId id="485" r:id="rId19"/>
    <p:sldId id="486" r:id="rId20"/>
    <p:sldId id="471" r:id="rId21"/>
    <p:sldId id="487" r:id="rId22"/>
    <p:sldId id="488" r:id="rId23"/>
    <p:sldId id="455" r:id="rId24"/>
    <p:sldId id="456" r:id="rId25"/>
    <p:sldId id="489" r:id="rId26"/>
    <p:sldId id="459" r:id="rId27"/>
    <p:sldId id="496" r:id="rId28"/>
    <p:sldId id="473" r:id="rId29"/>
    <p:sldId id="491" r:id="rId30"/>
    <p:sldId id="474" r:id="rId31"/>
    <p:sldId id="497" r:id="rId32"/>
    <p:sldId id="443" r:id="rId33"/>
    <p:sldId id="457" r:id="rId34"/>
    <p:sldId id="479" r:id="rId35"/>
    <p:sldId id="492" r:id="rId36"/>
    <p:sldId id="493" r:id="rId37"/>
    <p:sldId id="480" r:id="rId38"/>
    <p:sldId id="494" r:id="rId39"/>
    <p:sldId id="460" r:id="rId40"/>
    <p:sldId id="462" r:id="rId41"/>
    <p:sldId id="481" r:id="rId42"/>
    <p:sldId id="495" r:id="rId43"/>
    <p:sldId id="478" r:id="rId44"/>
    <p:sldId id="498" r:id="rId45"/>
    <p:sldId id="461" r:id="rId46"/>
    <p:sldId id="499" r:id="rId47"/>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3057A1"/>
    <a:srgbClr val="94C357"/>
    <a:srgbClr val="66B557"/>
    <a:srgbClr val="FC8EDF"/>
    <a:srgbClr val="1E7F4B"/>
    <a:srgbClr val="4285C5"/>
    <a:srgbClr val="33AA56"/>
    <a:srgbClr val="DCFB21"/>
    <a:srgbClr val="91A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6320" autoAdjust="0"/>
  </p:normalViewPr>
  <p:slideViewPr>
    <p:cSldViewPr>
      <p:cViewPr varScale="1">
        <p:scale>
          <a:sx n="76" d="100"/>
          <a:sy n="76" d="100"/>
        </p:scale>
        <p:origin x="1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a:pPr>
                <a:defRPr/>
              </a:pPr>
              <a:t>14 februari 2023</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a:pPr>
                <a:defRPr/>
              </a:pPr>
              <a:t>14 februari 2023</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a:pPr>
                <a:defRPr/>
              </a:pPr>
              <a:t>14 februari 2023</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a:pPr>
                <a:defRPr/>
              </a:pPr>
              <a:t>14 februari 2023</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a:pPr>
                <a:defRPr/>
              </a:pPr>
              <a:t>14 februari 2023</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a:pPr>
                <a:defRPr/>
              </a:pPr>
              <a:t>14 februari 2023</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a:pPr>
                <a:defRPr/>
              </a:pPr>
              <a:t>14 februari 2023</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a:pPr>
                <a:defRPr/>
              </a:pPr>
              <a:t>14 februari 2023</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a:pPr>
                <a:defRPr/>
              </a:pPr>
              <a:t>14 februari 2023</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a:pPr>
                <a:defRPr/>
              </a:pPr>
              <a:t>14 februari 2023</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a:pPr>
                <a:defRPr/>
              </a:pPr>
              <a:t>14 februari 2023</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a:pPr>
                <a:defRPr/>
              </a:pPr>
              <a:t>14 februari 2023</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a:pPr>
                <a:defRPr/>
              </a:pPr>
              <a:t>14 februari 2023</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a:pPr>
                <a:defRPr/>
              </a:pPr>
              <a:t>14 februari 2023</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a:pPr>
                <a:defRPr/>
              </a:pPr>
              <a:t>14 februari 2023</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a:pPr>
                <a:defRPr/>
              </a:pPr>
              <a:t>14 februari 2023</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a:pPr>
                <a:defRPr/>
              </a:pPr>
              <a:t>14 februari 2023</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youtu.be/1hbKrgCHzjY"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s://www.youtube.com/channel/UCzTKskwIc_-a0cGvCXA848Q"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hyperlink" Target="https://nl.wikipedia.org/wiki/Chromosoom" TargetMode="External"/><Relationship Id="rId3" Type="http://schemas.openxmlformats.org/officeDocument/2006/relationships/image" Target="../media/image46.jpg"/><Relationship Id="rId7" Type="http://schemas.openxmlformats.org/officeDocument/2006/relationships/hyperlink" Target="https://nl.wikipedia.org/wiki/Gonade"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nl.wikipedia.org/wiki/Sekse" TargetMode="External"/><Relationship Id="rId5" Type="http://schemas.openxmlformats.org/officeDocument/2006/relationships/hyperlink" Target="https://nl.wikipedia.org/wiki/Fenotype" TargetMode="Externa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s://youtu.be/EBMdtGVVEQI" TargetMode="External"/><Relationship Id="rId4" Type="http://schemas.openxmlformats.org/officeDocument/2006/relationships/hyperlink" Target="https://www.youtube.com/watch?v=ppxo0ZUS4Hw"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s://www.human.nl/onderwijs.html" TargetMode="External"/><Relationship Id="rId4" Type="http://schemas.openxmlformats.org/officeDocument/2006/relationships/hyperlink" Target="https://www.human.nl/onderwijs/seksualiteit/gender.html#1c05df75-c643-4596-b0b5-10322385347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hyperlink" Target="https://www.youtube.com/watch?v=B_WuJClGuPo"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s://www.human.nl/onderwijs.html" TargetMode="External"/><Relationship Id="rId4" Type="http://schemas.openxmlformats.org/officeDocument/2006/relationships/hyperlink" Target="https://www.human.nl/onderwijs/seksualiteit/gender.html#1c05df75-c643-4596-b0b5-10322385347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hyperlink" Target="mailto:info@huisvanerasmus.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6DBA068-0F18-B7E6-AF06-A16E0FA735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159732" y="2492896"/>
            <a:ext cx="4788532" cy="3192354"/>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 y="-23195"/>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b="1" i="1" dirty="0">
                <a:solidFill>
                  <a:srgbClr val="33AA56"/>
                </a:solidFill>
                <a:latin typeface="+mj-lt"/>
              </a:rPr>
              <a:t>LHBTIQ+</a:t>
            </a:r>
            <a:r>
              <a:rPr lang="nl-NL" altLang="nl-NL" sz="1800" i="1" dirty="0">
                <a:solidFill>
                  <a:srgbClr val="33AA56"/>
                </a:solidFill>
                <a:latin typeface="+mj-lt"/>
              </a:rPr>
              <a:t> (2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A760230-9961-F305-2ADF-F37FDFBA90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34507" y="4797152"/>
            <a:ext cx="2443321" cy="1800200"/>
          </a:xfrm>
          <a:prstGeom prst="rect">
            <a:avLst/>
          </a:prstGeom>
        </p:spPr>
      </p:pic>
      <p:pic>
        <p:nvPicPr>
          <p:cNvPr id="9" name="Afbeelding 8">
            <a:extLst>
              <a:ext uri="{FF2B5EF4-FFF2-40B4-BE49-F238E27FC236}">
                <a16:creationId xmlns:a16="http://schemas.microsoft.com/office/drawing/2014/main" id="{5BB1CEA4-03EC-9235-D0EB-FED3C5D06CB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24128" y="332656"/>
            <a:ext cx="2520279" cy="393793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a:t>Wat weten we eigenlijk over Erasmus? Was hij homo? </a:t>
            </a:r>
            <a:br>
              <a:rPr lang="nl-NL" sz="3200" dirty="0"/>
            </a:br>
            <a:r>
              <a:rPr lang="nl-NL" sz="3200" dirty="0"/>
              <a:t>Was hij hetero? Iets anders?</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768752" cy="3384376"/>
          </a:xfrm>
        </p:spPr>
        <p:txBody>
          <a:bodyPr/>
          <a:lstStyle/>
          <a:p>
            <a:pPr marL="69850" indent="0" eaLnBrk="1" fontAlgn="auto" hangingPunct="1">
              <a:spcBef>
                <a:spcPts val="0"/>
              </a:spcBef>
              <a:spcAft>
                <a:spcPts val="0"/>
              </a:spcAft>
              <a:buNone/>
              <a:defRPr/>
            </a:pPr>
            <a:r>
              <a:rPr lang="nl-NL" dirty="0">
                <a:solidFill>
                  <a:schemeClr val="tx1">
                    <a:lumMod val="65000"/>
                    <a:lumOff val="35000"/>
                  </a:schemeClr>
                </a:solidFill>
              </a:rPr>
              <a:t>We kunnen zeggen …</a:t>
            </a:r>
          </a:p>
          <a:p>
            <a:pPr marL="355600" indent="-285750" eaLnBrk="1" fontAlgn="auto" hangingPunct="1">
              <a:spcBef>
                <a:spcPts val="0"/>
              </a:spcBef>
              <a:spcAft>
                <a:spcPts val="0"/>
              </a:spcAft>
              <a:defRPr/>
            </a:pPr>
            <a:r>
              <a:rPr lang="nl-NL" dirty="0">
                <a:solidFill>
                  <a:schemeClr val="tx1">
                    <a:lumMod val="65000"/>
                    <a:lumOff val="35000"/>
                  </a:schemeClr>
                </a:solidFill>
              </a:rPr>
              <a:t>… dat we het gewoon niet weten</a:t>
            </a:r>
          </a:p>
          <a:p>
            <a:pPr marL="355600" indent="-285750" eaLnBrk="1" fontAlgn="auto" hangingPunct="1">
              <a:spcBef>
                <a:spcPts val="0"/>
              </a:spcBef>
              <a:spcAft>
                <a:spcPts val="0"/>
              </a:spcAft>
              <a:defRPr/>
            </a:pPr>
            <a:r>
              <a:rPr lang="nl-NL" dirty="0">
                <a:solidFill>
                  <a:schemeClr val="tx1">
                    <a:lumMod val="65000"/>
                    <a:lumOff val="35000"/>
                  </a:schemeClr>
                </a:solidFill>
              </a:rPr>
              <a:t>… en dat hij waarschijnlijk allebei was</a:t>
            </a:r>
          </a:p>
          <a:p>
            <a:pPr marL="355600" indent="-285750" eaLnBrk="1" fontAlgn="auto" hangingPunct="1">
              <a:spcBef>
                <a:spcPts val="0"/>
              </a:spcBef>
              <a:spcAft>
                <a:spcPts val="0"/>
              </a:spcAft>
              <a:defRPr/>
            </a:pPr>
            <a:r>
              <a:rPr lang="nl-NL" dirty="0">
                <a:solidFill>
                  <a:schemeClr val="tx1">
                    <a:lumMod val="65000"/>
                    <a:lumOff val="35000"/>
                  </a:schemeClr>
                </a:solidFill>
              </a:rPr>
              <a:t>… of nog iets anders</a:t>
            </a:r>
          </a:p>
          <a:p>
            <a:pPr marL="355600" indent="-285750" eaLnBrk="1" fontAlgn="auto" hangingPunct="1">
              <a:spcBef>
                <a:spcPts val="0"/>
              </a:spcBef>
              <a:spcAft>
                <a:spcPts val="0"/>
              </a:spcAft>
              <a:defRPr/>
            </a:pPr>
            <a:endParaRPr lang="nl-NL" dirty="0">
              <a:solidFill>
                <a:schemeClr val="tx1">
                  <a:lumMod val="65000"/>
                  <a:lumOff val="35000"/>
                </a:schemeClr>
              </a:solidFill>
            </a:endParaRPr>
          </a:p>
          <a:p>
            <a:pPr marL="355600" indent="-285750" eaLnBrk="1" fontAlgn="auto" hangingPunct="1">
              <a:spcBef>
                <a:spcPts val="0"/>
              </a:spcBef>
              <a:spcAft>
                <a:spcPts val="0"/>
              </a:spcAft>
              <a:defRPr/>
            </a:pPr>
            <a:endParaRPr lang="nl-NL" dirty="0">
              <a:solidFill>
                <a:schemeClr val="tx1">
                  <a:lumMod val="65000"/>
                  <a:lumOff val="35000"/>
                </a:schemeClr>
              </a:solidFill>
            </a:endParaRPr>
          </a:p>
          <a:p>
            <a:pPr marL="355600" indent="-285750" eaLnBrk="1" fontAlgn="auto" hangingPunct="1">
              <a:spcBef>
                <a:spcPts val="0"/>
              </a:spcBef>
              <a:spcAft>
                <a:spcPts val="0"/>
              </a:spcAft>
              <a:defRPr/>
            </a:pPr>
            <a:r>
              <a:rPr lang="nl-NL" dirty="0">
                <a:solidFill>
                  <a:schemeClr val="tx1">
                    <a:lumMod val="65000"/>
                    <a:lumOff val="35000"/>
                  </a:schemeClr>
                </a:solidFill>
              </a:rPr>
              <a:t>En dan nog: </a:t>
            </a:r>
            <a:r>
              <a:rPr lang="nl-NL" dirty="0">
                <a:solidFill>
                  <a:srgbClr val="00B0F0"/>
                </a:solidFill>
              </a:rPr>
              <a:t>Is dat belangrijk? Of is zijn leven en werk belangrijker?</a:t>
            </a:r>
          </a:p>
          <a:p>
            <a:pPr marL="69850" indent="0" eaLnBrk="1" fontAlgn="auto" hangingPunct="1">
              <a:spcBef>
                <a:spcPts val="0"/>
              </a:spcBef>
              <a:spcAft>
                <a:spcPts val="0"/>
              </a:spcAft>
              <a:buNone/>
              <a:defRPr/>
            </a:pPr>
            <a:endParaRPr lang="nl-NL" dirty="0">
              <a:solidFill>
                <a:srgbClr val="1E7F4B"/>
              </a:solidFill>
            </a:endParaRPr>
          </a:p>
        </p:txBody>
      </p:sp>
    </p:spTree>
    <p:extLst>
      <p:ext uri="{BB962C8B-B14F-4D97-AF65-F5344CB8AC3E}">
        <p14:creationId xmlns:p14="http://schemas.microsoft.com/office/powerpoint/2010/main" val="226929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436096" y="404664"/>
            <a:ext cx="2808312" cy="187220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618584" cy="1163216"/>
          </a:xfrm>
        </p:spPr>
        <p:txBody>
          <a:bodyPr/>
          <a:lstStyle/>
          <a:p>
            <a:r>
              <a:rPr lang="nl-NL" sz="3200" dirty="0"/>
              <a:t>‘Hoera, een …!’</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705678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Meteen na de geboorte krijgt de baby een roze jurkje of blauw pakje aan; er komen roze of blauwe muisjes op de beschuit. </a:t>
            </a:r>
          </a:p>
          <a:p>
            <a:pPr lvl="1"/>
            <a:r>
              <a:rPr lang="nl-NL" sz="1800" dirty="0">
                <a:solidFill>
                  <a:srgbClr val="009DD9"/>
                </a:solidFill>
              </a:rPr>
              <a:t>Voor wie doen de mensen dat? Voor de baby? Voor zichzelf?</a:t>
            </a:r>
          </a:p>
          <a:p>
            <a:pPr marL="457200" lvl="1" indent="0">
              <a:buNone/>
            </a:pPr>
            <a:r>
              <a:rPr lang="nl-NL" sz="1800" dirty="0">
                <a:solidFill>
                  <a:srgbClr val="009DD9"/>
                </a:solidFill>
              </a:rPr>
              <a:t> </a:t>
            </a:r>
          </a:p>
          <a:p>
            <a:r>
              <a:rPr lang="nl-NL" dirty="0"/>
              <a:t>Jongens en meisjes krijgen heel andere cadeautjes. In Amerika hebben ze zelfs al </a:t>
            </a:r>
            <a:r>
              <a:rPr lang="nl-NL" i="1" dirty="0">
                <a:solidFill>
                  <a:srgbClr val="3057A1"/>
                </a:solidFill>
              </a:rPr>
              <a:t>“gender </a:t>
            </a:r>
            <a:r>
              <a:rPr lang="nl-NL" i="1" dirty="0" err="1">
                <a:solidFill>
                  <a:srgbClr val="3057A1"/>
                </a:solidFill>
              </a:rPr>
              <a:t>reveal</a:t>
            </a:r>
            <a:r>
              <a:rPr lang="nl-NL" i="1" dirty="0">
                <a:solidFill>
                  <a:srgbClr val="3057A1"/>
                </a:solidFill>
              </a:rPr>
              <a:t> </a:t>
            </a:r>
            <a:r>
              <a:rPr lang="nl-NL" i="1" dirty="0" err="1">
                <a:solidFill>
                  <a:srgbClr val="3057A1"/>
                </a:solidFill>
              </a:rPr>
              <a:t>parties</a:t>
            </a:r>
            <a:r>
              <a:rPr lang="nl-NL" i="1" dirty="0">
                <a:solidFill>
                  <a:srgbClr val="3057A1"/>
                </a:solidFill>
              </a:rPr>
              <a:t>” </a:t>
            </a:r>
            <a:r>
              <a:rPr lang="nl-NL" dirty="0"/>
              <a:t>– Dus nog voor de geboorte wordt er feest gevierd en verteld of “het” een meisje of een jongetje wordt. </a:t>
            </a:r>
          </a:p>
          <a:p>
            <a:pPr lvl="1"/>
            <a:r>
              <a:rPr lang="nl-NL" sz="1800" dirty="0">
                <a:solidFill>
                  <a:srgbClr val="009DD9"/>
                </a:solidFill>
              </a:rPr>
              <a:t>Waarom is dat zo belangrijk?</a:t>
            </a:r>
          </a:p>
          <a:p>
            <a:pPr marL="69850" indent="0" eaLnBrk="1" fontAlgn="auto" hangingPunct="1">
              <a:spcBef>
                <a:spcPts val="0"/>
              </a:spcBef>
              <a:spcAft>
                <a:spcPts val="0"/>
              </a:spcAft>
              <a:buNone/>
              <a:defRPr/>
            </a:pPr>
            <a:endParaRPr lang="nl-NL" dirty="0">
              <a:solidFill>
                <a:srgbClr val="009DD9"/>
              </a:solidFill>
            </a:endParaRPr>
          </a:p>
        </p:txBody>
      </p:sp>
    </p:spTree>
    <p:extLst>
      <p:ext uri="{BB962C8B-B14F-4D97-AF65-F5344CB8AC3E}">
        <p14:creationId xmlns:p14="http://schemas.microsoft.com/office/powerpoint/2010/main" val="373738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04664"/>
            <a:ext cx="2496276" cy="187220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618584" cy="1163216"/>
          </a:xfrm>
        </p:spPr>
        <p:txBody>
          <a:bodyPr/>
          <a:lstStyle/>
          <a:p>
            <a:r>
              <a:rPr lang="nl-NL" sz="3200" dirty="0"/>
              <a:t>‘Hoera, een …!’</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748883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Baby's zijn gewoon nog hetzelfde. Kijk maar naar de foto. Peuters ook.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Wanneer moet een kind een ‘echte jongen’ of een ‘echt meisje’ worden? </a:t>
            </a:r>
          </a:p>
          <a:p>
            <a:pPr marL="355600" indent="-285750" eaLnBrk="1" fontAlgn="auto" hangingPunct="1">
              <a:spcBef>
                <a:spcPts val="0"/>
              </a:spcBef>
              <a:spcAft>
                <a:spcPts val="0"/>
              </a:spcAft>
              <a:defRPr/>
            </a:pPr>
            <a:r>
              <a:rPr lang="nl-NL" dirty="0">
                <a:solidFill>
                  <a:srgbClr val="009DD9"/>
                </a:solidFill>
              </a:rPr>
              <a:t>Hoe worden ze dat? Moeten ze dat ‘leren’, of gebeurt dat vanzelf?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Mag je zelf weten hoe je bent? </a:t>
            </a:r>
          </a:p>
          <a:p>
            <a:pPr marL="355600" indent="-285750" eaLnBrk="1" fontAlgn="auto" hangingPunct="1">
              <a:spcBef>
                <a:spcPts val="0"/>
              </a:spcBef>
              <a:spcAft>
                <a:spcPts val="0"/>
              </a:spcAft>
              <a:defRPr/>
            </a:pPr>
            <a:r>
              <a:rPr lang="nl-NL" dirty="0">
                <a:solidFill>
                  <a:srgbClr val="009DD9"/>
                </a:solidFill>
              </a:rPr>
              <a:t>Of moet je lief of stoer of zijn omdat dat ‘zo hoort'? </a:t>
            </a:r>
          </a:p>
          <a:p>
            <a:pPr marL="69850" indent="0" eaLnBrk="1" fontAlgn="auto" hangingPunct="1">
              <a:spcBef>
                <a:spcPts val="0"/>
              </a:spcBef>
              <a:spcAft>
                <a:spcPts val="0"/>
              </a:spcAft>
              <a:buNone/>
              <a:defRPr/>
            </a:pPr>
            <a:endParaRPr lang="nl-NL" dirty="0">
              <a:solidFill>
                <a:srgbClr val="009DD9"/>
              </a:solidFill>
            </a:endParaRPr>
          </a:p>
        </p:txBody>
      </p:sp>
    </p:spTree>
    <p:extLst>
      <p:ext uri="{BB962C8B-B14F-4D97-AF65-F5344CB8AC3E}">
        <p14:creationId xmlns:p14="http://schemas.microsoft.com/office/powerpoint/2010/main" val="192235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17426" y="476673"/>
            <a:ext cx="2904527" cy="194421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‘Hoera, een mensje!’ -1</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768752" cy="3384376"/>
          </a:xfrm>
        </p:spPr>
        <p:txBody>
          <a:bodyPr/>
          <a:lstStyle/>
          <a:p>
            <a:pPr marL="355600" indent="-285750" eaLnBrk="1" fontAlgn="auto" hangingPunct="1">
              <a:spcBef>
                <a:spcPts val="0"/>
              </a:spcBef>
              <a:spcAft>
                <a:spcPts val="0"/>
              </a:spcAft>
              <a:defRPr/>
            </a:pPr>
            <a:r>
              <a:rPr lang="nl-NL" dirty="0">
                <a:solidFill>
                  <a:srgbClr val="009DD9"/>
                </a:solidFill>
              </a:rPr>
              <a:t>Welke ideeën / vooroordelen ken je? </a:t>
            </a:r>
          </a:p>
          <a:p>
            <a:pPr marL="355600" indent="-285750" eaLnBrk="1" fontAlgn="auto" hangingPunct="1">
              <a:spcBef>
                <a:spcPts val="0"/>
              </a:spcBef>
              <a:spcAft>
                <a:spcPts val="0"/>
              </a:spcAft>
              <a:defRPr/>
            </a:pPr>
            <a:endParaRPr lang="nl-NL" dirty="0">
              <a:solidFill>
                <a:srgbClr val="009DD9"/>
              </a:solidFill>
            </a:endParaRPr>
          </a:p>
          <a:p>
            <a:pPr marL="755650" lvl="1" eaLnBrk="1" fontAlgn="auto" hangingPunct="1">
              <a:spcBef>
                <a:spcPts val="0"/>
              </a:spcBef>
              <a:spcAft>
                <a:spcPts val="0"/>
              </a:spcAft>
              <a:defRPr/>
            </a:pPr>
            <a:r>
              <a:rPr lang="nl-NL" b="1" dirty="0">
                <a:solidFill>
                  <a:srgbClr val="FC8EDF"/>
                </a:solidFill>
              </a:rPr>
              <a:t>Meisjes zijn altijd ...</a:t>
            </a:r>
          </a:p>
          <a:p>
            <a:pPr marL="755650" lvl="1" eaLnBrk="1" fontAlgn="auto" hangingPunct="1">
              <a:spcBef>
                <a:spcPts val="0"/>
              </a:spcBef>
              <a:spcAft>
                <a:spcPts val="0"/>
              </a:spcAft>
              <a:defRPr/>
            </a:pPr>
            <a:endParaRPr lang="nl-NL" dirty="0">
              <a:solidFill>
                <a:schemeClr val="tx1">
                  <a:lumMod val="75000"/>
                  <a:lumOff val="25000"/>
                </a:schemeClr>
              </a:solidFill>
            </a:endParaRPr>
          </a:p>
          <a:p>
            <a:pPr marL="755650" lvl="1" eaLnBrk="1" fontAlgn="auto" hangingPunct="1">
              <a:spcBef>
                <a:spcPts val="0"/>
              </a:spcBef>
              <a:spcAft>
                <a:spcPts val="0"/>
              </a:spcAft>
              <a:defRPr/>
            </a:pPr>
            <a:r>
              <a:rPr lang="nl-NL" b="1" dirty="0">
                <a:solidFill>
                  <a:srgbClr val="00B0F0"/>
                </a:solidFill>
              </a:rPr>
              <a:t>Jongens zijn altijd ... </a:t>
            </a:r>
          </a:p>
          <a:p>
            <a:pPr marL="755650" lvl="1" eaLnBrk="1" fontAlgn="auto" hangingPunct="1">
              <a:spcBef>
                <a:spcPts val="0"/>
              </a:spcBef>
              <a:spcAft>
                <a:spcPts val="0"/>
              </a:spcAft>
              <a:defRPr/>
            </a:pPr>
            <a:endParaRPr lang="nl-NL" dirty="0">
              <a:solidFill>
                <a:schemeClr val="tx1">
                  <a:lumMod val="75000"/>
                  <a:lumOff val="25000"/>
                </a:schemeClr>
              </a:solidFill>
            </a:endParaRPr>
          </a:p>
          <a:p>
            <a:pPr marL="755650" lvl="1" eaLnBrk="1" fontAlgn="auto" hangingPunct="1">
              <a:spcBef>
                <a:spcPts val="0"/>
              </a:spcBef>
              <a:spcAft>
                <a:spcPts val="0"/>
              </a:spcAft>
              <a:defRPr/>
            </a:pPr>
            <a:r>
              <a:rPr lang="nl-NL" b="1" dirty="0">
                <a:solidFill>
                  <a:srgbClr val="FC8EDF"/>
                </a:solidFill>
              </a:rPr>
              <a:t>Meisjes zijn nooit ... </a:t>
            </a:r>
          </a:p>
          <a:p>
            <a:pPr marL="755650" lvl="1" eaLnBrk="1" fontAlgn="auto" hangingPunct="1">
              <a:spcBef>
                <a:spcPts val="0"/>
              </a:spcBef>
              <a:spcAft>
                <a:spcPts val="0"/>
              </a:spcAft>
              <a:defRPr/>
            </a:pPr>
            <a:endParaRPr lang="nl-NL" dirty="0">
              <a:solidFill>
                <a:schemeClr val="tx1">
                  <a:lumMod val="75000"/>
                  <a:lumOff val="25000"/>
                </a:schemeClr>
              </a:solidFill>
            </a:endParaRPr>
          </a:p>
          <a:p>
            <a:pPr marL="755650" lvl="1" eaLnBrk="1" fontAlgn="auto" hangingPunct="1">
              <a:spcBef>
                <a:spcPts val="0"/>
              </a:spcBef>
              <a:spcAft>
                <a:spcPts val="0"/>
              </a:spcAft>
              <a:defRPr/>
            </a:pPr>
            <a:r>
              <a:rPr lang="nl-NL" b="1" dirty="0">
                <a:solidFill>
                  <a:srgbClr val="00B0F0"/>
                </a:solidFill>
              </a:rPr>
              <a:t>Jongens zijn nooit ... </a:t>
            </a:r>
          </a:p>
        </p:txBody>
      </p:sp>
    </p:spTree>
    <p:extLst>
      <p:ext uri="{BB962C8B-B14F-4D97-AF65-F5344CB8AC3E}">
        <p14:creationId xmlns:p14="http://schemas.microsoft.com/office/powerpoint/2010/main" val="322728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08104" y="476672"/>
            <a:ext cx="2736304" cy="193635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‘Hoera, een mensje!’ -2</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76875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Eigenlijk word je dus vanaf je geboorte klaargestoomd om een ‘echt’ meisje of een ‘echte’ jongen te worden.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Maar als je opgroeit blijk je misschien niet helemaal in dat vakje te passen …</a:t>
            </a:r>
          </a:p>
        </p:txBody>
      </p:sp>
    </p:spTree>
    <p:extLst>
      <p:ext uri="{BB962C8B-B14F-4D97-AF65-F5344CB8AC3E}">
        <p14:creationId xmlns:p14="http://schemas.microsoft.com/office/powerpoint/2010/main" val="87319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EF909DA-15EC-0734-A6C3-1430F087A64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flipH="1">
            <a:off x="6516216" y="5013176"/>
            <a:ext cx="2374408" cy="1584176"/>
          </a:xfrm>
          <a:prstGeom prst="rect">
            <a:avLst/>
          </a:prstGeom>
        </p:spPr>
      </p:pic>
      <p:pic>
        <p:nvPicPr>
          <p:cNvPr id="7" name="Afbeelding 6">
            <a:extLst>
              <a:ext uri="{FF2B5EF4-FFF2-40B4-BE49-F238E27FC236}">
                <a16:creationId xmlns:a16="http://schemas.microsoft.com/office/drawing/2014/main" id="{EFA1D80B-8761-EB32-1EA9-AD4362B800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52120" y="548680"/>
            <a:ext cx="2664296" cy="173179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Film </a:t>
            </a:r>
            <a:r>
              <a:rPr lang="nl-NL" altLang="nl-NL" i="1" dirty="0"/>
              <a:t>Billy </a:t>
            </a:r>
            <a:r>
              <a:rPr lang="nl-NL" altLang="nl-NL" i="1" dirty="0" err="1"/>
              <a:t>Elliot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912768" cy="3384376"/>
          </a:xfrm>
        </p:spPr>
        <p:txBody>
          <a:bodyPr/>
          <a:lstStyle/>
          <a:p>
            <a:pPr marL="0" indent="0">
              <a:buNone/>
            </a:pPr>
            <a:r>
              <a:rPr lang="nl-NL" dirty="0">
                <a:solidFill>
                  <a:schemeClr val="tx1">
                    <a:lumMod val="75000"/>
                    <a:lumOff val="25000"/>
                  </a:schemeClr>
                </a:solidFill>
              </a:rPr>
              <a:t>Billy is een jongen die graag wil leren ballet-dansen.</a:t>
            </a:r>
          </a:p>
          <a:p>
            <a:pPr marL="0" indent="0">
              <a:buNone/>
            </a:pPr>
            <a:r>
              <a:rPr lang="nl-NL" dirty="0">
                <a:solidFill>
                  <a:schemeClr val="tx1">
                    <a:lumMod val="75000"/>
                    <a:lumOff val="25000"/>
                  </a:schemeClr>
                </a:solidFill>
              </a:rPr>
              <a:t>Een tijd terug was dat heel raar!</a:t>
            </a:r>
          </a:p>
          <a:p>
            <a:endParaRPr lang="nl-NL" dirty="0">
              <a:solidFill>
                <a:srgbClr val="009DD9"/>
              </a:solidFill>
            </a:endParaRPr>
          </a:p>
          <a:p>
            <a:r>
              <a:rPr lang="nl-NL" dirty="0">
                <a:solidFill>
                  <a:srgbClr val="009DD9"/>
                </a:solidFill>
                <a:hlinkClick r:id="rId5"/>
              </a:rPr>
              <a:t>https://youtu.be/1hbKrgCHzjY</a:t>
            </a:r>
            <a:endParaRPr lang="nl-NL" dirty="0">
              <a:solidFill>
                <a:srgbClr val="009DD9"/>
              </a:solidFill>
            </a:endParaRPr>
          </a:p>
          <a:p>
            <a:pPr marL="0" indent="0">
              <a:buNone/>
            </a:pPr>
            <a:r>
              <a:rPr lang="nl-NL" dirty="0">
                <a:solidFill>
                  <a:srgbClr val="92D050"/>
                </a:solidFill>
              </a:rPr>
              <a:t>(4 minuten)</a:t>
            </a:r>
          </a:p>
          <a:p>
            <a:endParaRPr lang="nl-NL" dirty="0">
              <a:solidFill>
                <a:srgbClr val="009DD9"/>
              </a:solidFill>
            </a:endParaRPr>
          </a:p>
          <a:p>
            <a:r>
              <a:rPr lang="nl-NL" dirty="0">
                <a:solidFill>
                  <a:srgbClr val="009DD9"/>
                </a:solidFill>
              </a:rPr>
              <a:t>Wat vind jij daarvan? </a:t>
            </a:r>
          </a:p>
          <a:p>
            <a:r>
              <a:rPr lang="nl-NL" dirty="0">
                <a:solidFill>
                  <a:srgbClr val="009DD9"/>
                </a:solidFill>
              </a:rPr>
              <a:t>Kan een jongen op ballet? Of is dat raar?</a:t>
            </a:r>
          </a:p>
        </p:txBody>
      </p:sp>
    </p:spTree>
    <p:extLst>
      <p:ext uri="{BB962C8B-B14F-4D97-AF65-F5344CB8AC3E}">
        <p14:creationId xmlns:p14="http://schemas.microsoft.com/office/powerpoint/2010/main" val="305177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5BDDD26-010B-69DA-8F40-050D8C0420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240" y="5013176"/>
            <a:ext cx="2160240" cy="1584176"/>
          </a:xfrm>
          <a:prstGeom prst="rect">
            <a:avLst/>
          </a:prstGeom>
        </p:spPr>
      </p:pic>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28184" y="692696"/>
            <a:ext cx="1584176" cy="158417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betekent LHBTIQ+ eigenlijk? -1</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66B557"/>
                </a:solidFill>
              </a:rPr>
              <a:t>L</a:t>
            </a:r>
            <a:r>
              <a:rPr lang="nl-NL" dirty="0">
                <a:solidFill>
                  <a:srgbClr val="3057A1"/>
                </a:solidFill>
              </a:rPr>
              <a:t>esbisch</a:t>
            </a:r>
            <a:r>
              <a:rPr lang="nl-NL" dirty="0">
                <a:solidFill>
                  <a:schemeClr val="tx1"/>
                </a:solidFill>
              </a:rPr>
              <a:t> – vrouw houdt van vrouwen </a:t>
            </a:r>
          </a:p>
          <a:p>
            <a:pPr marL="355600" indent="-285750" eaLnBrk="1" fontAlgn="auto" hangingPunct="1">
              <a:spcBef>
                <a:spcPts val="0"/>
              </a:spcBef>
              <a:spcAft>
                <a:spcPts val="0"/>
              </a:spcAft>
              <a:defRPr/>
            </a:pPr>
            <a:r>
              <a:rPr lang="nl-NL" dirty="0">
                <a:solidFill>
                  <a:srgbClr val="66B557"/>
                </a:solidFill>
              </a:rPr>
              <a:t>H</a:t>
            </a:r>
            <a:r>
              <a:rPr lang="nl-NL" dirty="0">
                <a:solidFill>
                  <a:srgbClr val="3057A1"/>
                </a:solidFill>
              </a:rPr>
              <a:t>omoseksueel </a:t>
            </a:r>
            <a:r>
              <a:rPr lang="nl-NL" dirty="0">
                <a:solidFill>
                  <a:schemeClr val="tx1"/>
                </a:solidFill>
              </a:rPr>
              <a:t>– man houdt van mannen</a:t>
            </a:r>
          </a:p>
          <a:p>
            <a:pPr marL="355600" indent="-285750" eaLnBrk="1" fontAlgn="auto" hangingPunct="1">
              <a:spcBef>
                <a:spcPts val="0"/>
              </a:spcBef>
              <a:spcAft>
                <a:spcPts val="0"/>
              </a:spcAft>
              <a:defRPr/>
            </a:pPr>
            <a:r>
              <a:rPr lang="nl-NL" dirty="0">
                <a:solidFill>
                  <a:srgbClr val="66B557"/>
                </a:solidFill>
              </a:rPr>
              <a:t>B</a:t>
            </a:r>
            <a:r>
              <a:rPr lang="nl-NL" dirty="0">
                <a:solidFill>
                  <a:srgbClr val="3057A1"/>
                </a:solidFill>
              </a:rPr>
              <a:t>iseksueel</a:t>
            </a:r>
            <a:r>
              <a:rPr lang="nl-NL" dirty="0">
                <a:solidFill>
                  <a:schemeClr val="tx1"/>
                </a:solidFill>
              </a:rPr>
              <a:t> – iemand die van mannen en van vrouwen kan houden </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360654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427668" y="5013176"/>
            <a:ext cx="2824852" cy="1589173"/>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476672"/>
            <a:ext cx="2696398"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5546576" cy="1163216"/>
          </a:xfrm>
        </p:spPr>
        <p:txBody>
          <a:bodyPr/>
          <a:lstStyle/>
          <a:p>
            <a:r>
              <a:rPr lang="nl-NL" dirty="0"/>
              <a:t>En nu jij!</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99592" y="1844824"/>
            <a:ext cx="7128792" cy="1656183"/>
          </a:xfrm>
        </p:spPr>
        <p:txBody>
          <a:bodyPr/>
          <a:lstStyle/>
          <a:p>
            <a:pPr marL="355600" indent="-285750" eaLnBrk="1" fontAlgn="auto" hangingPunct="1">
              <a:spcBef>
                <a:spcPts val="0"/>
              </a:spcBef>
              <a:spcAft>
                <a:spcPts val="0"/>
              </a:spcAft>
              <a:defRPr/>
            </a:pPr>
            <a:r>
              <a:rPr lang="nl-NL" dirty="0">
                <a:solidFill>
                  <a:srgbClr val="009DD9"/>
                </a:solidFill>
              </a:rPr>
              <a:t>Vind je dat dat “kan”? </a:t>
            </a:r>
          </a:p>
          <a:p>
            <a:pPr marL="755650" lvl="1" eaLnBrk="1" fontAlgn="auto" hangingPunct="1">
              <a:spcBef>
                <a:spcPts val="0"/>
              </a:spcBef>
              <a:spcAft>
                <a:spcPts val="0"/>
              </a:spcAft>
              <a:defRPr/>
            </a:pPr>
            <a:r>
              <a:rPr lang="nl-NL" sz="1800" dirty="0">
                <a:solidFill>
                  <a:srgbClr val="009DD9"/>
                </a:solidFill>
              </a:rPr>
              <a:t>Lesbisch?</a:t>
            </a:r>
          </a:p>
          <a:p>
            <a:pPr marL="755650" lvl="1" eaLnBrk="1" fontAlgn="auto" hangingPunct="1">
              <a:spcBef>
                <a:spcPts val="0"/>
              </a:spcBef>
              <a:spcAft>
                <a:spcPts val="0"/>
              </a:spcAft>
              <a:defRPr/>
            </a:pPr>
            <a:r>
              <a:rPr lang="nl-NL" sz="1800" dirty="0">
                <a:solidFill>
                  <a:srgbClr val="009DD9"/>
                </a:solidFill>
              </a:rPr>
              <a:t>En Homo?</a:t>
            </a:r>
          </a:p>
          <a:p>
            <a:pPr marL="755650" lvl="1" eaLnBrk="1" fontAlgn="auto" hangingPunct="1">
              <a:spcBef>
                <a:spcPts val="0"/>
              </a:spcBef>
              <a:spcAft>
                <a:spcPts val="0"/>
              </a:spcAft>
              <a:defRPr/>
            </a:pPr>
            <a:r>
              <a:rPr lang="nl-NL" sz="1800" dirty="0">
                <a:solidFill>
                  <a:srgbClr val="009DD9"/>
                </a:solidFill>
              </a:rPr>
              <a:t>En Bi?</a:t>
            </a:r>
          </a:p>
          <a:p>
            <a:pPr marL="755650" lvl="1" eaLnBrk="1" fontAlgn="auto" hangingPunct="1">
              <a:spcBef>
                <a:spcPts val="0"/>
              </a:spcBef>
              <a:spcAft>
                <a:spcPts val="0"/>
              </a:spcAft>
              <a:defRPr/>
            </a:pPr>
            <a:endParaRPr lang="nl-NL" sz="1800" dirty="0">
              <a:solidFill>
                <a:srgbClr val="009DD9"/>
              </a:solidFill>
            </a:endParaRPr>
          </a:p>
          <a:p>
            <a:pPr marL="755650" lvl="1" eaLnBrk="1" fontAlgn="auto" hangingPunct="1">
              <a:spcBef>
                <a:spcPts val="0"/>
              </a:spcBef>
              <a:spcAft>
                <a:spcPts val="0"/>
              </a:spcAft>
              <a:defRPr/>
            </a:pPr>
            <a:endParaRPr lang="nl-NL" sz="1800" dirty="0">
              <a:solidFill>
                <a:srgbClr val="009DD9"/>
              </a:solidFill>
            </a:endParaRPr>
          </a:p>
          <a:p>
            <a:pPr marL="755650" lvl="1" eaLnBrk="1" fontAlgn="auto" hangingPunct="1">
              <a:spcBef>
                <a:spcPts val="0"/>
              </a:spcBef>
              <a:spcAft>
                <a:spcPts val="0"/>
              </a:spcAft>
              <a:defRPr/>
            </a:pPr>
            <a:endParaRPr lang="nl-NL" sz="1800" dirty="0">
              <a:solidFill>
                <a:srgbClr val="009DD9"/>
              </a:solidFill>
            </a:endParaRPr>
          </a:p>
          <a:p>
            <a:pPr marL="755650" lvl="1" eaLnBrk="1" fontAlgn="auto" hangingPunct="1">
              <a:spcBef>
                <a:spcPts val="0"/>
              </a:spcBef>
              <a:spcAft>
                <a:spcPts val="0"/>
              </a:spcAft>
              <a:defRPr/>
            </a:pPr>
            <a:endParaRPr lang="nl-NL" sz="1800" dirty="0">
              <a:solidFill>
                <a:srgbClr val="009DD9"/>
              </a:solidFill>
            </a:endParaRPr>
          </a:p>
          <a:p>
            <a:pPr marL="755650" lvl="1" eaLnBrk="1" fontAlgn="auto" hangingPunct="1">
              <a:spcBef>
                <a:spcPts val="0"/>
              </a:spcBef>
              <a:spcAft>
                <a:spcPts val="0"/>
              </a:spcAft>
              <a:defRPr/>
            </a:pPr>
            <a:r>
              <a:rPr lang="nl-NL" dirty="0">
                <a:solidFill>
                  <a:srgbClr val="94C357"/>
                </a:solidFill>
              </a:rPr>
              <a:t>Leerkracht: Je kan ervoor kiezen om leerlingen helemaal vrij te laten om te zeggen wat ze vinden, of om slechts maatschappelijk aanvaarde reacties te accepteren. </a:t>
            </a:r>
            <a:br>
              <a:rPr lang="nl-NL" dirty="0">
                <a:solidFill>
                  <a:srgbClr val="94C357"/>
                </a:solidFill>
              </a:rPr>
            </a:br>
            <a:r>
              <a:rPr lang="nl-NL" dirty="0">
                <a:solidFill>
                  <a:srgbClr val="94C357"/>
                </a:solidFill>
              </a:rPr>
              <a:t>Als je voor het eerste kiest, zeg er dan wel bij dat het in NL verboden is om te discrimineren!</a:t>
            </a:r>
          </a:p>
          <a:p>
            <a:pPr marL="755650" lvl="1" eaLnBrk="1" fontAlgn="auto" hangingPunct="1">
              <a:spcBef>
                <a:spcPts val="0"/>
              </a:spcBef>
              <a:spcAft>
                <a:spcPts val="0"/>
              </a:spcAft>
              <a:defRPr/>
            </a:pPr>
            <a:r>
              <a:rPr lang="nl-NL" dirty="0">
                <a:solidFill>
                  <a:srgbClr val="94C357"/>
                </a:solidFill>
              </a:rPr>
              <a:t>Je kan natuurlijk ook deze sheet overslaan</a:t>
            </a:r>
          </a:p>
          <a:p>
            <a:pPr marL="755650" lvl="1" eaLnBrk="1" fontAlgn="auto" hangingPunct="1">
              <a:spcBef>
                <a:spcPts val="0"/>
              </a:spcBef>
              <a:spcAft>
                <a:spcPts val="0"/>
              </a:spcAft>
              <a:defRPr/>
            </a:pPr>
            <a:endParaRPr lang="nl-NL" sz="1800" dirty="0">
              <a:solidFill>
                <a:srgbClr val="009DD9"/>
              </a:solidFill>
            </a:endParaRP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7573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72200" y="764704"/>
            <a:ext cx="1296144" cy="1296144"/>
          </a:xfrm>
          <a:prstGeom prst="rect">
            <a:avLst/>
          </a:prstGeom>
        </p:spPr>
      </p:pic>
      <p:pic>
        <p:nvPicPr>
          <p:cNvPr id="4" name="Afbeelding 3">
            <a:extLst>
              <a:ext uri="{FF2B5EF4-FFF2-40B4-BE49-F238E27FC236}">
                <a16:creationId xmlns:a16="http://schemas.microsoft.com/office/drawing/2014/main" id="{F2584FFD-5CF6-E492-84A1-DA624D2388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8144" y="5013176"/>
            <a:ext cx="3450635" cy="174970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betekent LHBTIQ+ eigenlijk? -2</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92D050"/>
                </a:solidFill>
              </a:rPr>
              <a:t>T</a:t>
            </a:r>
            <a:r>
              <a:rPr lang="nl-NL" dirty="0">
                <a:solidFill>
                  <a:srgbClr val="3057A1"/>
                </a:solidFill>
              </a:rPr>
              <a:t>ransgender</a:t>
            </a:r>
            <a:r>
              <a:rPr lang="nl-NL" dirty="0">
                <a:solidFill>
                  <a:schemeClr val="tx1">
                    <a:lumMod val="75000"/>
                    <a:lumOff val="25000"/>
                  </a:schemeClr>
                </a:solidFill>
              </a:rPr>
              <a:t>: iemand die het gevoel heeft ‘in het verkeerde lichaam te zitten.’</a:t>
            </a:r>
          </a:p>
          <a:p>
            <a:pPr marL="355600" indent="-285750" eaLnBrk="1" fontAlgn="auto" hangingPunct="1">
              <a:spcBef>
                <a:spcPts val="0"/>
              </a:spcBef>
              <a:spcAft>
                <a:spcPts val="0"/>
              </a:spcAft>
              <a:defRPr/>
            </a:pPr>
            <a:r>
              <a:rPr lang="nl-NL" dirty="0">
                <a:solidFill>
                  <a:schemeClr val="tx1">
                    <a:lumMod val="75000"/>
                    <a:lumOff val="25000"/>
                  </a:schemeClr>
                </a:solidFill>
              </a:rPr>
              <a:t>Dus iemand voelt zich al zijn hele leven een vrouw, maar heeft het lichaam van een man, of andersom. </a:t>
            </a:r>
          </a:p>
          <a:p>
            <a:pPr marL="355600" indent="-285750" eaLnBrk="1" fontAlgn="auto" hangingPunct="1">
              <a:spcBef>
                <a:spcPts val="0"/>
              </a:spcBef>
              <a:spcAft>
                <a:spcPts val="0"/>
              </a:spcAft>
              <a:defRPr/>
            </a:pPr>
            <a:r>
              <a:rPr lang="nl-NL" dirty="0">
                <a:solidFill>
                  <a:schemeClr val="tx1">
                    <a:lumMod val="75000"/>
                    <a:lumOff val="25000"/>
                  </a:schemeClr>
                </a:solidFill>
              </a:rPr>
              <a:t>Mensen die zich heel lang zo voelen kunnen – met allemaal operaties – een meisje (of juist een jongen) worden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sz="1600" dirty="0">
                <a:solidFill>
                  <a:srgbClr val="94C357"/>
                </a:solidFill>
              </a:rPr>
              <a:t>Het woord “ombouwen” is ongewenst!</a:t>
            </a:r>
            <a:endParaRPr lang="nl-NL" sz="1800" dirty="0"/>
          </a:p>
          <a:p>
            <a:pPr marL="0" indent="0">
              <a:buNone/>
            </a:pPr>
            <a:r>
              <a:rPr lang="nl-NL" sz="1800" dirty="0"/>
              <a:t>Filmpje </a:t>
            </a:r>
            <a:r>
              <a:rPr lang="nl-NL" sz="1800" dirty="0" err="1"/>
              <a:t>Nikkie</a:t>
            </a:r>
            <a:r>
              <a:rPr lang="nl-NL" sz="1800" dirty="0"/>
              <a:t> </a:t>
            </a:r>
            <a:r>
              <a:rPr lang="nl-NL" sz="1800" dirty="0" err="1"/>
              <a:t>Tutorials</a:t>
            </a:r>
            <a:r>
              <a:rPr lang="nl-NL" sz="1800" dirty="0"/>
              <a:t>:</a:t>
            </a:r>
          </a:p>
          <a:p>
            <a:pPr marL="69850" indent="0">
              <a:buNone/>
            </a:pPr>
            <a:r>
              <a:rPr lang="nl-NL" sz="1800" dirty="0">
                <a:hlinkClick r:id="rId5"/>
              </a:rPr>
              <a:t>https://www.youtube.com/channel/UCzTKskwIc_ -a0cGvCXA848Q</a:t>
            </a:r>
            <a:r>
              <a:rPr lang="nl-NL" sz="1800" dirty="0"/>
              <a:t> </a:t>
            </a:r>
          </a:p>
          <a:p>
            <a:pPr marL="69850" indent="0">
              <a:buNone/>
            </a:pPr>
            <a:r>
              <a:rPr lang="nl-NL" sz="1800" dirty="0"/>
              <a:t>(ong. 22 minuten, maar je kan ook korter kijken)</a:t>
            </a:r>
          </a:p>
          <a:p>
            <a:pPr marL="69850" indent="0" eaLnBrk="1" fontAlgn="auto" hangingPunct="1">
              <a:spcBef>
                <a:spcPts val="0"/>
              </a:spcBef>
              <a:spcAft>
                <a:spcPts val="0"/>
              </a:spcAft>
              <a:buNone/>
              <a:defRPr/>
            </a:pPr>
            <a:endParaRPr lang="nl-NL" dirty="0">
              <a:solidFill>
                <a:schemeClr val="tx1"/>
              </a:solidFill>
            </a:endParaRPr>
          </a:p>
        </p:txBody>
      </p:sp>
      <p:sp>
        <p:nvSpPr>
          <p:cNvPr id="8" name="Tekstvak 7">
            <a:extLst>
              <a:ext uri="{FF2B5EF4-FFF2-40B4-BE49-F238E27FC236}">
                <a16:creationId xmlns:a16="http://schemas.microsoft.com/office/drawing/2014/main" id="{A2A31D6F-55F8-99CC-366A-07E7227A9267}"/>
              </a:ext>
            </a:extLst>
          </p:cNvPr>
          <p:cNvSpPr txBox="1"/>
          <p:nvPr/>
        </p:nvSpPr>
        <p:spPr>
          <a:xfrm>
            <a:off x="6516216" y="4725469"/>
            <a:ext cx="1346993" cy="276999"/>
          </a:xfrm>
          <a:prstGeom prst="rect">
            <a:avLst/>
          </a:prstGeom>
          <a:noFill/>
          <a:ln>
            <a:solidFill>
              <a:srgbClr val="1E7F4B"/>
            </a:solidFill>
          </a:ln>
        </p:spPr>
        <p:txBody>
          <a:bodyPr wrap="square" rtlCol="0">
            <a:spAutoFit/>
          </a:bodyPr>
          <a:lstStyle/>
          <a:p>
            <a:r>
              <a:rPr lang="nl-NL" sz="1200" dirty="0">
                <a:solidFill>
                  <a:srgbClr val="3057A1"/>
                </a:solidFill>
                <a:latin typeface="+mn-lt"/>
              </a:rPr>
              <a:t>Nicky de Jager</a:t>
            </a:r>
          </a:p>
        </p:txBody>
      </p:sp>
    </p:spTree>
    <p:extLst>
      <p:ext uri="{BB962C8B-B14F-4D97-AF65-F5344CB8AC3E}">
        <p14:creationId xmlns:p14="http://schemas.microsoft.com/office/powerpoint/2010/main" val="141764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2584FFD-5CF6-E492-84A1-DA624D23887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60232" y="3861048"/>
            <a:ext cx="2332554" cy="349883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44000" cy="6857999"/>
          </a:xfrm>
          <a:prstGeom prst="rect">
            <a:avLst/>
          </a:prstGeom>
        </p:spPr>
      </p:pic>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84168" y="692696"/>
            <a:ext cx="1296144" cy="1296144"/>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betekent LHBTIQ+ eigenlijk? -3</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b="1" dirty="0">
                <a:solidFill>
                  <a:srgbClr val="92D050"/>
                </a:solidFill>
              </a:rPr>
              <a:t>I</a:t>
            </a:r>
            <a:r>
              <a:rPr lang="nl-NL" dirty="0">
                <a:solidFill>
                  <a:srgbClr val="3057A1"/>
                </a:solidFill>
              </a:rPr>
              <a:t>ntersekse</a:t>
            </a:r>
            <a:r>
              <a:rPr lang="nl-NL" dirty="0">
                <a:solidFill>
                  <a:schemeClr val="tx1">
                    <a:lumMod val="75000"/>
                    <a:lumOff val="25000"/>
                  </a:schemeClr>
                </a:solidFill>
              </a:rPr>
              <a:t> - iemand wordt geboren met onduidelijke lichamelijke kenmerken die lijken op die van een man </a:t>
            </a:r>
            <a:r>
              <a:rPr lang="nl-NL" dirty="0" err="1">
                <a:solidFill>
                  <a:schemeClr val="tx1">
                    <a:lumMod val="75000"/>
                    <a:lumOff val="25000"/>
                  </a:schemeClr>
                </a:solidFill>
              </a:rPr>
              <a:t>èn</a:t>
            </a:r>
            <a:r>
              <a:rPr lang="nl-NL" dirty="0">
                <a:solidFill>
                  <a:schemeClr val="tx1">
                    <a:lumMod val="75000"/>
                    <a:lumOff val="25000"/>
                  </a:schemeClr>
                </a:solidFill>
              </a:rPr>
              <a:t> van een vrouw </a:t>
            </a:r>
          </a:p>
          <a:p>
            <a:pPr marL="355600" indent="-285750" eaLnBrk="1" fontAlgn="auto" hangingPunct="1">
              <a:spcBef>
                <a:spcPts val="0"/>
              </a:spcBef>
              <a:spcAft>
                <a:spcPts val="0"/>
              </a:spcAft>
              <a:defRPr/>
            </a:pPr>
            <a:r>
              <a:rPr lang="nl-NL" dirty="0">
                <a:solidFill>
                  <a:schemeClr val="tx1">
                    <a:lumMod val="75000"/>
                    <a:lumOff val="25000"/>
                  </a:schemeClr>
                </a:solidFill>
              </a:rPr>
              <a:t>bijv. zowel een penis (piemel) als borsten</a:t>
            </a:r>
          </a:p>
          <a:p>
            <a:pPr marL="355600" indent="-285750" eaLnBrk="1" fontAlgn="auto" hangingPunct="1">
              <a:spcBef>
                <a:spcPts val="0"/>
              </a:spcBef>
              <a:spcAft>
                <a:spcPts val="0"/>
              </a:spcAft>
              <a:defRPr/>
            </a:pPr>
            <a:r>
              <a:rPr lang="nl-NL" dirty="0">
                <a:solidFill>
                  <a:schemeClr val="tx1">
                    <a:lumMod val="75000"/>
                    <a:lumOff val="25000"/>
                  </a:schemeClr>
                </a:solidFill>
              </a:rPr>
              <a:t>bijv. zowel een penis als een vagina (de vrouwelijke schede) </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210477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76056" y="-1611560"/>
            <a:ext cx="3168352" cy="3961837"/>
          </a:xfrm>
          <a:prstGeom prst="rect">
            <a:avLst/>
          </a:prstGeom>
        </p:spPr>
      </p:pic>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164288" y="5157192"/>
            <a:ext cx="1728192" cy="1576975"/>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endParaRPr lang="nl-NL" altLang="nl-NL" i="1" dirty="0">
              <a:solidFill>
                <a:srgbClr val="1E7F4B"/>
              </a:solidFill>
            </a:endParaRPr>
          </a:p>
          <a:p>
            <a:r>
              <a:rPr lang="nl-NL" altLang="nl-NL" dirty="0">
                <a:solidFill>
                  <a:schemeClr val="tx1">
                    <a:lumMod val="75000"/>
                    <a:lumOff val="25000"/>
                  </a:schemeClr>
                </a:solidFill>
              </a:rPr>
              <a:t>Vragen zijn steeds blauw gekleurd. Zo dus:</a:t>
            </a:r>
            <a:br>
              <a:rPr lang="nl-NL" altLang="nl-NL" dirty="0">
                <a:solidFill>
                  <a:schemeClr val="tx1">
                    <a:lumMod val="75000"/>
                    <a:lumOff val="25000"/>
                  </a:schemeClr>
                </a:solidFill>
              </a:rPr>
            </a:b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52120" y="524677"/>
            <a:ext cx="2663185" cy="177545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Intersekse</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204864"/>
            <a:ext cx="7128792" cy="3384376"/>
          </a:xfrm>
        </p:spPr>
        <p:txBody>
          <a:bodyPr/>
          <a:lstStyle/>
          <a:p>
            <a:pPr marL="355600" indent="-285750" eaLnBrk="1" fontAlgn="auto" hangingPunct="1">
              <a:spcBef>
                <a:spcPts val="0"/>
              </a:spcBef>
              <a:spcAft>
                <a:spcPts val="0"/>
              </a:spcAft>
              <a:defRPr/>
            </a:pPr>
            <a:r>
              <a:rPr lang="nl-NL" dirty="0">
                <a:solidFill>
                  <a:schemeClr val="tx1"/>
                </a:solidFill>
              </a:rPr>
              <a:t>Het internationale topmodel </a:t>
            </a:r>
            <a:r>
              <a:rPr lang="nl-NL" dirty="0">
                <a:solidFill>
                  <a:srgbClr val="3057A1"/>
                </a:solidFill>
              </a:rPr>
              <a:t>Hanne Gaby </a:t>
            </a:r>
            <a:r>
              <a:rPr lang="nl-NL" dirty="0" err="1">
                <a:solidFill>
                  <a:srgbClr val="3057A1"/>
                </a:solidFill>
              </a:rPr>
              <a:t>Odiele</a:t>
            </a:r>
            <a:r>
              <a:rPr lang="nl-NL" dirty="0">
                <a:solidFill>
                  <a:srgbClr val="3057A1"/>
                </a:solidFill>
              </a:rPr>
              <a:t> </a:t>
            </a:r>
            <a:r>
              <a:rPr lang="nl-NL" dirty="0">
                <a:solidFill>
                  <a:schemeClr val="tx1"/>
                </a:solidFill>
              </a:rPr>
              <a:t>heeft onthuld dat ze intersekse is. </a:t>
            </a:r>
          </a:p>
          <a:p>
            <a:pPr marL="355600" indent="-285750" eaLnBrk="1" fontAlgn="auto" hangingPunct="1">
              <a:spcBef>
                <a:spcPts val="0"/>
              </a:spcBef>
              <a:spcAft>
                <a:spcPts val="0"/>
              </a:spcAft>
              <a:defRPr/>
            </a:pPr>
            <a:r>
              <a:rPr lang="nl-NL" dirty="0">
                <a:solidFill>
                  <a:schemeClr val="tx1"/>
                </a:solidFill>
              </a:rPr>
              <a:t>Dat wil zeggen dat ze zowel mannelijke als vrouwelijke geslachtskenmerken heeft.</a:t>
            </a:r>
          </a:p>
          <a:p>
            <a:pPr marL="355600" indent="-285750" eaLnBrk="1" fontAlgn="auto" hangingPunct="1">
              <a:spcBef>
                <a:spcPts val="0"/>
              </a:spcBef>
              <a:spcAft>
                <a:spcPts val="0"/>
              </a:spcAft>
              <a:defRPr/>
            </a:pPr>
            <a:endParaRPr lang="nl-NL" dirty="0">
              <a:solidFill>
                <a:schemeClr val="tx1"/>
              </a:solidFill>
            </a:endParaRPr>
          </a:p>
          <a:p>
            <a:pPr marL="69850" indent="0" eaLnBrk="1" fontAlgn="auto" hangingPunct="1">
              <a:spcBef>
                <a:spcPts val="0"/>
              </a:spcBef>
              <a:spcAft>
                <a:spcPts val="0"/>
              </a:spcAft>
              <a:buNone/>
              <a:defRPr/>
            </a:pPr>
            <a:r>
              <a:rPr lang="nl-NL" dirty="0">
                <a:solidFill>
                  <a:schemeClr val="tx1"/>
                </a:solidFill>
              </a:rPr>
              <a:t>In de jaren vijftig was het normaal om intersekse baby's te opereren, om de kinderen in hun latere leven verwarring te besparen over hun geslacht. </a:t>
            </a:r>
          </a:p>
          <a:p>
            <a:pPr marL="69850" indent="0" eaLnBrk="1" fontAlgn="auto" hangingPunct="1">
              <a:spcBef>
                <a:spcPts val="0"/>
              </a:spcBef>
              <a:spcAft>
                <a:spcPts val="0"/>
              </a:spcAft>
              <a:buNone/>
              <a:defRPr/>
            </a:pPr>
            <a:r>
              <a:rPr lang="nl-NL" dirty="0">
                <a:solidFill>
                  <a:schemeClr val="tx1"/>
                </a:solidFill>
              </a:rPr>
              <a:t>Dat werd vooral gedaan om te zorgen dat ze in een ‘hokje’ pasten - er waren jongetjes en meisjes, en verder niks.</a:t>
            </a:r>
          </a:p>
          <a:p>
            <a:pPr marL="69850" indent="0" eaLnBrk="1" fontAlgn="auto" hangingPunct="1">
              <a:spcBef>
                <a:spcPts val="0"/>
              </a:spcBef>
              <a:spcAft>
                <a:spcPts val="0"/>
              </a:spcAft>
              <a:buNone/>
              <a:defRPr/>
            </a:pPr>
            <a:endParaRPr lang="nl-NL" dirty="0">
              <a:solidFill>
                <a:schemeClr val="tx1"/>
              </a:solidFill>
            </a:endParaRPr>
          </a:p>
          <a:p>
            <a:pPr marL="69850" indent="0" eaLnBrk="1" fontAlgn="auto" hangingPunct="1">
              <a:spcBef>
                <a:spcPts val="0"/>
              </a:spcBef>
              <a:spcAft>
                <a:spcPts val="0"/>
              </a:spcAft>
              <a:buNone/>
              <a:defRPr/>
            </a:pPr>
            <a:r>
              <a:rPr lang="nl-NL" dirty="0">
                <a:solidFill>
                  <a:schemeClr val="tx1"/>
                </a:solidFill>
              </a:rPr>
              <a:t>Later kwamen steeds meer kinderen naar buiten met verhalen over fysieke en mentale trauma's die ze opliepen door deze onvrijwillige operaties.</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191208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56176" y="548680"/>
            <a:ext cx="1512168" cy="1512168"/>
          </a:xfrm>
          <a:prstGeom prst="rect">
            <a:avLst/>
          </a:prstGeom>
        </p:spPr>
      </p:pic>
      <p:pic>
        <p:nvPicPr>
          <p:cNvPr id="4" name="Afbeelding 3">
            <a:extLst>
              <a:ext uri="{FF2B5EF4-FFF2-40B4-BE49-F238E27FC236}">
                <a16:creationId xmlns:a16="http://schemas.microsoft.com/office/drawing/2014/main" id="{F2584FFD-5CF6-E492-84A1-DA624D23887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60232" y="4795552"/>
            <a:ext cx="2232248" cy="228185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betekent LHBTIQ+ eigenlijk? -4</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rgbClr val="92D050"/>
                </a:solidFill>
              </a:rPr>
              <a:t>Q</a:t>
            </a:r>
            <a:r>
              <a:rPr lang="nl-NL" dirty="0">
                <a:solidFill>
                  <a:srgbClr val="3057A1"/>
                </a:solidFill>
              </a:rPr>
              <a:t>ueer</a:t>
            </a:r>
            <a:r>
              <a:rPr lang="nl-NL" dirty="0">
                <a:solidFill>
                  <a:schemeClr val="tx1">
                    <a:lumMod val="65000"/>
                    <a:lumOff val="35000"/>
                  </a:schemeClr>
                </a:solidFill>
              </a:rPr>
              <a:t> / </a:t>
            </a:r>
            <a:r>
              <a:rPr lang="nl-NL" dirty="0" err="1">
                <a:solidFill>
                  <a:srgbClr val="66B557"/>
                </a:solidFill>
              </a:rPr>
              <a:t>Q</a:t>
            </a:r>
            <a:r>
              <a:rPr lang="nl-NL" dirty="0" err="1">
                <a:solidFill>
                  <a:srgbClr val="3057A1"/>
                </a:solidFill>
              </a:rPr>
              <a:t>uestioning</a:t>
            </a:r>
            <a:r>
              <a:rPr lang="nl-NL" dirty="0">
                <a:solidFill>
                  <a:srgbClr val="66B557"/>
                </a:solidFill>
              </a:rPr>
              <a:t> </a:t>
            </a:r>
            <a:r>
              <a:rPr lang="nl-NL" dirty="0">
                <a:solidFill>
                  <a:schemeClr val="tx1">
                    <a:lumMod val="65000"/>
                    <a:lumOff val="35000"/>
                  </a:schemeClr>
                </a:solidFill>
              </a:rPr>
              <a:t>– iemand die zelf ook (nog) niet weet wat hij/zij wil (en die dat soms niets uitmaakt) – een “het”, of “een mens” of zo</a:t>
            </a:r>
          </a:p>
          <a:p>
            <a:pPr marL="355600" indent="-285750" eaLnBrk="1" fontAlgn="auto" hangingPunct="1">
              <a:spcBef>
                <a:spcPts val="0"/>
              </a:spcBef>
              <a:spcAft>
                <a:spcPts val="0"/>
              </a:spcAft>
              <a:defRPr/>
            </a:pPr>
            <a:endParaRPr lang="nl-NL" dirty="0">
              <a:solidFill>
                <a:schemeClr val="tx1">
                  <a:lumMod val="65000"/>
                  <a:lumOff val="35000"/>
                </a:schemeClr>
              </a:solidFill>
            </a:endParaRPr>
          </a:p>
          <a:p>
            <a:pPr marL="69850" indent="0" eaLnBrk="1" fontAlgn="auto" hangingPunct="1">
              <a:spcBef>
                <a:spcPts val="0"/>
              </a:spcBef>
              <a:spcAft>
                <a:spcPts val="0"/>
              </a:spcAft>
              <a:buNone/>
              <a:defRPr/>
            </a:pPr>
            <a:r>
              <a:rPr lang="nl-NL" dirty="0">
                <a:solidFill>
                  <a:schemeClr val="tx1">
                    <a:lumMod val="65000"/>
                    <a:lumOff val="35000"/>
                  </a:schemeClr>
                </a:solidFill>
              </a:rPr>
              <a:t>En er zijn mensen die er juist bewust voor kiezen om </a:t>
            </a:r>
            <a:r>
              <a:rPr lang="nl-NL" dirty="0">
                <a:solidFill>
                  <a:srgbClr val="92D050"/>
                </a:solidFill>
              </a:rPr>
              <a:t>Q</a:t>
            </a:r>
            <a:r>
              <a:rPr lang="nl-NL" dirty="0">
                <a:solidFill>
                  <a:srgbClr val="3057A1"/>
                </a:solidFill>
              </a:rPr>
              <a:t>ueer</a:t>
            </a:r>
            <a:r>
              <a:rPr lang="nl-NL" dirty="0">
                <a:solidFill>
                  <a:schemeClr val="tx1">
                    <a:lumMod val="65000"/>
                    <a:lumOff val="35000"/>
                  </a:schemeClr>
                </a:solidFill>
              </a:rPr>
              <a:t> te zijn. Bijvoorbeeld vanuit een filosofie dat zij </a:t>
            </a:r>
            <a:r>
              <a:rPr lang="nl-NL" i="1" dirty="0">
                <a:solidFill>
                  <a:schemeClr val="tx1">
                    <a:lumMod val="65000"/>
                    <a:lumOff val="35000"/>
                  </a:schemeClr>
                </a:solidFill>
              </a:rPr>
              <a:t>mens</a:t>
            </a:r>
            <a:r>
              <a:rPr lang="nl-NL" dirty="0">
                <a:solidFill>
                  <a:schemeClr val="tx1">
                    <a:lumMod val="65000"/>
                    <a:lumOff val="35000"/>
                  </a:schemeClr>
                </a:solidFill>
              </a:rPr>
              <a:t> zijn en niet man of vrouw, of om andere redenen.</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264406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56176" y="548680"/>
            <a:ext cx="1728192" cy="1728192"/>
          </a:xfrm>
          <a:prstGeom prst="rect">
            <a:avLst/>
          </a:prstGeom>
        </p:spPr>
      </p:pic>
      <p:pic>
        <p:nvPicPr>
          <p:cNvPr id="4" name="Afbeelding 3">
            <a:extLst>
              <a:ext uri="{FF2B5EF4-FFF2-40B4-BE49-F238E27FC236}">
                <a16:creationId xmlns:a16="http://schemas.microsoft.com/office/drawing/2014/main" id="{F2584FFD-5CF6-E492-84A1-DA624D23887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60232" y="4941168"/>
            <a:ext cx="2263109" cy="165618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betekent LHBTIQ+ eigenlijk? -5</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En die </a:t>
            </a:r>
            <a:r>
              <a:rPr lang="nl-NL" sz="2400" b="1" dirty="0">
                <a:solidFill>
                  <a:srgbClr val="66B557"/>
                </a:solidFill>
              </a:rPr>
              <a:t>+</a:t>
            </a:r>
            <a:r>
              <a:rPr lang="nl-NL" dirty="0">
                <a:solidFill>
                  <a:schemeClr val="tx1">
                    <a:lumMod val="75000"/>
                    <a:lumOff val="25000"/>
                  </a:schemeClr>
                </a:solidFill>
              </a:rPr>
              <a:t> (plus) ??  </a:t>
            </a:r>
          </a:p>
          <a:p>
            <a:pPr marL="355600" indent="-285750" eaLnBrk="1" fontAlgn="auto" hangingPunct="1">
              <a:spcBef>
                <a:spcPts val="0"/>
              </a:spcBef>
              <a:spcAft>
                <a:spcPts val="0"/>
              </a:spcAft>
              <a:defRPr/>
            </a:pPr>
            <a:r>
              <a:rPr lang="nl-NL" dirty="0">
                <a:solidFill>
                  <a:schemeClr val="tx1">
                    <a:lumMod val="75000"/>
                    <a:lumOff val="25000"/>
                  </a:schemeClr>
                </a:solidFill>
              </a:rPr>
              <a:t>Er is nog véél meer … zoals:</a:t>
            </a:r>
          </a:p>
          <a:p>
            <a:pPr marL="755650" lvl="1" eaLnBrk="1" fontAlgn="auto" hangingPunct="1">
              <a:spcBef>
                <a:spcPts val="0"/>
              </a:spcBef>
              <a:spcAft>
                <a:spcPts val="0"/>
              </a:spcAft>
              <a:defRPr/>
            </a:pPr>
            <a:r>
              <a:rPr lang="nl-NL" sz="1800" dirty="0">
                <a:solidFill>
                  <a:srgbClr val="3057A1"/>
                </a:solidFill>
              </a:rPr>
              <a:t>Aseksueel</a:t>
            </a:r>
            <a:r>
              <a:rPr lang="nl-NL" sz="1800" dirty="0">
                <a:solidFill>
                  <a:schemeClr val="tx1">
                    <a:lumMod val="75000"/>
                    <a:lumOff val="25000"/>
                  </a:schemeClr>
                </a:solidFill>
              </a:rPr>
              <a:t> (geen behoefte aan seks – vroeger: frigide) </a:t>
            </a:r>
          </a:p>
          <a:p>
            <a:pPr marL="755650" lvl="1" eaLnBrk="1" fontAlgn="auto" hangingPunct="1">
              <a:spcBef>
                <a:spcPts val="0"/>
              </a:spcBef>
              <a:spcAft>
                <a:spcPts val="0"/>
              </a:spcAft>
              <a:defRPr/>
            </a:pPr>
            <a:r>
              <a:rPr lang="nl-NL" sz="1800" dirty="0">
                <a:solidFill>
                  <a:srgbClr val="3057A1"/>
                </a:solidFill>
              </a:rPr>
              <a:t>Panseksueel</a:t>
            </a:r>
            <a:r>
              <a:rPr lang="nl-NL" sz="1800" dirty="0">
                <a:solidFill>
                  <a:schemeClr val="tx1">
                    <a:lumMod val="75000"/>
                    <a:lumOff val="25000"/>
                  </a:schemeClr>
                </a:solidFill>
              </a:rPr>
              <a:t> (houdt van “mensen” in het algemeen)</a:t>
            </a:r>
          </a:p>
          <a:p>
            <a:pPr marL="755650" lvl="1" eaLnBrk="1" fontAlgn="auto" hangingPunct="1">
              <a:spcBef>
                <a:spcPts val="0"/>
              </a:spcBef>
              <a:spcAft>
                <a:spcPts val="0"/>
              </a:spcAft>
              <a:defRPr/>
            </a:pPr>
            <a:r>
              <a:rPr lang="nl-NL" sz="1800" dirty="0">
                <a:solidFill>
                  <a:srgbClr val="3057A1"/>
                </a:solidFill>
              </a:rPr>
              <a:t>Polyamorie</a:t>
            </a:r>
            <a:r>
              <a:rPr lang="nl-NL" sz="1800" dirty="0">
                <a:solidFill>
                  <a:schemeClr val="tx1">
                    <a:lumMod val="75000"/>
                    <a:lumOff val="25000"/>
                  </a:schemeClr>
                </a:solidFill>
              </a:rPr>
              <a:t> (meerdere liefdes)</a:t>
            </a:r>
          </a:p>
          <a:p>
            <a:pPr marL="755650" lvl="1" eaLnBrk="1" fontAlgn="auto" hangingPunct="1">
              <a:spcBef>
                <a:spcPts val="0"/>
              </a:spcBef>
              <a:spcAft>
                <a:spcPts val="0"/>
              </a:spcAft>
              <a:defRPr/>
            </a:pPr>
            <a:r>
              <a:rPr lang="nl-NL" sz="1800" dirty="0">
                <a:solidFill>
                  <a:srgbClr val="3057A1"/>
                </a:solidFill>
              </a:rPr>
              <a:t>enz. enz.</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3949934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171400"/>
            <a:ext cx="2448272" cy="306034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Het gaat maar om een paar mensen, toch?</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69850" indent="0" eaLnBrk="1" fontAlgn="auto" hangingPunct="1">
              <a:spcBef>
                <a:spcPts val="0"/>
              </a:spcBef>
              <a:spcAft>
                <a:spcPts val="0"/>
              </a:spcAft>
              <a:buNone/>
              <a:defRPr/>
            </a:pPr>
            <a:r>
              <a:rPr lang="nl-NL" dirty="0">
                <a:solidFill>
                  <a:schemeClr val="tx1">
                    <a:lumMod val="75000"/>
                    <a:lumOff val="25000"/>
                  </a:schemeClr>
                </a:solidFill>
              </a:rPr>
              <a:t>Dat dacht je! Kijk maar:</a:t>
            </a:r>
          </a:p>
          <a:p>
            <a:pPr marL="355600" indent="-285750" eaLnBrk="1" fontAlgn="auto" hangingPunct="1">
              <a:spcBef>
                <a:spcPts val="0"/>
              </a:spcBef>
              <a:spcAft>
                <a:spcPts val="0"/>
              </a:spcAft>
              <a:defRPr/>
            </a:pPr>
            <a:r>
              <a:rPr lang="nl-NL" dirty="0">
                <a:solidFill>
                  <a:schemeClr val="tx1">
                    <a:lumMod val="75000"/>
                    <a:lumOff val="25000"/>
                  </a:schemeClr>
                </a:solidFill>
              </a:rPr>
              <a:t>578.000 mensen (3,9%) ervaren zichzelf minstens in gelijke mate man en vrouw</a:t>
            </a:r>
          </a:p>
          <a:p>
            <a:pPr marL="355600" indent="-285750" eaLnBrk="1" fontAlgn="auto" hangingPunct="1">
              <a:spcBef>
                <a:spcPts val="0"/>
              </a:spcBef>
              <a:spcAft>
                <a:spcPts val="0"/>
              </a:spcAft>
              <a:defRPr/>
            </a:pPr>
            <a:r>
              <a:rPr lang="nl-NL" dirty="0">
                <a:solidFill>
                  <a:schemeClr val="tx1">
                    <a:lumMod val="75000"/>
                    <a:lumOff val="25000"/>
                  </a:schemeClr>
                </a:solidFill>
              </a:rPr>
              <a:t>153.000 mensen (0,9%) hebben een genderidentiteit die niet overeen komt met het geslacht dat bij geboorte is toegewezen</a:t>
            </a:r>
          </a:p>
          <a:p>
            <a:pPr marL="355600" indent="-285750" eaLnBrk="1" fontAlgn="auto" hangingPunct="1">
              <a:spcBef>
                <a:spcPts val="0"/>
              </a:spcBef>
              <a:spcAft>
                <a:spcPts val="0"/>
              </a:spcAft>
              <a:defRPr/>
            </a:pPr>
            <a:r>
              <a:rPr lang="nl-NL" dirty="0">
                <a:solidFill>
                  <a:schemeClr val="tx1">
                    <a:lumMod val="75000"/>
                    <a:lumOff val="25000"/>
                  </a:schemeClr>
                </a:solidFill>
              </a:rPr>
              <a:t>100.000 mensen (0,58%) noemen zich transgender</a:t>
            </a:r>
          </a:p>
          <a:p>
            <a:pPr marL="355600" indent="-285750" eaLnBrk="1" fontAlgn="auto" hangingPunct="1">
              <a:spcBef>
                <a:spcPts val="0"/>
              </a:spcBef>
              <a:spcAft>
                <a:spcPts val="0"/>
              </a:spcAft>
              <a:defRPr/>
            </a:pPr>
            <a:r>
              <a:rPr lang="nl-NL" dirty="0">
                <a:solidFill>
                  <a:schemeClr val="tx1">
                    <a:lumMod val="75000"/>
                    <a:lumOff val="25000"/>
                  </a:schemeClr>
                </a:solidFill>
              </a:rPr>
              <a:t>68.000 mensen (0,4%) wensen een medische ingreep hierom (en zeker niet allemaal een volledige geslachts-veranderende ingreep)</a:t>
            </a:r>
          </a:p>
          <a:p>
            <a:pPr marL="355600" indent="-285750" eaLnBrk="1" fontAlgn="auto" hangingPunct="1">
              <a:spcBef>
                <a:spcPts val="0"/>
              </a:spcBef>
              <a:spcAft>
                <a:spcPts val="0"/>
              </a:spcAft>
              <a:defRPr/>
            </a:pPr>
            <a:r>
              <a:rPr lang="nl-NL" dirty="0">
                <a:solidFill>
                  <a:schemeClr val="tx1">
                    <a:lumMod val="75000"/>
                    <a:lumOff val="25000"/>
                  </a:schemeClr>
                </a:solidFill>
              </a:rPr>
              <a:t>17.000 mensen (0,1%) wijzigen juridisch het geslacht</a:t>
            </a:r>
          </a:p>
        </p:txBody>
      </p:sp>
    </p:spTree>
    <p:extLst>
      <p:ext uri="{BB962C8B-B14F-4D97-AF65-F5344CB8AC3E}">
        <p14:creationId xmlns:p14="http://schemas.microsoft.com/office/powerpoint/2010/main" val="189531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574986F-C4FD-C593-0D96-02AD8D8CF0E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00192" y="4987974"/>
            <a:ext cx="2592288" cy="1641781"/>
          </a:xfrm>
          <a:prstGeom prst="rect">
            <a:avLst/>
          </a:prstGeom>
        </p:spPr>
      </p:pic>
      <p:pic>
        <p:nvPicPr>
          <p:cNvPr id="4" name="Afbeelding 3">
            <a:extLst>
              <a:ext uri="{FF2B5EF4-FFF2-40B4-BE49-F238E27FC236}">
                <a16:creationId xmlns:a16="http://schemas.microsoft.com/office/drawing/2014/main" id="{893C860B-6C78-2FC5-07C9-BEC75C398D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08104" y="476672"/>
            <a:ext cx="2822936" cy="188342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Achtergrondinformatie</a:t>
            </a:r>
            <a:br>
              <a:rPr lang="nl-NL" dirty="0"/>
            </a:br>
            <a:r>
              <a:rPr lang="nl-NL" dirty="0"/>
              <a:t>- transgender</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80184" y="2101877"/>
            <a:ext cx="7056784" cy="3384376"/>
          </a:xfrm>
        </p:spPr>
        <p:txBody>
          <a:bodyPr/>
          <a:lstStyle/>
          <a:p>
            <a:pPr marL="69850" indent="0" eaLnBrk="1" fontAlgn="auto" hangingPunct="1">
              <a:spcBef>
                <a:spcPts val="0"/>
              </a:spcBef>
              <a:spcAft>
                <a:spcPts val="0"/>
              </a:spcAft>
              <a:buNone/>
              <a:defRPr/>
            </a:pPr>
            <a:r>
              <a:rPr lang="nl-NL" dirty="0">
                <a:solidFill>
                  <a:srgbClr val="66B557"/>
                </a:solidFill>
              </a:rPr>
              <a:t>T</a:t>
            </a:r>
            <a:r>
              <a:rPr lang="nl-NL" dirty="0">
                <a:solidFill>
                  <a:srgbClr val="3057A1"/>
                </a:solidFill>
              </a:rPr>
              <a:t>ransgender</a:t>
            </a:r>
            <a:r>
              <a:rPr lang="nl-NL" dirty="0">
                <a:solidFill>
                  <a:schemeClr val="tx1">
                    <a:lumMod val="75000"/>
                    <a:lumOff val="25000"/>
                  </a:schemeClr>
                </a:solidFill>
              </a:rPr>
              <a:t> varieert:</a:t>
            </a:r>
          </a:p>
          <a:p>
            <a:pPr marL="355600" indent="-285750" eaLnBrk="1" fontAlgn="auto" hangingPunct="1">
              <a:spcBef>
                <a:spcPts val="0"/>
              </a:spcBef>
              <a:spcAft>
                <a:spcPts val="0"/>
              </a:spcAft>
              <a:defRPr/>
            </a:pPr>
            <a:r>
              <a:rPr lang="nl-NL" dirty="0">
                <a:solidFill>
                  <a:schemeClr val="tx1">
                    <a:lumMod val="75000"/>
                    <a:lumOff val="25000"/>
                  </a:schemeClr>
                </a:solidFill>
              </a:rPr>
              <a:t>van mensen die alleen de “andere” gevoelens hebben, maar er niet naar handelen, </a:t>
            </a:r>
          </a:p>
          <a:p>
            <a:pPr marL="355600" indent="-285750" eaLnBrk="1" fontAlgn="auto" hangingPunct="1">
              <a:spcBef>
                <a:spcPts val="0"/>
              </a:spcBef>
              <a:spcAft>
                <a:spcPts val="0"/>
              </a:spcAft>
              <a:defRPr/>
            </a:pPr>
            <a:r>
              <a:rPr lang="nl-NL" dirty="0">
                <a:solidFill>
                  <a:schemeClr val="tx1">
                    <a:lumMod val="75000"/>
                    <a:lumOff val="25000"/>
                  </a:schemeClr>
                </a:solidFill>
              </a:rPr>
              <a:t>tot mensen die zich op bepaalde momenten kleden als crossdresser, </a:t>
            </a:r>
          </a:p>
          <a:p>
            <a:pPr marL="355600" indent="-285750" eaLnBrk="1" fontAlgn="auto" hangingPunct="1">
              <a:spcBef>
                <a:spcPts val="0"/>
              </a:spcBef>
              <a:spcAft>
                <a:spcPts val="0"/>
              </a:spcAft>
              <a:defRPr/>
            </a:pPr>
            <a:r>
              <a:rPr lang="nl-NL" dirty="0">
                <a:solidFill>
                  <a:schemeClr val="tx1">
                    <a:lumMod val="75000"/>
                    <a:lumOff val="25000"/>
                  </a:schemeClr>
                </a:solidFill>
              </a:rPr>
              <a:t>tot mensen die zich tot geen van beide geslachten willen rekenen, </a:t>
            </a:r>
          </a:p>
          <a:p>
            <a:pPr marL="355600" indent="-285750" eaLnBrk="1" fontAlgn="auto" hangingPunct="1">
              <a:spcBef>
                <a:spcPts val="0"/>
              </a:spcBef>
              <a:spcAft>
                <a:spcPts val="0"/>
              </a:spcAft>
              <a:defRPr/>
            </a:pPr>
            <a:r>
              <a:rPr lang="nl-NL" dirty="0">
                <a:solidFill>
                  <a:schemeClr val="tx1">
                    <a:lumMod val="75000"/>
                    <a:lumOff val="25000"/>
                  </a:schemeClr>
                </a:solidFill>
              </a:rPr>
              <a:t>tot mensen die een gedeeltelijke transitie ondergaan, </a:t>
            </a:r>
          </a:p>
          <a:p>
            <a:pPr marL="355600" indent="-285750" eaLnBrk="1" fontAlgn="auto" hangingPunct="1">
              <a:spcBef>
                <a:spcPts val="0"/>
              </a:spcBef>
              <a:spcAft>
                <a:spcPts val="0"/>
              </a:spcAft>
              <a:defRPr/>
            </a:pPr>
            <a:r>
              <a:rPr lang="nl-NL" dirty="0">
                <a:solidFill>
                  <a:schemeClr val="tx1">
                    <a:lumMod val="75000"/>
                    <a:lumOff val="25000"/>
                  </a:schemeClr>
                </a:solidFill>
              </a:rPr>
              <a:t>tot mensen die een volledige transitie ondergaan (</a:t>
            </a:r>
            <a:r>
              <a:rPr lang="nl-NL" dirty="0" err="1">
                <a:solidFill>
                  <a:schemeClr val="tx1">
                    <a:lumMod val="75000"/>
                    <a:lumOff val="25000"/>
                  </a:schemeClr>
                </a:solidFill>
              </a:rPr>
              <a:t>transsexueel</a:t>
            </a:r>
            <a:r>
              <a:rPr lang="nl-NL" dirty="0">
                <a:solidFill>
                  <a:schemeClr val="tx1">
                    <a:lumMod val="75000"/>
                    <a:lumOff val="25000"/>
                  </a:schemeClr>
                </a:solidFill>
              </a:rPr>
              <a:t>).</a:t>
            </a:r>
          </a:p>
          <a:p>
            <a:pPr marL="355600" indent="-285750" eaLnBrk="1" fontAlgn="auto" hangingPunct="1">
              <a:spcBef>
                <a:spcPts val="0"/>
              </a:spcBef>
              <a:spcAft>
                <a:spcPts val="0"/>
              </a:spcAft>
              <a:defRPr/>
            </a:pPr>
            <a:r>
              <a:rPr lang="nl-NL" dirty="0">
                <a:solidFill>
                  <a:schemeClr val="tx1">
                    <a:lumMod val="75000"/>
                    <a:lumOff val="25000"/>
                  </a:schemeClr>
                </a:solidFill>
              </a:rPr>
              <a:t>een trans kan vaak wel een orgasme krijgen</a:t>
            </a:r>
          </a:p>
          <a:p>
            <a:pPr marL="355600" indent="-285750" eaLnBrk="1" fontAlgn="auto" hangingPunct="1">
              <a:spcBef>
                <a:spcPts val="0"/>
              </a:spcBef>
              <a:spcAft>
                <a:spcPts val="0"/>
              </a:spcAft>
              <a:defRPr/>
            </a:pPr>
            <a:r>
              <a:rPr lang="nl-NL" dirty="0">
                <a:solidFill>
                  <a:schemeClr val="tx1">
                    <a:lumMod val="75000"/>
                    <a:lumOff val="25000"/>
                  </a:schemeClr>
                </a:solidFill>
              </a:rPr>
              <a:t>een trans is in principe niet vruchtbaar</a:t>
            </a:r>
          </a:p>
          <a:p>
            <a:pPr marL="355600" indent="-285750" eaLnBrk="1" fontAlgn="auto" hangingPunct="1">
              <a:spcBef>
                <a:spcPts val="0"/>
              </a:spcBef>
              <a:spcAft>
                <a:spcPts val="0"/>
              </a:spcAft>
              <a:defRPr/>
            </a:pPr>
            <a:r>
              <a:rPr lang="nl-NL" dirty="0">
                <a:solidFill>
                  <a:schemeClr val="tx1">
                    <a:lumMod val="75000"/>
                    <a:lumOff val="25000"/>
                  </a:schemeClr>
                </a:solidFill>
              </a:rPr>
              <a:t>maar het medische ingrepen is daar vaak </a:t>
            </a:r>
          </a:p>
          <a:p>
            <a:pPr marL="69850" indent="0" eaLnBrk="1" fontAlgn="auto" hangingPunct="1">
              <a:spcBef>
                <a:spcPts val="0"/>
              </a:spcBef>
              <a:spcAft>
                <a:spcPts val="0"/>
              </a:spcAft>
              <a:buNone/>
              <a:defRPr/>
            </a:pPr>
            <a:r>
              <a:rPr lang="nl-NL" dirty="0">
                <a:solidFill>
                  <a:schemeClr val="tx1">
                    <a:lumMod val="75000"/>
                    <a:lumOff val="25000"/>
                  </a:schemeClr>
                </a:solidFill>
              </a:rPr>
              <a:t>	wel iets aan te doen </a:t>
            </a:r>
          </a:p>
          <a:p>
            <a:pPr marL="69850" indent="0" eaLnBrk="1" fontAlgn="auto" hangingPunct="1">
              <a:spcBef>
                <a:spcPts val="0"/>
              </a:spcBef>
              <a:spcAft>
                <a:spcPts val="0"/>
              </a:spcAft>
              <a:buNone/>
              <a:defRPr/>
            </a:pPr>
            <a:r>
              <a:rPr lang="nl-NL" dirty="0">
                <a:solidFill>
                  <a:schemeClr val="tx1">
                    <a:lumMod val="75000"/>
                    <a:lumOff val="25000"/>
                  </a:schemeClr>
                </a:solidFill>
              </a:rPr>
              <a:t>	dat moet je van tevoren aangeven!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90704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574986F-C4FD-C593-0D96-02AD8D8CF0E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32240" y="5373216"/>
            <a:ext cx="2088232" cy="1016759"/>
          </a:xfrm>
          <a:prstGeom prst="rect">
            <a:avLst/>
          </a:prstGeom>
        </p:spPr>
      </p:pic>
      <p:pic>
        <p:nvPicPr>
          <p:cNvPr id="4" name="Afbeelding 3">
            <a:extLst>
              <a:ext uri="{FF2B5EF4-FFF2-40B4-BE49-F238E27FC236}">
                <a16:creationId xmlns:a16="http://schemas.microsoft.com/office/drawing/2014/main" id="{893C860B-6C78-2FC5-07C9-BEC75C398D0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084168" y="692696"/>
            <a:ext cx="1690485" cy="169048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Achtergrondinformatie</a:t>
            </a:r>
            <a:br>
              <a:rPr lang="nl-NL" dirty="0"/>
            </a:br>
            <a:r>
              <a:rPr lang="nl-NL" dirty="0"/>
              <a:t>- intersekse</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060848"/>
            <a:ext cx="7056784" cy="3384376"/>
          </a:xfrm>
        </p:spPr>
        <p:txBody>
          <a:bodyPr/>
          <a:lstStyle/>
          <a:p>
            <a:pPr marL="69850" indent="0">
              <a:spcAft>
                <a:spcPts val="0"/>
              </a:spcAft>
              <a:buNone/>
            </a:pPr>
            <a:r>
              <a:rPr lang="nl-NL" dirty="0">
                <a:solidFill>
                  <a:srgbClr val="66B557"/>
                </a:solidFill>
                <a:latin typeface="Calibri" panose="020F0502020204030204" pitchFamily="34" charset="0"/>
                <a:ea typeface="Calibri" panose="020F0502020204030204" pitchFamily="34" charset="0"/>
                <a:cs typeface="Times New Roman" panose="02020603050405020304" pitchFamily="18" charset="0"/>
              </a:rPr>
              <a:t>I</a:t>
            </a:r>
            <a:r>
              <a:rPr lang="nl-NL" dirty="0">
                <a:solidFill>
                  <a:srgbClr val="3057A1"/>
                </a:solidFill>
                <a:latin typeface="Calibri" panose="020F0502020204030204" pitchFamily="34" charset="0"/>
                <a:ea typeface="Calibri" panose="020F0502020204030204" pitchFamily="34" charset="0"/>
                <a:cs typeface="Times New Roman" panose="02020603050405020304" pitchFamily="18" charset="0"/>
              </a:rPr>
              <a:t>ntersekse</a:t>
            </a:r>
            <a:r>
              <a:rPr lang="nl-NL" dirty="0">
                <a:latin typeface="Calibri" panose="020F0502020204030204" pitchFamily="34" charset="0"/>
                <a:ea typeface="Calibri" panose="020F0502020204030204" pitchFamily="34" charset="0"/>
                <a:cs typeface="Times New Roman" panose="02020603050405020304" pitchFamily="18" charset="0"/>
              </a:rPr>
              <a:t>: er kan onderscheid gemaakt worden tussen: </a:t>
            </a:r>
          </a:p>
          <a:p>
            <a:r>
              <a:rPr lang="nl-NL" dirty="0">
                <a:latin typeface="Calibri" panose="020F0502020204030204" pitchFamily="34" charset="0"/>
                <a:ea typeface="Calibri" panose="020F0502020204030204" pitchFamily="34" charset="0"/>
                <a:cs typeface="Times New Roman" panose="02020603050405020304" pitchFamily="18" charset="0"/>
              </a:rPr>
              <a:t>het </a:t>
            </a:r>
            <a:r>
              <a:rPr lang="nl-NL" dirty="0">
                <a:solidFill>
                  <a:srgbClr val="94C357"/>
                </a:solidFill>
                <a:latin typeface="Calibri" panose="020F0502020204030204" pitchFamily="34" charset="0"/>
                <a:ea typeface="Calibri" panose="020F0502020204030204" pitchFamily="34" charset="0"/>
                <a:cs typeface="Times New Roman" panose="02020603050405020304" pitchFamily="18" charset="0"/>
                <a:hlinkClick r:id="rId5" tooltip="Fenotype">
                  <a:extLst>
                    <a:ext uri="{A12FA001-AC4F-418D-AE19-62706E023703}">
                      <ahyp:hlinkClr xmlns:ahyp="http://schemas.microsoft.com/office/drawing/2018/hyperlinkcolor" val="tx"/>
                    </a:ext>
                  </a:extLst>
                </a:hlinkClick>
              </a:rPr>
              <a:t>fenotypische</a:t>
            </a:r>
            <a:r>
              <a:rPr lang="nl-NL" dirty="0">
                <a:solidFill>
                  <a:srgbClr val="94C357"/>
                </a:solidFill>
                <a:latin typeface="Calibri" panose="020F0502020204030204" pitchFamily="34" charset="0"/>
                <a:ea typeface="Calibri" panose="020F0502020204030204" pitchFamily="34" charset="0"/>
                <a:cs typeface="Times New Roman" panose="02020603050405020304" pitchFamily="18" charset="0"/>
              </a:rPr>
              <a:t> </a:t>
            </a:r>
            <a:r>
              <a:rPr lang="nl-NL" dirty="0">
                <a:solidFill>
                  <a:srgbClr val="94C357"/>
                </a:solidFill>
                <a:latin typeface="Calibri" panose="020F0502020204030204" pitchFamily="34" charset="0"/>
                <a:ea typeface="Calibri" panose="020F0502020204030204" pitchFamily="34" charset="0"/>
                <a:cs typeface="Times New Roman" panose="02020603050405020304" pitchFamily="18" charset="0"/>
                <a:hlinkClick r:id="rId6" tooltip="Sekse">
                  <a:extLst>
                    <a:ext uri="{A12FA001-AC4F-418D-AE19-62706E023703}">
                      <ahyp:hlinkClr xmlns:ahyp="http://schemas.microsoft.com/office/drawing/2018/hyperlinkcolor" val="tx"/>
                    </a:ext>
                  </a:extLst>
                </a:hlinkClick>
              </a:rPr>
              <a:t>geslacht</a:t>
            </a:r>
            <a:r>
              <a:rPr lang="nl-NL" dirty="0">
                <a:solidFill>
                  <a:srgbClr val="94C357"/>
                </a:solidFill>
                <a:latin typeface="Calibri" panose="020F0502020204030204" pitchFamily="34" charset="0"/>
                <a:ea typeface="Calibri" panose="020F0502020204030204" pitchFamily="34" charset="0"/>
                <a:cs typeface="Times New Roman" panose="02020603050405020304" pitchFamily="18" charset="0"/>
              </a:rPr>
              <a:t> </a:t>
            </a:r>
            <a:r>
              <a:rPr lang="nl-NL" dirty="0">
                <a:latin typeface="Calibri" panose="020F0502020204030204" pitchFamily="34" charset="0"/>
                <a:ea typeface="Calibri" panose="020F0502020204030204" pitchFamily="34" charset="0"/>
                <a:cs typeface="Times New Roman" panose="02020603050405020304" pitchFamily="18" charset="0"/>
              </a:rPr>
              <a:t>(uitwendig man of vrouw), </a:t>
            </a:r>
          </a:p>
          <a:p>
            <a:r>
              <a:rPr lang="nl-NL" dirty="0">
                <a:latin typeface="Calibri" panose="020F0502020204030204" pitchFamily="34" charset="0"/>
                <a:ea typeface="Calibri" panose="020F0502020204030204" pitchFamily="34" charset="0"/>
                <a:cs typeface="Times New Roman" panose="02020603050405020304" pitchFamily="18" charset="0"/>
              </a:rPr>
              <a:t>het gonadale geslacht (het geslacht op basis van de aanwezige </a:t>
            </a:r>
            <a:r>
              <a:rPr lang="nl-NL" dirty="0">
                <a:solidFill>
                  <a:srgbClr val="94C357"/>
                </a:solidFill>
                <a:latin typeface="Calibri" panose="020F0502020204030204" pitchFamily="34" charset="0"/>
                <a:ea typeface="Calibri" panose="020F0502020204030204" pitchFamily="34" charset="0"/>
                <a:cs typeface="Times New Roman" panose="02020603050405020304" pitchFamily="18" charset="0"/>
                <a:hlinkClick r:id="rId7" tooltip="Gonade">
                  <a:extLst>
                    <a:ext uri="{A12FA001-AC4F-418D-AE19-62706E023703}">
                      <ahyp:hlinkClr xmlns:ahyp="http://schemas.microsoft.com/office/drawing/2018/hyperlinkcolor" val="tx"/>
                    </a:ext>
                  </a:extLst>
                </a:hlinkClick>
              </a:rPr>
              <a:t>gonaden (geslachtsklieren)</a:t>
            </a:r>
            <a:r>
              <a:rPr lang="nl-NL" dirty="0">
                <a:solidFill>
                  <a:srgbClr val="94C357"/>
                </a:solidFill>
                <a:latin typeface="Calibri" panose="020F0502020204030204" pitchFamily="34" charset="0"/>
                <a:ea typeface="Calibri" panose="020F0502020204030204" pitchFamily="34" charset="0"/>
                <a:cs typeface="Times New Roman" panose="02020603050405020304" pitchFamily="18" charset="0"/>
              </a:rPr>
              <a:t> </a:t>
            </a:r>
            <a:r>
              <a:rPr lang="nl-NL" dirty="0">
                <a:latin typeface="Calibri" panose="020F0502020204030204" pitchFamily="34" charset="0"/>
                <a:ea typeface="Calibri" panose="020F0502020204030204" pitchFamily="34" charset="0"/>
                <a:cs typeface="Times New Roman" panose="02020603050405020304" pitchFamily="18" charset="0"/>
              </a:rPr>
              <a:t>en </a:t>
            </a:r>
          </a:p>
          <a:p>
            <a:r>
              <a:rPr lang="nl-NL" dirty="0">
                <a:latin typeface="Calibri" panose="020F0502020204030204" pitchFamily="34" charset="0"/>
                <a:ea typeface="Calibri" panose="020F0502020204030204" pitchFamily="34" charset="0"/>
                <a:cs typeface="Times New Roman" panose="02020603050405020304" pitchFamily="18" charset="0"/>
              </a:rPr>
              <a:t>het genetische geslacht (aanwezigheid van X- en/of Y-</a:t>
            </a:r>
            <a:r>
              <a:rPr lang="nl-NL" dirty="0">
                <a:solidFill>
                  <a:srgbClr val="94C357"/>
                </a:solidFill>
                <a:latin typeface="Calibri" panose="020F0502020204030204" pitchFamily="34" charset="0"/>
                <a:ea typeface="Calibri" panose="020F0502020204030204" pitchFamily="34" charset="0"/>
                <a:cs typeface="Times New Roman" panose="02020603050405020304" pitchFamily="18" charset="0"/>
                <a:hlinkClick r:id="rId8" tooltip="Chromosoom">
                  <a:extLst>
                    <a:ext uri="{A12FA001-AC4F-418D-AE19-62706E023703}">
                      <ahyp:hlinkClr xmlns:ahyp="http://schemas.microsoft.com/office/drawing/2018/hyperlinkcolor" val="tx"/>
                    </a:ext>
                  </a:extLst>
                </a:hlinkClick>
              </a:rPr>
              <a:t>chromosomen</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69850" indent="0">
              <a:buNone/>
            </a:pPr>
            <a:r>
              <a:rPr lang="nl-NL" dirty="0">
                <a:latin typeface="Calibri" panose="020F0502020204030204" pitchFamily="34" charset="0"/>
                <a:ea typeface="Calibri" panose="020F0502020204030204" pitchFamily="34" charset="0"/>
                <a:cs typeface="Times New Roman" panose="02020603050405020304" pitchFamily="18" charset="0"/>
              </a:rPr>
              <a:t>Al deze kenmerken kunnen in vele combinaties met elkaar voorkomen. Er zijn op dit moment al meer dan 40 variaties bekend. </a:t>
            </a:r>
          </a:p>
          <a:p>
            <a:pPr marL="69850" indent="0">
              <a:buNone/>
            </a:pPr>
            <a:r>
              <a:rPr lang="nl-NL" dirty="0">
                <a:latin typeface="Calibri" panose="020F0502020204030204" pitchFamily="34" charset="0"/>
                <a:ea typeface="Calibri" panose="020F0502020204030204" pitchFamily="34" charset="0"/>
                <a:cs typeface="Times New Roman" panose="02020603050405020304" pitchFamily="18" charset="0"/>
              </a:rPr>
              <a:t>De meeste intersekse mensen voelen zich man of vrouw. In een beperkt aantal gevallen kiezen intersekse mensen voor een identiteit die tussen man of vrouw in ligt.</a:t>
            </a:r>
            <a:endParaRPr lang="nl-NL" dirty="0"/>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73643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80112" y="502965"/>
            <a:ext cx="2664296" cy="177691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Filmpjes</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1988840"/>
            <a:ext cx="7128792" cy="3384376"/>
          </a:xfrm>
        </p:spPr>
        <p:txBody>
          <a:bodyPr/>
          <a:lstStyle/>
          <a:p>
            <a:endParaRPr lang="nl-NL" sz="2000" dirty="0"/>
          </a:p>
          <a:p>
            <a:r>
              <a:rPr lang="nl-NL" sz="2000" dirty="0"/>
              <a:t>Over acceptatie van </a:t>
            </a:r>
            <a:r>
              <a:rPr lang="nl-NL" sz="2000" dirty="0" err="1"/>
              <a:t>LHBT’ers</a:t>
            </a:r>
            <a:r>
              <a:rPr lang="nl-NL" sz="2000" dirty="0"/>
              <a:t>:</a:t>
            </a:r>
          </a:p>
          <a:p>
            <a:pPr marL="69850" indent="0">
              <a:buNone/>
            </a:pPr>
            <a:r>
              <a:rPr lang="nl-NL" dirty="0">
                <a:hlinkClick r:id="rId4"/>
              </a:rPr>
              <a:t>https://www.youtube.com/watch?v=ppxo0ZUS4Hw</a:t>
            </a:r>
            <a:r>
              <a:rPr lang="nl-NL" dirty="0"/>
              <a:t> (4 minuten)</a:t>
            </a:r>
          </a:p>
          <a:p>
            <a:pPr marL="69850" indent="0">
              <a:buNone/>
            </a:pPr>
            <a:endParaRPr lang="nl-NL" sz="2000" dirty="0"/>
          </a:p>
          <a:p>
            <a:r>
              <a:rPr lang="nl-NL" sz="2000" dirty="0"/>
              <a:t>Mats van 13 doet graag make-up op:</a:t>
            </a:r>
          </a:p>
          <a:p>
            <a:pPr marL="69850" indent="0">
              <a:buNone/>
            </a:pPr>
            <a:r>
              <a:rPr lang="nl-NL" sz="2000" u="sng" dirty="0">
                <a:hlinkClick r:id="rId5"/>
              </a:rPr>
              <a:t>https://youtu.be/EBMdtGVVEQI</a:t>
            </a:r>
            <a:r>
              <a:rPr lang="nl-NL" sz="2000" dirty="0"/>
              <a:t> (3 minuten)</a:t>
            </a:r>
          </a:p>
          <a:p>
            <a:pPr marL="69850" indent="0">
              <a:buNone/>
            </a:pPr>
            <a:endParaRPr lang="nl-NL" sz="2000" dirty="0"/>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347810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427668" y="5013176"/>
            <a:ext cx="2824852" cy="1589173"/>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96136" y="476672"/>
            <a:ext cx="2696398"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5546576" cy="1163216"/>
          </a:xfrm>
        </p:spPr>
        <p:txBody>
          <a:bodyPr/>
          <a:lstStyle/>
          <a:p>
            <a:r>
              <a:rPr lang="nl-NL" dirty="0"/>
              <a:t>En nu jij!</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899592" y="1844824"/>
            <a:ext cx="7128792" cy="1656183"/>
          </a:xfrm>
        </p:spPr>
        <p:txBody>
          <a:bodyPr/>
          <a:lstStyle/>
          <a:p>
            <a:pPr marL="355600" indent="-285750" eaLnBrk="1" fontAlgn="auto" hangingPunct="1">
              <a:spcBef>
                <a:spcPts val="0"/>
              </a:spcBef>
              <a:spcAft>
                <a:spcPts val="0"/>
              </a:spcAft>
              <a:defRPr/>
            </a:pPr>
            <a:r>
              <a:rPr lang="nl-NL" dirty="0">
                <a:solidFill>
                  <a:srgbClr val="009DD9"/>
                </a:solidFill>
              </a:rPr>
              <a:t>Vind je dat dat “kan”? </a:t>
            </a:r>
          </a:p>
          <a:p>
            <a:pPr marL="755650" lvl="1" eaLnBrk="1" fontAlgn="auto" hangingPunct="1">
              <a:spcBef>
                <a:spcPts val="0"/>
              </a:spcBef>
              <a:spcAft>
                <a:spcPts val="0"/>
              </a:spcAft>
              <a:defRPr/>
            </a:pPr>
            <a:r>
              <a:rPr lang="nl-NL" sz="1800" dirty="0">
                <a:solidFill>
                  <a:srgbClr val="009DD9"/>
                </a:solidFill>
              </a:rPr>
              <a:t>Transgender?</a:t>
            </a:r>
          </a:p>
          <a:p>
            <a:pPr marL="755650" lvl="1" eaLnBrk="1" fontAlgn="auto" hangingPunct="1">
              <a:spcBef>
                <a:spcPts val="0"/>
              </a:spcBef>
              <a:spcAft>
                <a:spcPts val="0"/>
              </a:spcAft>
              <a:defRPr/>
            </a:pPr>
            <a:r>
              <a:rPr lang="nl-NL" sz="1800" dirty="0" err="1">
                <a:solidFill>
                  <a:srgbClr val="009DD9"/>
                </a:solidFill>
              </a:rPr>
              <a:t>Intersexueel</a:t>
            </a:r>
            <a:r>
              <a:rPr lang="nl-NL" sz="1800" dirty="0">
                <a:solidFill>
                  <a:srgbClr val="009DD9"/>
                </a:solidFill>
              </a:rPr>
              <a:t>?</a:t>
            </a:r>
          </a:p>
          <a:p>
            <a:pPr marL="755650" lvl="1" eaLnBrk="1" fontAlgn="auto" hangingPunct="1">
              <a:spcBef>
                <a:spcPts val="0"/>
              </a:spcBef>
              <a:spcAft>
                <a:spcPts val="0"/>
              </a:spcAft>
              <a:defRPr/>
            </a:pPr>
            <a:r>
              <a:rPr lang="nl-NL" sz="1800" dirty="0" err="1">
                <a:solidFill>
                  <a:srgbClr val="009DD9"/>
                </a:solidFill>
              </a:rPr>
              <a:t>Queer</a:t>
            </a:r>
            <a:r>
              <a:rPr lang="nl-NL" sz="1800" dirty="0">
                <a:solidFill>
                  <a:srgbClr val="009DD9"/>
                </a:solidFill>
              </a:rPr>
              <a:t>?</a:t>
            </a:r>
          </a:p>
          <a:p>
            <a:pPr marL="755650" lvl="1" eaLnBrk="1" fontAlgn="auto" hangingPunct="1">
              <a:spcBef>
                <a:spcPts val="0"/>
              </a:spcBef>
              <a:spcAft>
                <a:spcPts val="0"/>
              </a:spcAft>
              <a:defRPr/>
            </a:pPr>
            <a:r>
              <a:rPr lang="nl-NL" sz="1800" dirty="0">
                <a:solidFill>
                  <a:srgbClr val="009DD9"/>
                </a:solidFill>
              </a:rPr>
              <a:t>etc.?</a:t>
            </a:r>
          </a:p>
          <a:p>
            <a:pPr marL="755650" lvl="1" eaLnBrk="1" fontAlgn="auto" hangingPunct="1">
              <a:spcBef>
                <a:spcPts val="0"/>
              </a:spcBef>
              <a:spcAft>
                <a:spcPts val="0"/>
              </a:spcAft>
              <a:defRPr/>
            </a:pPr>
            <a:r>
              <a:rPr lang="nl-NL" sz="1800" dirty="0">
                <a:solidFill>
                  <a:srgbClr val="94C357"/>
                </a:solidFill>
              </a:rPr>
              <a:t>Je kunt alle letters samen aflopen</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chemeClr val="tx1">
                    <a:lumMod val="65000"/>
                    <a:lumOff val="35000"/>
                  </a:schemeClr>
                </a:solidFill>
              </a:rPr>
              <a:t>Alleen Intersekse is een lichamelijke conditie. </a:t>
            </a:r>
          </a:p>
          <a:p>
            <a:pPr marL="355600" indent="-285750" eaLnBrk="1" fontAlgn="auto" hangingPunct="1">
              <a:spcBef>
                <a:spcPts val="0"/>
              </a:spcBef>
              <a:spcAft>
                <a:spcPts val="0"/>
              </a:spcAft>
              <a:defRPr/>
            </a:pPr>
            <a:r>
              <a:rPr lang="nl-NL" dirty="0">
                <a:solidFill>
                  <a:srgbClr val="009DD9"/>
                </a:solidFill>
              </a:rPr>
              <a:t>Maar betekent dat dat alle andere types (LHBT en Q+) eigen keuzes zijn? </a:t>
            </a:r>
          </a:p>
          <a:p>
            <a:pPr marL="355600" indent="-285750" eaLnBrk="1" fontAlgn="auto" hangingPunct="1">
              <a:spcBef>
                <a:spcPts val="0"/>
              </a:spcBef>
              <a:spcAft>
                <a:spcPts val="0"/>
              </a:spcAft>
              <a:defRPr/>
            </a:pPr>
            <a:r>
              <a:rPr lang="nl-NL" dirty="0">
                <a:solidFill>
                  <a:srgbClr val="009DD9"/>
                </a:solidFill>
              </a:rPr>
              <a:t>Of zijn die misschien ook aangeboren? (in je hersens)</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9563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12160" y="620688"/>
            <a:ext cx="1944215" cy="1903204"/>
          </a:xfrm>
          <a:prstGeom prst="rect">
            <a:avLst/>
          </a:prstGeom>
        </p:spPr>
      </p:pic>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6216" y="5013176"/>
            <a:ext cx="2484276" cy="165618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539552" y="548680"/>
            <a:ext cx="5474568" cy="1163216"/>
          </a:xfrm>
        </p:spPr>
        <p:txBody>
          <a:bodyPr/>
          <a:lstStyle/>
          <a:p>
            <a:r>
              <a:rPr lang="nl-NL" dirty="0"/>
              <a:t>Een vrije keuze? -1</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276872"/>
            <a:ext cx="7128792" cy="1656183"/>
          </a:xfrm>
        </p:spPr>
        <p:txBody>
          <a:bodyPr/>
          <a:lstStyle/>
          <a:p>
            <a:pPr marL="355600" indent="-285750" eaLnBrk="1" fontAlgn="auto" hangingPunct="1">
              <a:spcBef>
                <a:spcPts val="0"/>
              </a:spcBef>
              <a:spcAft>
                <a:spcPts val="0"/>
              </a:spcAft>
              <a:defRPr/>
            </a:pPr>
            <a:r>
              <a:rPr lang="nl-NL" dirty="0">
                <a:solidFill>
                  <a:schemeClr val="tx1">
                    <a:lumMod val="65000"/>
                    <a:lumOff val="35000"/>
                  </a:schemeClr>
                </a:solidFill>
              </a:rPr>
              <a:t>Misschien denk je dat homo of lesbo zijn een keuze is. Dus dat “zo iemand” net zo goed als hetero zou kunnen trouwen en kinderen krijgen.</a:t>
            </a:r>
          </a:p>
          <a:p>
            <a:pPr marL="355600" indent="-285750" eaLnBrk="1" fontAlgn="auto" hangingPunct="1">
              <a:spcBef>
                <a:spcPts val="0"/>
              </a:spcBef>
              <a:spcAft>
                <a:spcPts val="0"/>
              </a:spcAft>
              <a:defRPr/>
            </a:pPr>
            <a:endParaRPr lang="nl-NL" dirty="0">
              <a:solidFill>
                <a:schemeClr val="tx1">
                  <a:lumMod val="65000"/>
                  <a:lumOff val="35000"/>
                </a:schemeClr>
              </a:solidFill>
            </a:endParaRPr>
          </a:p>
          <a:p>
            <a:pPr marL="355600" indent="-285750" eaLnBrk="1" fontAlgn="auto" hangingPunct="1">
              <a:spcBef>
                <a:spcPts val="0"/>
              </a:spcBef>
              <a:spcAft>
                <a:spcPts val="0"/>
              </a:spcAft>
              <a:defRPr/>
            </a:pPr>
            <a:r>
              <a:rPr lang="nl-NL" dirty="0">
                <a:solidFill>
                  <a:srgbClr val="009DD9"/>
                </a:solidFill>
              </a:rPr>
              <a:t>Kan je eigenlijk kiezen op wie je verliefd wordt ? Denk je dat iemand zichzelf kan dwingen om homo of hetero (of iets anders) te zijn ?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En als het volgens jou een keuze is, kan je dan (dus) ook omgekeerd kiezen? Dus als je hetero bent, kan je dan ook kiezen om als jongen met een jongen te zoenen, </a:t>
            </a:r>
          </a:p>
          <a:p>
            <a:pPr marL="69850" indent="0" eaLnBrk="1" fontAlgn="auto" hangingPunct="1">
              <a:spcBef>
                <a:spcPts val="0"/>
              </a:spcBef>
              <a:spcAft>
                <a:spcPts val="0"/>
              </a:spcAft>
              <a:buNone/>
              <a:defRPr/>
            </a:pPr>
            <a:r>
              <a:rPr lang="nl-NL" dirty="0">
                <a:solidFill>
                  <a:srgbClr val="009DD9"/>
                </a:solidFill>
              </a:rPr>
              <a:t>	of als meisje met een meisje??</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585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60232" y="5013176"/>
            <a:ext cx="2327189" cy="1566627"/>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24128" y="404664"/>
            <a:ext cx="2585901" cy="190637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539552" y="548680"/>
            <a:ext cx="5474568" cy="1163216"/>
          </a:xfrm>
        </p:spPr>
        <p:txBody>
          <a:bodyPr/>
          <a:lstStyle/>
          <a:p>
            <a:r>
              <a:rPr lang="nl-NL" dirty="0"/>
              <a:t>Een vrije keuze? -2</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276872"/>
            <a:ext cx="7128792" cy="1656183"/>
          </a:xfrm>
        </p:spPr>
        <p:txBody>
          <a:bodyPr/>
          <a:lstStyle/>
          <a:p>
            <a:pPr marL="355600" indent="-285750" eaLnBrk="1" fontAlgn="auto" hangingPunct="1">
              <a:spcBef>
                <a:spcPts val="0"/>
              </a:spcBef>
              <a:spcAft>
                <a:spcPts val="0"/>
              </a:spcAft>
              <a:defRPr/>
            </a:pPr>
            <a:r>
              <a:rPr lang="nl-NL" dirty="0">
                <a:solidFill>
                  <a:schemeClr val="tx1">
                    <a:lumMod val="65000"/>
                    <a:lumOff val="35000"/>
                  </a:schemeClr>
                </a:solidFill>
              </a:rPr>
              <a:t>En een nog moeilijkere vraag:</a:t>
            </a:r>
          </a:p>
          <a:p>
            <a:pPr marL="355600" indent="-285750" eaLnBrk="1" fontAlgn="auto" hangingPunct="1">
              <a:spcBef>
                <a:spcPts val="0"/>
              </a:spcBef>
              <a:spcAft>
                <a:spcPts val="0"/>
              </a:spcAft>
              <a:defRPr/>
            </a:pPr>
            <a:endParaRPr lang="nl-NL" dirty="0">
              <a:solidFill>
                <a:schemeClr val="tx1">
                  <a:lumMod val="65000"/>
                  <a:lumOff val="35000"/>
                </a:schemeClr>
              </a:solidFill>
            </a:endParaRPr>
          </a:p>
          <a:p>
            <a:pPr marL="355600" indent="-285750" eaLnBrk="1" fontAlgn="auto" hangingPunct="1">
              <a:spcBef>
                <a:spcPts val="0"/>
              </a:spcBef>
              <a:spcAft>
                <a:spcPts val="0"/>
              </a:spcAft>
              <a:defRPr/>
            </a:pPr>
            <a:r>
              <a:rPr lang="nl-NL" dirty="0">
                <a:solidFill>
                  <a:srgbClr val="009DD9"/>
                </a:solidFill>
              </a:rPr>
              <a:t>Is het eigenlijk wel interessant om het te hebben over “Keuze” of “Aangeboren”, want daar kom je toch nooit uit?</a:t>
            </a:r>
          </a:p>
          <a:p>
            <a:pPr marL="355600" indent="-285750" eaLnBrk="1" fontAlgn="auto" hangingPunct="1">
              <a:spcBef>
                <a:spcPts val="0"/>
              </a:spcBef>
              <a:spcAft>
                <a:spcPts val="0"/>
              </a:spcAft>
              <a:defRPr/>
            </a:pPr>
            <a:endParaRPr lang="nl-NL" dirty="0">
              <a:solidFill>
                <a:schemeClr val="tx1">
                  <a:lumMod val="65000"/>
                  <a:lumOff val="35000"/>
                </a:schemeClr>
              </a:solidFill>
            </a:endParaRPr>
          </a:p>
          <a:p>
            <a:pPr marL="355600" indent="-285750" eaLnBrk="1" fontAlgn="auto" hangingPunct="1">
              <a:spcBef>
                <a:spcPts val="0"/>
              </a:spcBef>
              <a:spcAft>
                <a:spcPts val="0"/>
              </a:spcAft>
              <a:defRPr/>
            </a:pPr>
            <a:r>
              <a:rPr lang="nl-NL" dirty="0">
                <a:solidFill>
                  <a:srgbClr val="009DD9"/>
                </a:solidFill>
              </a:rPr>
              <a:t>Of kun je een medemens ook gewoon respecteren om iemands ‘</a:t>
            </a:r>
            <a:r>
              <a:rPr lang="nl-NL" b="1" dirty="0">
                <a:solidFill>
                  <a:srgbClr val="3057A1"/>
                </a:solidFill>
              </a:rPr>
              <a:t>eigen zijn</a:t>
            </a:r>
            <a:r>
              <a:rPr lang="nl-NL" dirty="0">
                <a:solidFill>
                  <a:srgbClr val="009DD9"/>
                </a:solidFill>
              </a:rPr>
              <a:t>’?</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79509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12160" y="404664"/>
            <a:ext cx="2116075" cy="2088232"/>
          </a:xfrm>
          <a:prstGeom prst="rect">
            <a:avLst/>
          </a:prstGeom>
        </p:spPr>
      </p:pic>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flipH="1">
            <a:off x="6660232" y="4833741"/>
            <a:ext cx="2232248" cy="2024259"/>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Vriendschap of liefde?</a:t>
            </a:r>
            <a:br>
              <a:rPr lang="nl-NL" dirty="0"/>
            </a:br>
            <a:r>
              <a:rPr lang="nl-NL" sz="1400" i="1" dirty="0"/>
              <a:t>Een brief van Erasmus aan zijn oprechte vriend Servaas -1</a:t>
            </a:r>
            <a:br>
              <a:rPr lang="nl-NL" dirty="0"/>
            </a:b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83568" y="2204864"/>
            <a:ext cx="6626696" cy="4125193"/>
          </a:xfrm>
        </p:spPr>
        <p:txBody>
          <a:bodyPr/>
          <a:lstStyle/>
          <a:p>
            <a:pPr marL="0" indent="0">
              <a:buNone/>
            </a:pPr>
            <a:r>
              <a:rPr lang="nl-NL" altLang="nl-NL" dirty="0">
                <a:solidFill>
                  <a:srgbClr val="1E7F4B"/>
                </a:solidFill>
              </a:rPr>
              <a:t>“Het feit dat je het goed maakt, mijn dierbare Servaas, geeft mij een groot genoegen …</a:t>
            </a:r>
          </a:p>
          <a:p>
            <a:pPr marL="0" indent="0">
              <a:buNone/>
            </a:pPr>
            <a:r>
              <a:rPr lang="nl-NL" altLang="nl-NL" dirty="0">
                <a:solidFill>
                  <a:srgbClr val="1E7F4B"/>
                </a:solidFill>
              </a:rPr>
              <a:t>Maar dat je mij, terwijl ik zoveel van je hou, al zó lang uit je gedachten verbant, dát … kan ik maar moeilijk verkroppen. ... Zodat de weinige dagen waarin ik jouw aanwezigheid heb moeten missen, me langer leken dan een heel jaar … Veracht jij iemand die omkomt van liefde voor jou?</a:t>
            </a:r>
          </a:p>
          <a:p>
            <a:pPr marL="0" indent="0">
              <a:buNone/>
            </a:pPr>
            <a:endParaRPr lang="nl-NL" altLang="nl-NL" dirty="0">
              <a:solidFill>
                <a:srgbClr val="1E7F4B"/>
              </a:solidFill>
            </a:endParaRPr>
          </a:p>
          <a:p>
            <a:pPr marL="0" indent="0">
              <a:buNone/>
            </a:pPr>
            <a:endParaRPr lang="nl-NL" altLang="nl-NL" dirty="0">
              <a:solidFill>
                <a:srgbClr val="1E7F4B"/>
              </a:solidFill>
            </a:endParaRPr>
          </a:p>
          <a:p>
            <a:pPr marL="0" indent="0">
              <a:buNone/>
            </a:pPr>
            <a:r>
              <a:rPr lang="nl-NL" altLang="nl-NL" dirty="0">
                <a:solidFill>
                  <a:srgbClr val="1E7F4B"/>
                </a:solidFill>
              </a:rPr>
              <a:t>											… &gt; </a:t>
            </a:r>
          </a:p>
        </p:txBody>
      </p:sp>
      <p:sp>
        <p:nvSpPr>
          <p:cNvPr id="4" name="Tekstvak 3">
            <a:extLst>
              <a:ext uri="{FF2B5EF4-FFF2-40B4-BE49-F238E27FC236}">
                <a16:creationId xmlns:a16="http://schemas.microsoft.com/office/drawing/2014/main" id="{21A74635-6A42-572E-5D6D-62973295BEAD}"/>
              </a:ext>
            </a:extLst>
          </p:cNvPr>
          <p:cNvSpPr txBox="1"/>
          <p:nvPr/>
        </p:nvSpPr>
        <p:spPr>
          <a:xfrm>
            <a:off x="611560" y="1772816"/>
            <a:ext cx="2672526" cy="2616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nl-NL" sz="1100" dirty="0">
                <a:solidFill>
                  <a:srgbClr val="94C357"/>
                </a:solidFill>
              </a:rPr>
              <a:t>Graag met veel drama voor(laten)lezen!</a:t>
            </a:r>
          </a:p>
        </p:txBody>
      </p:sp>
    </p:spTree>
    <p:extLst>
      <p:ext uri="{BB962C8B-B14F-4D97-AF65-F5344CB8AC3E}">
        <p14:creationId xmlns:p14="http://schemas.microsoft.com/office/powerpoint/2010/main" val="167685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E8AD92C6-5762-F2DA-145B-ABEC6DD4BC5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88224" y="4869160"/>
            <a:ext cx="3235931" cy="1891775"/>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52120" y="519595"/>
            <a:ext cx="2592288" cy="181966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In de loop der tijden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1988840"/>
            <a:ext cx="7128792" cy="1656183"/>
          </a:xfrm>
        </p:spPr>
        <p:txBody>
          <a:bodyPr/>
          <a:lstStyle/>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Hoe keken ze daar vroeger tegenaan?</a:t>
            </a:r>
          </a:p>
          <a:p>
            <a:pPr marL="755650" lvl="1" eaLnBrk="1" fontAlgn="auto" hangingPunct="1">
              <a:spcBef>
                <a:spcPts val="0"/>
              </a:spcBef>
              <a:spcAft>
                <a:spcPts val="0"/>
              </a:spcAft>
              <a:defRPr/>
            </a:pPr>
            <a:r>
              <a:rPr lang="nl-NL" sz="1800" dirty="0">
                <a:solidFill>
                  <a:schemeClr val="tx1">
                    <a:lumMod val="75000"/>
                    <a:lumOff val="25000"/>
                  </a:schemeClr>
                </a:solidFill>
              </a:rPr>
              <a:t>In de Griekse oudheid was “homo zijn” heel geaccepteerd. Veel getrouwde mannen hadden er een paar vriendjes bij.</a:t>
            </a:r>
          </a:p>
          <a:p>
            <a:pPr marL="755650" lvl="1" eaLnBrk="1" fontAlgn="auto" hangingPunct="1">
              <a:spcBef>
                <a:spcPts val="0"/>
              </a:spcBef>
              <a:spcAft>
                <a:spcPts val="0"/>
              </a:spcAft>
              <a:defRPr/>
            </a:pPr>
            <a:r>
              <a:rPr lang="nl-NL" sz="1800" dirty="0">
                <a:solidFill>
                  <a:schemeClr val="tx1">
                    <a:lumMod val="75000"/>
                    <a:lumOff val="25000"/>
                  </a:schemeClr>
                </a:solidFill>
              </a:rPr>
              <a:t>Het was trouwens maar de vraag of die vriendjes daar zo blij mee waren.</a:t>
            </a:r>
          </a:p>
          <a:p>
            <a:pPr marL="755650" lvl="1" eaLnBrk="1" fontAlgn="auto" hangingPunct="1">
              <a:spcBef>
                <a:spcPts val="0"/>
              </a:spcBef>
              <a:spcAft>
                <a:spcPts val="0"/>
              </a:spcAft>
              <a:defRPr/>
            </a:pPr>
            <a:endParaRPr lang="nl-NL" sz="1800"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Maar in latere jaren werd dat anders. </a:t>
            </a:r>
          </a:p>
          <a:p>
            <a:pPr marL="755650" lvl="1" eaLnBrk="1" fontAlgn="auto" hangingPunct="1">
              <a:spcBef>
                <a:spcPts val="0"/>
              </a:spcBef>
              <a:spcAft>
                <a:spcPts val="0"/>
              </a:spcAft>
              <a:defRPr/>
            </a:pPr>
            <a:r>
              <a:rPr lang="nl-NL" sz="1800" dirty="0">
                <a:solidFill>
                  <a:schemeClr val="tx1">
                    <a:lumMod val="75000"/>
                    <a:lumOff val="25000"/>
                  </a:schemeClr>
                </a:solidFill>
              </a:rPr>
              <a:t>“Anders dan anders” zijn, was duivels! En strafbaar. </a:t>
            </a:r>
          </a:p>
          <a:p>
            <a:pPr marL="755650" lvl="1" eaLnBrk="1" fontAlgn="auto" hangingPunct="1">
              <a:spcBef>
                <a:spcPts val="0"/>
              </a:spcBef>
              <a:spcAft>
                <a:spcPts val="0"/>
              </a:spcAft>
              <a:defRPr/>
            </a:pPr>
            <a:r>
              <a:rPr lang="nl-NL" sz="1800" dirty="0">
                <a:solidFill>
                  <a:schemeClr val="tx1">
                    <a:lumMod val="75000"/>
                    <a:lumOff val="25000"/>
                  </a:schemeClr>
                </a:solidFill>
              </a:rPr>
              <a:t>Soms zelfs met de dood!</a:t>
            </a:r>
          </a:p>
          <a:p>
            <a:pPr marL="755650" lvl="1" eaLnBrk="1" fontAlgn="auto" hangingPunct="1">
              <a:spcBef>
                <a:spcPts val="0"/>
              </a:spcBef>
              <a:spcAft>
                <a:spcPts val="0"/>
              </a:spcAft>
              <a:defRPr/>
            </a:pPr>
            <a:endParaRPr lang="nl-NL" sz="1800" dirty="0">
              <a:solidFill>
                <a:schemeClr val="tx1">
                  <a:lumMod val="75000"/>
                  <a:lumOff val="25000"/>
                </a:schemeClr>
              </a:solidFill>
            </a:endParaRPr>
          </a:p>
          <a:p>
            <a:pPr marL="755650" lvl="1" eaLnBrk="1" fontAlgn="auto" hangingPunct="1">
              <a:spcBef>
                <a:spcPts val="0"/>
              </a:spcBef>
              <a:spcAft>
                <a:spcPts val="0"/>
              </a:spcAft>
              <a:defRPr/>
            </a:pPr>
            <a:endParaRPr lang="nl-NL" sz="1800" dirty="0">
              <a:solidFill>
                <a:schemeClr val="tx1">
                  <a:lumMod val="75000"/>
                  <a:lumOff val="25000"/>
                </a:schemeClr>
              </a:solidFill>
            </a:endParaRPr>
          </a:p>
          <a:p>
            <a:pPr marL="355600" eaLnBrk="1" fontAlgn="auto" hangingPunct="1">
              <a:spcBef>
                <a:spcPts val="0"/>
              </a:spcBef>
              <a:spcAft>
                <a:spcPts val="0"/>
              </a:spcAft>
              <a:defRPr/>
            </a:pPr>
            <a:r>
              <a:rPr lang="nl-NL" sz="2000" dirty="0">
                <a:solidFill>
                  <a:srgbClr val="009DD9"/>
                </a:solidFill>
              </a:rPr>
              <a:t>Wat vind jij daarvan?</a:t>
            </a:r>
          </a:p>
          <a:p>
            <a:pPr marL="755650" lvl="1" eaLnBrk="1" fontAlgn="auto" hangingPunct="1">
              <a:spcBef>
                <a:spcPts val="0"/>
              </a:spcBef>
              <a:spcAft>
                <a:spcPts val="0"/>
              </a:spcAft>
              <a:defRPr/>
            </a:pPr>
            <a:endParaRPr lang="nl-NL" sz="1800" dirty="0">
              <a:solidFill>
                <a:schemeClr val="tx1">
                  <a:lumMod val="75000"/>
                  <a:lumOff val="25000"/>
                </a:schemeClr>
              </a:solidFill>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49648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80112" y="502965"/>
            <a:ext cx="2664296" cy="177691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Film- en achtergrond materiaal</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09600" y="2471524"/>
            <a:ext cx="7128792" cy="3093338"/>
          </a:xfrm>
        </p:spPr>
        <p:txBody>
          <a:bodyPr/>
          <a:lstStyle/>
          <a:p>
            <a:r>
              <a:rPr lang="nl-NL" sz="2000" dirty="0"/>
              <a:t>Onze partner HUMAN heeft een aantal zeer interessante filmpjes gemaakt over dit onderwerp, voor PO, VO en hoger:</a:t>
            </a:r>
          </a:p>
          <a:p>
            <a:pPr marL="0" indent="0">
              <a:buNone/>
            </a:pPr>
            <a:r>
              <a:rPr lang="nl-NL"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https://www.human.nl/onderwijs/seksualiteit/gender.html#1c05df75-c643-4596-b0b5-103223853470</a:t>
            </a:r>
            <a:endParaRPr lang="nl-NL"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endParaRPr lang="nl-NL" sz="2000" dirty="0"/>
          </a:p>
          <a:p>
            <a:r>
              <a:rPr lang="nl-NL" sz="2000" dirty="0"/>
              <a:t>En er is meer achtergrondmateriaal:</a:t>
            </a:r>
          </a:p>
          <a:p>
            <a:pPr marL="0" indent="0">
              <a:buNone/>
            </a:pPr>
            <a:r>
              <a:rPr lang="nl-NL"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https://www.human.nl/onderwijs.html</a:t>
            </a:r>
            <a:endParaRPr lang="nl-NL" sz="2000" dirty="0"/>
          </a:p>
        </p:txBody>
      </p:sp>
    </p:spTree>
    <p:extLst>
      <p:ext uri="{BB962C8B-B14F-4D97-AF65-F5344CB8AC3E}">
        <p14:creationId xmlns:p14="http://schemas.microsoft.com/office/powerpoint/2010/main" val="3245946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24128" y="-99392"/>
            <a:ext cx="2376264" cy="322315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Les 2</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1772816"/>
            <a:ext cx="7272808" cy="2232248"/>
          </a:xfrm>
        </p:spPr>
        <p:txBody>
          <a:bodyPr/>
          <a:lstStyle/>
          <a:p>
            <a:r>
              <a:rPr lang="nl-NL" sz="1800" dirty="0">
                <a:solidFill>
                  <a:srgbClr val="009DD9"/>
                </a:solidFill>
              </a:rPr>
              <a:t>Heb je nog eens nagedacht over de eerste les?</a:t>
            </a:r>
          </a:p>
          <a:p>
            <a:r>
              <a:rPr lang="nl-NL" sz="1800" dirty="0">
                <a:solidFill>
                  <a:srgbClr val="009DD9"/>
                </a:solidFill>
              </a:rPr>
              <a:t>Waar wil je nog eens over praten?</a:t>
            </a:r>
          </a:p>
          <a:p>
            <a:r>
              <a:rPr lang="nl-NL" sz="1800" dirty="0">
                <a:solidFill>
                  <a:srgbClr val="009DD9"/>
                </a:solidFill>
              </a:rPr>
              <a:t>Met wie? In de klas? Met een vriend of vriendin?</a:t>
            </a:r>
          </a:p>
          <a:p>
            <a:r>
              <a:rPr lang="nl-NL" sz="1800" dirty="0">
                <a:solidFill>
                  <a:srgbClr val="009DD9"/>
                </a:solidFill>
              </a:rPr>
              <a:t>Met iemand anders?</a:t>
            </a:r>
          </a:p>
          <a:p>
            <a:r>
              <a:rPr lang="nl-NL" sz="1800" dirty="0"/>
              <a:t>Dat kan via school: de mentor, de zorgcoördinator of vertrouwenspersoon. </a:t>
            </a:r>
          </a:p>
          <a:p>
            <a:r>
              <a:rPr lang="nl-NL" sz="1800" dirty="0"/>
              <a:t>Of via je huisarts.</a:t>
            </a:r>
          </a:p>
          <a:p>
            <a:r>
              <a:rPr lang="nl-NL" sz="1800" dirty="0"/>
              <a:t>Of via internet – zoek maar eens op GGD, Rutgers Stichting of COC.</a:t>
            </a:r>
          </a:p>
          <a:p>
            <a:endParaRPr lang="nl-NL" sz="1800" dirty="0"/>
          </a:p>
          <a:p>
            <a:pPr marL="0" indent="0">
              <a:buNone/>
            </a:pPr>
            <a:r>
              <a:rPr lang="nl-NL" sz="1800" dirty="0"/>
              <a:t>In deze les gaan we nog een paar stapjes verder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185919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2C72D42-F234-33B4-BBAA-DFA0D88584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94307" y="509071"/>
            <a:ext cx="2664295" cy="177619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dirty="0"/>
              <a:t>In Nederland mag je zijn wie je bent, ongeacht geloof, ras of seksualiteit </a:t>
            </a: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3284984"/>
            <a:ext cx="7272808" cy="2232248"/>
          </a:xfrm>
        </p:spPr>
        <p:txBody>
          <a:bodyPr/>
          <a:lstStyle/>
          <a:p>
            <a:r>
              <a:rPr lang="nl-NL" sz="1800" dirty="0">
                <a:solidFill>
                  <a:srgbClr val="009DD9"/>
                </a:solidFill>
              </a:rPr>
              <a:t>Maar is dat wel echt zo ? wat denken jullie ?</a:t>
            </a:r>
          </a:p>
          <a:p>
            <a:endParaRPr lang="nl-NL" sz="1800" dirty="0">
              <a:solidFill>
                <a:srgbClr val="009DD9"/>
              </a:solidFill>
            </a:endParaRPr>
          </a:p>
          <a:p>
            <a:r>
              <a:rPr lang="nl-NL" sz="1800" dirty="0">
                <a:solidFill>
                  <a:srgbClr val="009DD9"/>
                </a:solidFill>
              </a:rPr>
              <a:t>En accepteren jullie zelf iedereen zoals zij/hij is ? </a:t>
            </a:r>
          </a:p>
          <a:p>
            <a:endParaRPr lang="nl-NL" dirty="0">
              <a:solidFill>
                <a:schemeClr val="tx1">
                  <a:lumMod val="75000"/>
                  <a:lumOff val="25000"/>
                </a:schemeClr>
              </a:solidFill>
            </a:endParaRPr>
          </a:p>
          <a:p>
            <a:pPr marL="0" indent="0">
              <a:buNone/>
            </a:pPr>
            <a:r>
              <a:rPr lang="nl-NL" sz="1800" dirty="0">
                <a:solidFill>
                  <a:srgbClr val="94C357"/>
                </a:solidFill>
              </a:rPr>
              <a:t>(zie ook de volgende pagina’s)</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8957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2C72D42-F234-33B4-BBAA-DFA0D88584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96136" y="428936"/>
            <a:ext cx="2714135" cy="213596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330552" cy="1163216"/>
          </a:xfrm>
        </p:spPr>
        <p:txBody>
          <a:bodyPr/>
          <a:lstStyle/>
          <a:p>
            <a:r>
              <a:rPr lang="nl-NL" sz="3600" dirty="0"/>
              <a:t>Een stapje verder</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272808" cy="2232248"/>
          </a:xfrm>
        </p:spPr>
        <p:txBody>
          <a:bodyPr/>
          <a:lstStyle/>
          <a:p>
            <a:r>
              <a:rPr lang="nl-NL" sz="1800" dirty="0">
                <a:solidFill>
                  <a:schemeClr val="tx1">
                    <a:lumMod val="75000"/>
                    <a:lumOff val="25000"/>
                  </a:schemeClr>
                </a:solidFill>
              </a:rPr>
              <a:t>Jouw jongere zusje komt thuis, en zegt dat ze “uit de kast gekomen is”, dus dat ze lesbisch is.</a:t>
            </a:r>
          </a:p>
          <a:p>
            <a:endParaRPr lang="nl-NL" sz="1800" dirty="0">
              <a:solidFill>
                <a:schemeClr val="tx1">
                  <a:lumMod val="75000"/>
                  <a:lumOff val="25000"/>
                </a:schemeClr>
              </a:solidFill>
            </a:endParaRPr>
          </a:p>
          <a:p>
            <a:r>
              <a:rPr lang="nl-NL" sz="1800" dirty="0">
                <a:solidFill>
                  <a:srgbClr val="009DD9"/>
                </a:solidFill>
              </a:rPr>
              <a:t>Hoe reageer je?</a:t>
            </a:r>
            <a:endParaRPr lang="nl-NL" dirty="0">
              <a:solidFill>
                <a:schemeClr val="tx1">
                  <a:lumMod val="75000"/>
                  <a:lumOff val="25000"/>
                </a:schemeClr>
              </a:solidFill>
            </a:endParaRPr>
          </a:p>
        </p:txBody>
      </p:sp>
    </p:spTree>
    <p:extLst>
      <p:ext uri="{BB962C8B-B14F-4D97-AF65-F5344CB8AC3E}">
        <p14:creationId xmlns:p14="http://schemas.microsoft.com/office/powerpoint/2010/main" val="2295471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2C72D42-F234-33B4-BBAA-DFA0D88584E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87621" y="476672"/>
            <a:ext cx="2477666" cy="184099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330552" cy="1163216"/>
          </a:xfrm>
        </p:spPr>
        <p:txBody>
          <a:bodyPr/>
          <a:lstStyle/>
          <a:p>
            <a:r>
              <a:rPr lang="nl-NL" sz="3600" dirty="0"/>
              <a:t>En nog een stapje verder</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272808" cy="2232248"/>
          </a:xfrm>
        </p:spPr>
        <p:txBody>
          <a:bodyPr/>
          <a:lstStyle/>
          <a:p>
            <a:r>
              <a:rPr lang="nl-NL" sz="1800" dirty="0">
                <a:solidFill>
                  <a:schemeClr val="tx1">
                    <a:lumMod val="75000"/>
                    <a:lumOff val="25000"/>
                  </a:schemeClr>
                </a:solidFill>
              </a:rPr>
              <a:t>Als je twijfelt of je misschien gay of lesbo bent, loop je rond met een groot geheim.</a:t>
            </a:r>
          </a:p>
          <a:p>
            <a:r>
              <a:rPr lang="nl-NL" sz="1800" dirty="0">
                <a:solidFill>
                  <a:srgbClr val="009DD9"/>
                </a:solidFill>
              </a:rPr>
              <a:t>Stel dat je zelf “andere” gevoelens krijgt, hoe zou dat voor jou zijn?</a:t>
            </a:r>
          </a:p>
          <a:p>
            <a:r>
              <a:rPr lang="nl-NL" sz="1800" dirty="0">
                <a:solidFill>
                  <a:srgbClr val="009DD9"/>
                </a:solidFill>
              </a:rPr>
              <a:t>Aan wie zou je dat het eerst willen vertellen, en hoe zou je dat doen ?</a:t>
            </a:r>
          </a:p>
          <a:p>
            <a:r>
              <a:rPr lang="nl-NL" sz="1800" dirty="0">
                <a:solidFill>
                  <a:srgbClr val="009DD9"/>
                </a:solidFill>
              </a:rPr>
              <a:t>Hoe zouden je ouders dat vinden??</a:t>
            </a:r>
          </a:p>
          <a:p>
            <a:r>
              <a:rPr lang="nl-NL" sz="1800" dirty="0">
                <a:solidFill>
                  <a:srgbClr val="009DD9"/>
                </a:solidFill>
              </a:rPr>
              <a:t>En je vrienden / vriendinnen?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14429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986037-CF6C-4196-D156-137960F0B66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29965" y="4869159"/>
            <a:ext cx="2975308" cy="1983539"/>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24320" y="476672"/>
            <a:ext cx="3132349" cy="208823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6554688" cy="1163216"/>
          </a:xfrm>
        </p:spPr>
        <p:txBody>
          <a:bodyPr/>
          <a:lstStyle/>
          <a:p>
            <a:r>
              <a:rPr lang="nl-NL" sz="3200" dirty="0"/>
              <a:t>Als je twijfelt of je misschien </a:t>
            </a:r>
            <a:br>
              <a:rPr lang="nl-NL" sz="3200" dirty="0"/>
            </a:br>
            <a:r>
              <a:rPr lang="nl-NL" sz="3200" dirty="0"/>
              <a:t>gay of lesbisch of iets </a:t>
            </a:r>
            <a:br>
              <a:rPr lang="nl-NL" sz="3200" dirty="0"/>
            </a:br>
            <a:r>
              <a:rPr lang="nl-NL" sz="3200" dirty="0"/>
              <a:t>anders bent</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272808" cy="2232248"/>
          </a:xfrm>
        </p:spPr>
        <p:txBody>
          <a:bodyPr/>
          <a:lstStyle/>
          <a:p>
            <a:r>
              <a:rPr lang="nl-NL" sz="1800" dirty="0">
                <a:solidFill>
                  <a:srgbClr val="009DD9"/>
                </a:solidFill>
              </a:rPr>
              <a:t>Denk je dat mensen anders over je zullen gaan denken ? Kun je voorbeelden geven?</a:t>
            </a:r>
          </a:p>
          <a:p>
            <a:endParaRPr lang="nl-NL" sz="1800" dirty="0">
              <a:solidFill>
                <a:srgbClr val="009DD9"/>
              </a:solidFill>
            </a:endParaRPr>
          </a:p>
          <a:p>
            <a:r>
              <a:rPr lang="nl-NL" sz="1800" dirty="0">
                <a:solidFill>
                  <a:srgbClr val="009DD9"/>
                </a:solidFill>
              </a:rPr>
              <a:t>Denk je dat je vrienden kwijt zou raken als je vertelde dat je lesbisch of homo bent? </a:t>
            </a:r>
          </a:p>
        </p:txBody>
      </p:sp>
    </p:spTree>
    <p:extLst>
      <p:ext uri="{BB962C8B-B14F-4D97-AF65-F5344CB8AC3E}">
        <p14:creationId xmlns:p14="http://schemas.microsoft.com/office/powerpoint/2010/main" val="698878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2986037-CF6C-4196-D156-137960F0B6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4728" y="4869159"/>
            <a:ext cx="3525783" cy="1983539"/>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37267" y="476672"/>
            <a:ext cx="2923165" cy="183270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sz="3600" dirty="0"/>
              <a:t>Schelden, onzekerheid en zo</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272808" cy="2232248"/>
          </a:xfrm>
        </p:spPr>
        <p:txBody>
          <a:bodyPr/>
          <a:lstStyle/>
          <a:p>
            <a:r>
              <a:rPr lang="nl-NL" sz="1800" dirty="0">
                <a:solidFill>
                  <a:srgbClr val="009DD9"/>
                </a:solidFill>
              </a:rPr>
              <a:t>Er wordt veel gescholden met ‘HOMO!’, waarom denk je dat mensen dat doen?</a:t>
            </a:r>
          </a:p>
          <a:p>
            <a:endParaRPr lang="nl-NL" sz="1800" dirty="0">
              <a:solidFill>
                <a:srgbClr val="009DD9"/>
              </a:solidFill>
            </a:endParaRPr>
          </a:p>
          <a:p>
            <a:r>
              <a:rPr lang="nl-NL" sz="1800" dirty="0">
                <a:solidFill>
                  <a:srgbClr val="009DD9"/>
                </a:solidFill>
              </a:rPr>
              <a:t>Hoe zou dat zijn voor jongens die denken dat ze misschien zelf homo zijn?</a:t>
            </a:r>
          </a:p>
        </p:txBody>
      </p:sp>
    </p:spTree>
    <p:extLst>
      <p:ext uri="{BB962C8B-B14F-4D97-AF65-F5344CB8AC3E}">
        <p14:creationId xmlns:p14="http://schemas.microsoft.com/office/powerpoint/2010/main" val="4037116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9B38B63-135F-A44F-75B2-D664D7DFA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232" y="4797152"/>
            <a:ext cx="2755344" cy="1835102"/>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24128" y="-387424"/>
            <a:ext cx="2664296" cy="266429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err="1"/>
              <a:t>Homo-haat</a:t>
            </a:r>
            <a:r>
              <a:rPr lang="nl-NL" dirty="0"/>
              <a:t>!</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1844824"/>
            <a:ext cx="5616624" cy="936104"/>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Alle variaties van LHBTIQ+ komen in alle landen en bij alle rassen voor (en ook bij bijna alle diersoorten). </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
        <p:nvSpPr>
          <p:cNvPr id="8" name="Tekstvak 7">
            <a:extLst>
              <a:ext uri="{FF2B5EF4-FFF2-40B4-BE49-F238E27FC236}">
                <a16:creationId xmlns:a16="http://schemas.microsoft.com/office/drawing/2014/main" id="{7CB1AF5E-2C34-EB1D-EC66-4CADA254BA6D}"/>
              </a:ext>
            </a:extLst>
          </p:cNvPr>
          <p:cNvSpPr txBox="1"/>
          <p:nvPr/>
        </p:nvSpPr>
        <p:spPr>
          <a:xfrm>
            <a:off x="899592" y="3140968"/>
            <a:ext cx="184731" cy="461665"/>
          </a:xfrm>
          <a:prstGeom prst="rect">
            <a:avLst/>
          </a:prstGeom>
          <a:noFill/>
        </p:spPr>
        <p:txBody>
          <a:bodyPr wrap="none" rtlCol="0">
            <a:spAutoFit/>
          </a:bodyPr>
          <a:lstStyle/>
          <a:p>
            <a:endParaRPr lang="nl-NL" dirty="0"/>
          </a:p>
        </p:txBody>
      </p:sp>
      <p:sp>
        <p:nvSpPr>
          <p:cNvPr id="9" name="Tijdelijke aanduiding voor inhoud 2">
            <a:extLst>
              <a:ext uri="{FF2B5EF4-FFF2-40B4-BE49-F238E27FC236}">
                <a16:creationId xmlns:a16="http://schemas.microsoft.com/office/drawing/2014/main" id="{B53C3A44-3EA3-056E-CF93-3D36DFFD8D1E}"/>
              </a:ext>
            </a:extLst>
          </p:cNvPr>
          <p:cNvSpPr txBox="1">
            <a:spLocks/>
          </p:cNvSpPr>
          <p:nvPr/>
        </p:nvSpPr>
        <p:spPr bwMode="auto">
          <a:xfrm>
            <a:off x="539552" y="2708920"/>
            <a:ext cx="67687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nl-NL" sz="1800" dirty="0"/>
              <a:t>Maar vaak moeten mensen het </a:t>
            </a:r>
            <a:r>
              <a:rPr lang="nl-NL" sz="1800" b="1" dirty="0"/>
              <a:t>verborgen</a:t>
            </a:r>
            <a:r>
              <a:rPr lang="nl-NL" sz="1800" dirty="0"/>
              <a:t> houden. </a:t>
            </a:r>
          </a:p>
          <a:p>
            <a:endParaRPr lang="nl-NL" sz="1800" dirty="0"/>
          </a:p>
          <a:p>
            <a:pPr marL="69850" indent="0">
              <a:buNone/>
            </a:pPr>
            <a:r>
              <a:rPr lang="nl-NL" sz="1800" dirty="0"/>
              <a:t>Over de hele wereld zijn </a:t>
            </a:r>
            <a:r>
              <a:rPr lang="nl-NL" sz="1800" dirty="0" err="1"/>
              <a:t>LHBTIQ’s</a:t>
            </a:r>
            <a:r>
              <a:rPr lang="nl-NL" sz="1800" dirty="0"/>
              <a:t> het slachtoffer van schendingen van mensenrechten. Die lopen uiteen van subtiele discriminatie tot gevangenschap en marteling. </a:t>
            </a:r>
          </a:p>
          <a:p>
            <a:pPr marL="69850" indent="0">
              <a:buNone/>
            </a:pPr>
            <a:r>
              <a:rPr lang="nl-NL" sz="1800" dirty="0"/>
              <a:t>In bijna de helft van alle landen ter wereld is homoseksualiteit strafbaar. In sommige landen kan er zelfs de doodstraf voor worden opgelegd, zoals op het bovenste plaatje uit Iran te zien is!</a:t>
            </a:r>
          </a:p>
          <a:p>
            <a:pPr marL="69850" indent="0" eaLnBrk="1" fontAlgn="auto" hangingPunct="1">
              <a:spcBef>
                <a:spcPts val="0"/>
              </a:spcBef>
              <a:spcAft>
                <a:spcPts val="0"/>
              </a:spcAft>
              <a:buFont typeface="Arial" panose="020B0604020202020204" pitchFamily="34" charset="0"/>
              <a:buNone/>
              <a:defRPr/>
            </a:pPr>
            <a:endParaRPr lang="nl-NL" sz="1800" dirty="0">
              <a:solidFill>
                <a:schemeClr val="tx1">
                  <a:lumMod val="75000"/>
                  <a:lumOff val="25000"/>
                </a:schemeClr>
              </a:solidFill>
            </a:endParaRPr>
          </a:p>
        </p:txBody>
      </p:sp>
    </p:spTree>
    <p:extLst>
      <p:ext uri="{BB962C8B-B14F-4D97-AF65-F5344CB8AC3E}">
        <p14:creationId xmlns:p14="http://schemas.microsoft.com/office/powerpoint/2010/main" val="413362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B35BF40A-1F86-EF7E-D714-E748AB136B1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60232" y="4507324"/>
            <a:ext cx="2232247" cy="2790117"/>
          </a:xfrm>
          <a:prstGeom prst="rect">
            <a:avLst/>
          </a:prstGeom>
        </p:spPr>
      </p:pic>
      <p:pic>
        <p:nvPicPr>
          <p:cNvPr id="15" name="Afbeelding 14">
            <a:extLst>
              <a:ext uri="{FF2B5EF4-FFF2-40B4-BE49-F238E27FC236}">
                <a16:creationId xmlns:a16="http://schemas.microsoft.com/office/drawing/2014/main" id="{E19C923E-CB5B-AC54-CFCF-F41C2890E8F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56176" y="620688"/>
            <a:ext cx="1800200" cy="2193127"/>
          </a:xfrm>
          <a:prstGeom prst="rect">
            <a:avLst/>
          </a:prstGeom>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kumimoji="0" lang="nl-NL" sz="3600" b="0" i="0" u="none" strike="noStrike" kern="1200" cap="none" spc="0" normalizeH="0" baseline="0" noProof="0" dirty="0">
                <a:ln>
                  <a:noFill/>
                </a:ln>
                <a:solidFill>
                  <a:srgbClr val="66B557"/>
                </a:solidFill>
                <a:effectLst/>
                <a:uLnTx/>
                <a:uFillTx/>
                <a:latin typeface="Trebuchet MS" panose="020B0603020202020204"/>
                <a:ea typeface="+mj-ea"/>
                <a:cs typeface="+mj-cs"/>
              </a:rPr>
              <a:t>Vriendschap of liefde?</a:t>
            </a:r>
            <a:br>
              <a:rPr kumimoji="0" lang="nl-NL" sz="3600" b="0" i="0" u="none" strike="noStrike" kern="1200" cap="none" spc="0" normalizeH="0" baseline="0" noProof="0" dirty="0">
                <a:ln>
                  <a:noFill/>
                </a:ln>
                <a:solidFill>
                  <a:srgbClr val="66B557"/>
                </a:solidFill>
                <a:effectLst/>
                <a:uLnTx/>
                <a:uFillTx/>
                <a:latin typeface="Trebuchet MS" panose="020B0603020202020204"/>
                <a:ea typeface="+mj-ea"/>
                <a:cs typeface="+mj-cs"/>
              </a:rPr>
            </a:br>
            <a:r>
              <a:rPr kumimoji="0" lang="nl-NL" sz="1400" b="0" i="1" u="none" strike="noStrike" kern="1200" cap="none" spc="0" normalizeH="0" baseline="0" noProof="0" dirty="0">
                <a:ln>
                  <a:noFill/>
                </a:ln>
                <a:solidFill>
                  <a:srgbClr val="66B557"/>
                </a:solidFill>
                <a:effectLst/>
                <a:uLnTx/>
                <a:uFillTx/>
                <a:latin typeface="Trebuchet MS" panose="020B0603020202020204"/>
                <a:ea typeface="+mj-ea"/>
                <a:cs typeface="+mj-cs"/>
              </a:rPr>
              <a:t>Een brief van Erasmus aan zijn oprechte vriend Servaas -2</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755576" y="2204864"/>
            <a:ext cx="6348413" cy="4125193"/>
          </a:xfrm>
        </p:spPr>
        <p:txBody>
          <a:bodyPr/>
          <a:lstStyle/>
          <a:p>
            <a:pPr marL="0" indent="0">
              <a:buNone/>
            </a:pPr>
            <a:r>
              <a:rPr lang="nl-NL" dirty="0">
                <a:solidFill>
                  <a:srgbClr val="1E7F4B"/>
                </a:solidFill>
              </a:rPr>
              <a:t>Dit zijn de bewijzen van de ware liefde: Dat vrienden elkaar bejegenen met wederzijdse genegenheid; dat ze niets voor elkaar verbergen, dat ze elkaar graag helpen, dat ze elkaars vreugde en verdriet delen, dat ze er wederzijds van overtuigd zijn elke gedachte, elk plan, kortom hun gehele leven te delen! </a:t>
            </a:r>
          </a:p>
          <a:p>
            <a:pPr marL="0" indent="0">
              <a:buNone/>
            </a:pPr>
            <a:r>
              <a:rPr lang="nl-NL" dirty="0">
                <a:solidFill>
                  <a:srgbClr val="1E7F4B"/>
                </a:solidFill>
              </a:rPr>
              <a:t>Op jou vestigde ik al mijn hoop, mijn hele leven, de hele troost van mijn ziel … en, helaas voor mij, je trekt je wreed terug …</a:t>
            </a:r>
          </a:p>
          <a:p>
            <a:pPr marL="0" indent="0">
              <a:buNone/>
            </a:pPr>
            <a:r>
              <a:rPr lang="nl-NL" dirty="0">
                <a:solidFill>
                  <a:srgbClr val="1E7F4B"/>
                </a:solidFill>
              </a:rPr>
              <a:t>Vaarwel, mijn enige hoop in mijn leven …</a:t>
            </a:r>
          </a:p>
        </p:txBody>
      </p:sp>
    </p:spTree>
    <p:extLst>
      <p:ext uri="{BB962C8B-B14F-4D97-AF65-F5344CB8AC3E}">
        <p14:creationId xmlns:p14="http://schemas.microsoft.com/office/powerpoint/2010/main" val="1781715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68144" y="836712"/>
            <a:ext cx="2508767" cy="178446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Filmpje</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Over de Amerikaanse “Nashville verklaring” – de anti-homo verklaring in het Jeugdjournaal:</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chemeClr val="tx1">
                    <a:lumMod val="75000"/>
                    <a:lumOff val="25000"/>
                  </a:schemeClr>
                </a:solidFill>
                <a:hlinkClick r:id="rId4"/>
              </a:rPr>
              <a:t>https://www.youtube.com/watch?v=B_WuJClGuPo </a:t>
            </a:r>
            <a:r>
              <a:rPr lang="nl-NL" dirty="0">
                <a:solidFill>
                  <a:srgbClr val="94C357"/>
                </a:solidFill>
              </a:rPr>
              <a:t>(4 minuten)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Ben je het hiermee eens?</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76610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88DCDA-2E50-406B-1EFB-9A9C33D0B9C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16216" y="5013176"/>
            <a:ext cx="2376264" cy="1584176"/>
          </a:xfrm>
          <a:prstGeom prst="rect">
            <a:avLst/>
          </a:prstGeom>
        </p:spPr>
      </p:pic>
      <p:pic>
        <p:nvPicPr>
          <p:cNvPr id="6" name="Afbeelding 5">
            <a:extLst>
              <a:ext uri="{FF2B5EF4-FFF2-40B4-BE49-F238E27FC236}">
                <a16:creationId xmlns:a16="http://schemas.microsoft.com/office/drawing/2014/main" id="{7016AA72-1FAD-7CDB-D53F-68AEA4B2BA8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24128" y="-300576"/>
            <a:ext cx="2520280" cy="334810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En </a:t>
            </a:r>
            <a:r>
              <a:rPr lang="nl-NL" i="1" dirty="0"/>
              <a:t>nog</a:t>
            </a:r>
            <a:r>
              <a:rPr lang="nl-NL" dirty="0"/>
              <a:t> een stapje verder</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696744" cy="3384376"/>
          </a:xfrm>
        </p:spPr>
        <p:txBody>
          <a:bodyPr/>
          <a:lstStyle/>
          <a:p>
            <a:r>
              <a:rPr lang="nl-NL" dirty="0">
                <a:solidFill>
                  <a:srgbClr val="009DD9"/>
                </a:solidFill>
              </a:rPr>
              <a:t>Mogen lesbo’s en homo’s (en anderen) kinderen krijgen?</a:t>
            </a:r>
          </a:p>
          <a:p>
            <a:pPr lvl="1"/>
            <a:r>
              <a:rPr lang="nl-NL" sz="1800" dirty="0">
                <a:solidFill>
                  <a:srgbClr val="009DD9"/>
                </a:solidFill>
              </a:rPr>
              <a:t>Wat vind jij daarvan? </a:t>
            </a:r>
          </a:p>
          <a:p>
            <a:pPr lvl="1"/>
            <a:r>
              <a:rPr lang="nl-NL" sz="1800" dirty="0">
                <a:solidFill>
                  <a:srgbClr val="009DD9"/>
                </a:solidFill>
              </a:rPr>
              <a:t>Welke redenen heb je om dit goed te keuren of af te wijzen? </a:t>
            </a:r>
          </a:p>
          <a:p>
            <a:pPr lvl="1"/>
            <a:r>
              <a:rPr lang="nl-NL" sz="1800" dirty="0">
                <a:solidFill>
                  <a:srgbClr val="009DD9"/>
                </a:solidFill>
              </a:rPr>
              <a:t>Hoe is het voor de kinderen om op te groeien in zo’n gezin?  Wat denken jullie daarover?  (Adoptie is al toegestaan, maar je kan ook denken aan een draagmoeder of een spermadonor.)</a:t>
            </a:r>
          </a:p>
          <a:p>
            <a:pPr lvl="1"/>
            <a:endParaRPr lang="nl-NL" dirty="0">
              <a:solidFill>
                <a:srgbClr val="009DD9"/>
              </a:solidFill>
            </a:endParaRPr>
          </a:p>
          <a:p>
            <a:pPr marL="366713" lvl="1" indent="0">
              <a:buNone/>
            </a:pPr>
            <a:r>
              <a:rPr lang="nl-NL" sz="2000" u="sng" dirty="0">
                <a:solidFill>
                  <a:schemeClr val="tx1"/>
                </a:solidFill>
              </a:rPr>
              <a:t>Uit de Mensenrechten:</a:t>
            </a:r>
            <a:r>
              <a:rPr lang="nl-NL" sz="2000" dirty="0">
                <a:solidFill>
                  <a:schemeClr val="tx1"/>
                </a:solidFill>
              </a:rPr>
              <a:t> </a:t>
            </a:r>
          </a:p>
          <a:p>
            <a:pPr marL="366713" lvl="1" indent="0">
              <a:buNone/>
            </a:pPr>
            <a:r>
              <a:rPr lang="nl-NL" sz="2000" dirty="0">
                <a:solidFill>
                  <a:srgbClr val="3057A1"/>
                </a:solidFill>
              </a:rPr>
              <a:t>“Elk mens heeft het recht om zelf een partner         te kiezen en een gezin te stichten.”</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367414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7A4BC66-4A18-9958-A69D-B2E9F25BCF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2160" y="5013176"/>
            <a:ext cx="3463863" cy="2309242"/>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24127" y="260648"/>
            <a:ext cx="2818981" cy="195021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8"/>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dirty="0"/>
              <a:t>Nog een stapje verder - 2</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276872"/>
            <a:ext cx="7128792" cy="3816424"/>
          </a:xfrm>
        </p:spPr>
        <p:txBody>
          <a:bodyPr/>
          <a:lstStyle/>
          <a:p>
            <a:pPr marL="69850" indent="0" eaLnBrk="1" fontAlgn="auto" hangingPunct="1">
              <a:spcBef>
                <a:spcPts val="0"/>
              </a:spcBef>
              <a:spcAft>
                <a:spcPts val="0"/>
              </a:spcAft>
              <a:buNone/>
              <a:defRPr/>
            </a:pPr>
            <a:r>
              <a:rPr lang="nl-NL" dirty="0">
                <a:solidFill>
                  <a:srgbClr val="009DD9"/>
                </a:solidFill>
              </a:rPr>
              <a:t>Hoe mogen lesbo’s en homo’s dan kinderen krijgen?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Via een </a:t>
            </a:r>
            <a:r>
              <a:rPr lang="nl-NL" dirty="0" err="1">
                <a:solidFill>
                  <a:srgbClr val="009DD9"/>
                </a:solidFill>
              </a:rPr>
              <a:t>sperma-donor</a:t>
            </a:r>
            <a:r>
              <a:rPr lang="nl-NL" dirty="0">
                <a:solidFill>
                  <a:srgbClr val="009DD9"/>
                </a:solidFill>
              </a:rPr>
              <a:t>?* </a:t>
            </a:r>
            <a:r>
              <a:rPr lang="nl-NL" dirty="0">
                <a:solidFill>
                  <a:schemeClr val="tx1">
                    <a:lumMod val="75000"/>
                    <a:lumOff val="25000"/>
                  </a:schemeClr>
                </a:solidFill>
              </a:rPr>
              <a:t>(Iemand die zaad geeft – meestal gaat dat via kunstmatige inseminatie, dus via een dokter)</a:t>
            </a:r>
          </a:p>
          <a:p>
            <a:pPr marL="69850" indent="0" eaLnBrk="1" fontAlgn="auto" hangingPunct="1">
              <a:spcBef>
                <a:spcPts val="0"/>
              </a:spcBef>
              <a:spcAft>
                <a:spcPts val="0"/>
              </a:spcAft>
              <a:buNone/>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Via een draagmoeder? </a:t>
            </a:r>
            <a:r>
              <a:rPr lang="nl-NL" dirty="0">
                <a:solidFill>
                  <a:schemeClr val="tx1">
                    <a:lumMod val="75000"/>
                    <a:lumOff val="25000"/>
                  </a:schemeClr>
                </a:solidFill>
              </a:rPr>
              <a:t>(Iemand die het kind van iemand anders in haar lijf laat groeien en geboren worden)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Of adopteren?</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009DD9"/>
                </a:solidFill>
              </a:rPr>
              <a:t>Moet een spermadonor of draagmoeder bekend zijn? </a:t>
            </a:r>
          </a:p>
          <a:p>
            <a:pPr marL="69850" indent="0" eaLnBrk="1" fontAlgn="auto" hangingPunct="1">
              <a:spcBef>
                <a:spcPts val="0"/>
              </a:spcBef>
              <a:spcAft>
                <a:spcPts val="0"/>
              </a:spcAft>
              <a:buNone/>
              <a:defRPr/>
            </a:pPr>
            <a:r>
              <a:rPr lang="nl-NL" dirty="0">
                <a:solidFill>
                  <a:srgbClr val="009DD9"/>
                </a:solidFill>
              </a:rPr>
              <a:t>Of mag dat ook anoniem? </a:t>
            </a:r>
          </a:p>
          <a:p>
            <a:pPr marL="69850" indent="0" eaLnBrk="1" fontAlgn="auto" hangingPunct="1">
              <a:spcBef>
                <a:spcPts val="0"/>
              </a:spcBef>
              <a:spcAft>
                <a:spcPts val="0"/>
              </a:spcAft>
              <a:buNone/>
              <a:defRPr/>
            </a:pPr>
            <a:r>
              <a:rPr lang="nl-NL" dirty="0">
                <a:solidFill>
                  <a:srgbClr val="009DD9"/>
                </a:solidFill>
              </a:rPr>
              <a:t>Wat als je niet weet wie je vader of moeder is?</a:t>
            </a:r>
            <a:endParaRPr lang="nl-NL" dirty="0">
              <a:solidFill>
                <a:schemeClr val="tx1">
                  <a:lumMod val="75000"/>
                  <a:lumOff val="25000"/>
                </a:schemeClr>
              </a:solidFill>
            </a:endParaRPr>
          </a:p>
        </p:txBody>
      </p:sp>
    </p:spTree>
    <p:extLst>
      <p:ext uri="{BB962C8B-B14F-4D97-AF65-F5344CB8AC3E}">
        <p14:creationId xmlns:p14="http://schemas.microsoft.com/office/powerpoint/2010/main" val="922249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148065" y="462187"/>
            <a:ext cx="3738166" cy="210271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762600" cy="1163216"/>
          </a:xfrm>
        </p:spPr>
        <p:txBody>
          <a:bodyPr/>
          <a:lstStyle/>
          <a:p>
            <a:r>
              <a:rPr lang="nl-NL" dirty="0"/>
              <a:t>Veel om over na te denken..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276872"/>
            <a:ext cx="7128792" cy="1656183"/>
          </a:xfrm>
        </p:spPr>
        <p:txBody>
          <a:bodyPr/>
          <a:lstStyle/>
          <a:p>
            <a:pPr marL="69850" indent="0" eaLnBrk="1" fontAlgn="auto" hangingPunct="1">
              <a:spcBef>
                <a:spcPts val="0"/>
              </a:spcBef>
              <a:spcAft>
                <a:spcPts val="0"/>
              </a:spcAft>
              <a:buNone/>
              <a:defRPr/>
            </a:pPr>
            <a:r>
              <a:rPr lang="nl-NL" dirty="0">
                <a:solidFill>
                  <a:schemeClr val="tx1">
                    <a:lumMod val="75000"/>
                    <a:lumOff val="25000"/>
                  </a:schemeClr>
                </a:solidFill>
              </a:rPr>
              <a:t>Wat als een vriend of vriendin eens met jou “wil praten”…</a:t>
            </a:r>
          </a:p>
          <a:p>
            <a:pPr marL="355600" indent="-285750" eaLnBrk="1" fontAlgn="auto" hangingPunct="1">
              <a:spcBef>
                <a:spcPts val="0"/>
              </a:spcBef>
              <a:spcAft>
                <a:spcPts val="0"/>
              </a:spcAft>
              <a:defRPr/>
            </a:pPr>
            <a:r>
              <a:rPr lang="nl-NL" dirty="0">
                <a:solidFill>
                  <a:srgbClr val="009DD9"/>
                </a:solidFill>
              </a:rPr>
              <a:t>Kan hij / zij dan bij jou terecht?</a:t>
            </a:r>
          </a:p>
          <a:p>
            <a:pPr marL="355600" indent="-285750" eaLnBrk="1" fontAlgn="auto" hangingPunct="1">
              <a:spcBef>
                <a:spcPts val="0"/>
              </a:spcBef>
              <a:spcAft>
                <a:spcPts val="0"/>
              </a:spcAft>
              <a:defRPr/>
            </a:pPr>
            <a:r>
              <a:rPr lang="nl-NL" dirty="0">
                <a:solidFill>
                  <a:srgbClr val="009DD9"/>
                </a:solidFill>
              </a:rPr>
              <a:t>Zou jij bevriend willen blijven met je beste vriend / vriendin als die je vertelde dat hij/zij gay/ lesbisch is ?</a:t>
            </a:r>
          </a:p>
          <a:p>
            <a:pPr marL="355600" indent="-285750" eaLnBrk="1" fontAlgn="auto" hangingPunct="1">
              <a:spcBef>
                <a:spcPts val="0"/>
              </a:spcBef>
              <a:spcAft>
                <a:spcPts val="0"/>
              </a:spcAft>
              <a:defRPr/>
            </a:pPr>
            <a:endParaRPr lang="nl-NL" dirty="0">
              <a:solidFill>
                <a:srgbClr val="009DD9"/>
              </a:solidFill>
            </a:endParaRPr>
          </a:p>
          <a:p>
            <a:pPr marL="69850" indent="0" eaLnBrk="1" fontAlgn="auto" hangingPunct="1">
              <a:spcBef>
                <a:spcPts val="0"/>
              </a:spcBef>
              <a:spcAft>
                <a:spcPts val="0"/>
              </a:spcAft>
              <a:buNone/>
              <a:defRPr/>
            </a:pPr>
            <a:r>
              <a:rPr lang="nl-NL" dirty="0">
                <a:solidFill>
                  <a:schemeClr val="tx1">
                    <a:lumMod val="75000"/>
                    <a:lumOff val="25000"/>
                  </a:schemeClr>
                </a:solidFill>
              </a:rPr>
              <a:t>Of moet hij/zij toch maar met iemand anders gaan praten? Dat kan:</a:t>
            </a:r>
          </a:p>
          <a:p>
            <a:pPr marL="355600" indent="-285750" eaLnBrk="1" fontAlgn="auto" hangingPunct="1">
              <a:spcBef>
                <a:spcPts val="0"/>
              </a:spcBef>
              <a:spcAft>
                <a:spcPts val="0"/>
              </a:spcAft>
              <a:defRPr/>
            </a:pPr>
            <a:r>
              <a:rPr lang="nl-NL" dirty="0">
                <a:solidFill>
                  <a:schemeClr val="tx1">
                    <a:lumMod val="75000"/>
                    <a:lumOff val="25000"/>
                  </a:schemeClr>
                </a:solidFill>
              </a:rPr>
              <a:t>Op school met je mentor, de zorgcoördinator of vertrouwenspersoon</a:t>
            </a:r>
          </a:p>
          <a:p>
            <a:pPr marL="355600" indent="-285750" eaLnBrk="1" fontAlgn="auto" hangingPunct="1">
              <a:spcBef>
                <a:spcPts val="0"/>
              </a:spcBef>
              <a:spcAft>
                <a:spcPts val="0"/>
              </a:spcAft>
              <a:defRPr/>
            </a:pPr>
            <a:r>
              <a:rPr lang="nl-NL" dirty="0">
                <a:solidFill>
                  <a:schemeClr val="tx1">
                    <a:lumMod val="75000"/>
                    <a:lumOff val="25000"/>
                  </a:schemeClr>
                </a:solidFill>
              </a:rPr>
              <a:t>Met je huisarts</a:t>
            </a:r>
          </a:p>
          <a:p>
            <a:pPr marL="355600" indent="-285750" eaLnBrk="1" fontAlgn="auto" hangingPunct="1">
              <a:spcBef>
                <a:spcPts val="0"/>
              </a:spcBef>
              <a:spcAft>
                <a:spcPts val="0"/>
              </a:spcAft>
              <a:defRPr/>
            </a:pPr>
            <a:r>
              <a:rPr lang="nl-NL" dirty="0">
                <a:solidFill>
                  <a:schemeClr val="tx1">
                    <a:lumMod val="75000"/>
                    <a:lumOff val="25000"/>
                  </a:schemeClr>
                </a:solidFill>
              </a:rPr>
              <a:t>Of (zoals gezegd) via internet: zoek maar eens op GGD, </a:t>
            </a:r>
          </a:p>
          <a:p>
            <a:pPr marL="69850" indent="0" eaLnBrk="1" fontAlgn="auto" hangingPunct="1">
              <a:spcBef>
                <a:spcPts val="0"/>
              </a:spcBef>
              <a:spcAft>
                <a:spcPts val="0"/>
              </a:spcAft>
              <a:buNone/>
              <a:defRPr/>
            </a:pPr>
            <a:r>
              <a:rPr lang="nl-NL" dirty="0">
                <a:solidFill>
                  <a:schemeClr val="tx1">
                    <a:lumMod val="75000"/>
                    <a:lumOff val="25000"/>
                  </a:schemeClr>
                </a:solidFill>
              </a:rPr>
              <a:t>	de Rutgers Stichting of het COC</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318284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80112" y="502965"/>
            <a:ext cx="2664296" cy="177691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Film- en achtergrond materiaal</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09600" y="2471524"/>
            <a:ext cx="7128792" cy="3093338"/>
          </a:xfrm>
        </p:spPr>
        <p:txBody>
          <a:bodyPr/>
          <a:lstStyle/>
          <a:p>
            <a:r>
              <a:rPr lang="nl-NL" sz="2000" dirty="0"/>
              <a:t>Onze partner HUMAN heeft een aantal zeer interessante filmpjes gemaakt over dit onderwerp, voor PO, VO en hoger:</a:t>
            </a:r>
          </a:p>
          <a:p>
            <a:pPr marL="0" indent="0">
              <a:buNone/>
            </a:pPr>
            <a:r>
              <a:rPr lang="nl-NL"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https://www.human.nl/onderwijs/seksualiteit/gender.html#1c05df75-c643-4596-b0b5-103223853470</a:t>
            </a:r>
            <a:endParaRPr lang="nl-NL"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endParaRPr lang="nl-NL" sz="2000" dirty="0"/>
          </a:p>
          <a:p>
            <a:r>
              <a:rPr lang="nl-NL" sz="2000" dirty="0"/>
              <a:t>En er is meer achtergrondmateriaal:</a:t>
            </a:r>
          </a:p>
          <a:p>
            <a:pPr marL="0" indent="0">
              <a:buNone/>
            </a:pPr>
            <a:r>
              <a:rPr lang="nl-NL"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https://www.human.nl/onderwijs.html</a:t>
            </a:r>
            <a:endParaRPr lang="nl-NL" sz="2000" dirty="0"/>
          </a:p>
        </p:txBody>
      </p:sp>
    </p:spTree>
    <p:extLst>
      <p:ext uri="{BB962C8B-B14F-4D97-AF65-F5344CB8AC3E}">
        <p14:creationId xmlns:p14="http://schemas.microsoft.com/office/powerpoint/2010/main" val="3209913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3040509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Evaluatie </a:t>
            </a:r>
            <a:br>
              <a:rPr lang="nl-NL" dirty="0">
                <a:solidFill>
                  <a:srgbClr val="009DD9"/>
                </a:solidFill>
              </a:rPr>
            </a:br>
            <a:r>
              <a:rPr lang="nl-NL" dirty="0">
                <a:solidFill>
                  <a:srgbClr val="009DD9"/>
                </a:solidFill>
              </a:rPr>
              <a:t>door de leerkracht</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a:xfrm>
            <a:off x="609600" y="1916832"/>
            <a:ext cx="7058744" cy="4125193"/>
          </a:xfrm>
        </p:spPr>
        <p:txBody>
          <a:bodyPr/>
          <a:lstStyle/>
          <a:p>
            <a:pPr>
              <a:buClr>
                <a:srgbClr val="009DD9"/>
              </a:buClr>
            </a:pPr>
            <a:r>
              <a:rPr lang="nl-NL" dirty="0"/>
              <a:t>Wat viel je op in deze lessen?</a:t>
            </a:r>
          </a:p>
          <a:p>
            <a:pPr>
              <a:buClr>
                <a:srgbClr val="009DD9"/>
              </a:buClr>
            </a:pPr>
            <a:r>
              <a:rPr lang="nl-NL" dirty="0"/>
              <a:t>Wat vond je interessant?</a:t>
            </a:r>
          </a:p>
          <a:p>
            <a:pPr>
              <a:buClr>
                <a:srgbClr val="009DD9"/>
              </a:buClr>
            </a:pPr>
            <a:r>
              <a:rPr lang="nl-NL" dirty="0"/>
              <a:t>Heb je suggesties voor verbetering? (graag!)</a:t>
            </a:r>
          </a:p>
          <a:p>
            <a:pPr>
              <a:buClr>
                <a:srgbClr val="009DD9"/>
              </a:buClr>
            </a:pPr>
            <a:r>
              <a:rPr lang="nl-NL" dirty="0"/>
              <a:t>Wil je meedoen aan ons werk?</a:t>
            </a:r>
          </a:p>
          <a:p>
            <a:pPr marL="0" indent="0">
              <a:buClr>
                <a:srgbClr val="009DD9"/>
              </a:buClr>
              <a:buNone/>
            </a:pPr>
            <a:r>
              <a:rPr lang="nl-NL" dirty="0"/>
              <a:t>Stuur een mail aan </a:t>
            </a:r>
            <a:r>
              <a:rPr lang="nl-NL" dirty="0">
                <a:hlinkClick r:id="rId4"/>
              </a:rPr>
              <a:t>info@huisvanerasmus.nl</a:t>
            </a:r>
            <a:endParaRPr lang="nl-NL" dirty="0"/>
          </a:p>
          <a:p>
            <a:pPr marL="0" indent="0">
              <a:buClr>
                <a:srgbClr val="009DD9"/>
              </a:buClr>
              <a:buNone/>
            </a:pPr>
            <a:r>
              <a:rPr lang="nl-NL" dirty="0"/>
              <a:t>Als je een postadres achterlaat, krijg je deze twee boeken gratis!</a:t>
            </a:r>
          </a:p>
          <a:p>
            <a:pPr marL="0" indent="0">
              <a:buClr>
                <a:srgbClr val="009DD9"/>
              </a:buClr>
              <a:buNone/>
            </a:pPr>
            <a:endParaRPr lang="nl-NL" dirty="0"/>
          </a:p>
        </p:txBody>
      </p:sp>
      <p:pic>
        <p:nvPicPr>
          <p:cNvPr id="6" name="Afbeelding 5">
            <a:extLst>
              <a:ext uri="{FF2B5EF4-FFF2-40B4-BE49-F238E27FC236}">
                <a16:creationId xmlns:a16="http://schemas.microsoft.com/office/drawing/2014/main" id="{8CC31159-A603-444B-8843-25CCC8E1A19D}"/>
              </a:ext>
            </a:extLst>
          </p:cNvPr>
          <p:cNvPicPr>
            <a:picLocks noChangeAspect="1"/>
          </p:cNvPicPr>
          <p:nvPr/>
        </p:nvPicPr>
        <p:blipFill>
          <a:blip r:embed="rId5"/>
          <a:stretch>
            <a:fillRect/>
          </a:stretch>
        </p:blipFill>
        <p:spPr>
          <a:xfrm rot="575588">
            <a:off x="3747654" y="4454116"/>
            <a:ext cx="1889760" cy="2673096"/>
          </a:xfrm>
          <a:prstGeom prst="rect">
            <a:avLst/>
          </a:prstGeom>
        </p:spPr>
      </p:pic>
      <p:pic>
        <p:nvPicPr>
          <p:cNvPr id="8" name="Afbeelding 7">
            <a:extLst>
              <a:ext uri="{FF2B5EF4-FFF2-40B4-BE49-F238E27FC236}">
                <a16:creationId xmlns:a16="http://schemas.microsoft.com/office/drawing/2014/main" id="{6B587706-2938-42D1-B1B1-EF4BDCAD0C8F}"/>
              </a:ext>
            </a:extLst>
          </p:cNvPr>
          <p:cNvPicPr>
            <a:picLocks noChangeAspect="1"/>
          </p:cNvPicPr>
          <p:nvPr/>
        </p:nvPicPr>
        <p:blipFill>
          <a:blip r:embed="rId6"/>
          <a:stretch>
            <a:fillRect/>
          </a:stretch>
        </p:blipFill>
        <p:spPr>
          <a:xfrm rot="20712802">
            <a:off x="2059293" y="4533666"/>
            <a:ext cx="2095500" cy="2964180"/>
          </a:xfrm>
          <a:prstGeom prst="rect">
            <a:avLst/>
          </a:prstGeom>
        </p:spPr>
      </p:pic>
    </p:spTree>
    <p:extLst>
      <p:ext uri="{BB962C8B-B14F-4D97-AF65-F5344CB8AC3E}">
        <p14:creationId xmlns:p14="http://schemas.microsoft.com/office/powerpoint/2010/main" val="398429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35D1F11-1BE1-E10C-0C30-20AD0C8624A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660232" y="4437112"/>
            <a:ext cx="2232248" cy="2716163"/>
          </a:xfrm>
          <a:prstGeom prst="rect">
            <a:avLst/>
          </a:prstGeom>
        </p:spPr>
      </p:pic>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52120" y="524678"/>
            <a:ext cx="2664296" cy="177619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600" dirty="0"/>
              <a:t>Wat was dit??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04864"/>
            <a:ext cx="6552728" cy="4125193"/>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Een liefdesbrief van de ene homo aan de andere?</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Een foute liefde?</a:t>
            </a:r>
          </a:p>
          <a:p>
            <a:pPr marL="69850" indent="0" eaLnBrk="1" fontAlgn="auto" hangingPunct="1">
              <a:spcBef>
                <a:spcPts val="0"/>
              </a:spcBef>
              <a:spcAft>
                <a:spcPts val="0"/>
              </a:spcAft>
              <a:buNone/>
              <a:defRPr/>
            </a:pPr>
            <a:r>
              <a:rPr lang="nl-NL" dirty="0">
                <a:solidFill>
                  <a:schemeClr val="tx1">
                    <a:lumMod val="75000"/>
                    <a:lumOff val="25000"/>
                  </a:schemeClr>
                </a:solidFill>
              </a:rPr>
              <a:t>		Ze waren allebei priester!</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Een toneelstuk of zo? – Waanzin?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Of een stijloefening? – </a:t>
            </a:r>
          </a:p>
          <a:p>
            <a:pPr marL="69850" indent="0" eaLnBrk="1" fontAlgn="auto" hangingPunct="1">
              <a:spcBef>
                <a:spcPts val="0"/>
              </a:spcBef>
              <a:spcAft>
                <a:spcPts val="0"/>
              </a:spcAft>
              <a:buNone/>
              <a:defRPr/>
            </a:pPr>
            <a:r>
              <a:rPr lang="nl-NL" dirty="0">
                <a:solidFill>
                  <a:schemeClr val="tx1">
                    <a:lumMod val="75000"/>
                    <a:lumOff val="25000"/>
                  </a:schemeClr>
                </a:solidFill>
              </a:rPr>
              <a:t>		een wedstrijdje wie de mooiste brief kan schrijven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71575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23928" y="-459432"/>
            <a:ext cx="4091402" cy="245484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Een stijloefening? </a:t>
            </a:r>
            <a:br>
              <a:rPr lang="nl-NL" altLang="nl-NL" dirty="0"/>
            </a:br>
            <a:r>
              <a:rPr lang="nl-NL" altLang="nl-NL" dirty="0"/>
              <a:t>	Zo’n gekke brief?</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Het was in die tijd heel belangrijk mooie brieven te schrijven. Daarmee liet je zien dat je een geleerd en beschaafd mens was.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Brieven van Erasmus werden bewaard, mensen lieten ze aan elkaar lezen!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Want kranten had je niet in die tijd,</a:t>
            </a:r>
          </a:p>
          <a:p>
            <a:pPr marL="69850" indent="0" eaLnBrk="1" fontAlgn="auto" hangingPunct="1">
              <a:spcBef>
                <a:spcPts val="0"/>
              </a:spcBef>
              <a:spcAft>
                <a:spcPts val="0"/>
              </a:spcAft>
              <a:buNone/>
              <a:defRPr/>
            </a:pPr>
            <a:r>
              <a:rPr lang="nl-NL" dirty="0">
                <a:solidFill>
                  <a:schemeClr val="tx1">
                    <a:lumMod val="75000"/>
                    <a:lumOff val="25000"/>
                  </a:schemeClr>
                </a:solidFill>
              </a:rPr>
              <a:t>	dus brieven waren de enige bron van informatie. </a:t>
            </a:r>
          </a:p>
          <a:p>
            <a:pPr marL="69850" indent="0" eaLnBrk="1" fontAlgn="auto" hangingPunct="1">
              <a:spcBef>
                <a:spcPts val="0"/>
              </a:spcBef>
              <a:spcAft>
                <a:spcPts val="0"/>
              </a:spcAft>
              <a:buNone/>
              <a:defRPr/>
            </a:pPr>
            <a:r>
              <a:rPr lang="nl-NL" dirty="0">
                <a:solidFill>
                  <a:schemeClr val="tx1">
                    <a:lumMod val="75000"/>
                    <a:lumOff val="25000"/>
                  </a:schemeClr>
                </a:solidFill>
              </a:rPr>
              <a:t>	</a:t>
            </a:r>
          </a:p>
        </p:txBody>
      </p:sp>
    </p:spTree>
    <p:extLst>
      <p:ext uri="{BB962C8B-B14F-4D97-AF65-F5344CB8AC3E}">
        <p14:creationId xmlns:p14="http://schemas.microsoft.com/office/powerpoint/2010/main" val="301871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148064" y="337157"/>
            <a:ext cx="3704412" cy="208373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sz="3200" dirty="0"/>
              <a:t>Erasmus is nooit getrouwd geweest – hij was priester</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Priesters mogen niet trouwen en ook geen seks hebben. Met niemand!</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Wat denk je - was Erasmus …</a:t>
            </a:r>
          </a:p>
          <a:p>
            <a:pPr marL="755650" lvl="1" eaLnBrk="1" fontAlgn="auto" hangingPunct="1">
              <a:spcBef>
                <a:spcPts val="0"/>
              </a:spcBef>
              <a:spcAft>
                <a:spcPts val="0"/>
              </a:spcAft>
              <a:defRPr/>
            </a:pPr>
            <a:r>
              <a:rPr lang="nl-NL" sz="1800" dirty="0">
                <a:solidFill>
                  <a:srgbClr val="009DD9"/>
                </a:solidFill>
              </a:rPr>
              <a:t>… hetero?</a:t>
            </a:r>
          </a:p>
          <a:p>
            <a:pPr marL="755650" lvl="1" eaLnBrk="1" fontAlgn="auto" hangingPunct="1">
              <a:spcBef>
                <a:spcPts val="0"/>
              </a:spcBef>
              <a:spcAft>
                <a:spcPts val="0"/>
              </a:spcAft>
              <a:defRPr/>
            </a:pPr>
            <a:r>
              <a:rPr lang="nl-NL" sz="1800" dirty="0">
                <a:solidFill>
                  <a:srgbClr val="009DD9"/>
                </a:solidFill>
              </a:rPr>
              <a:t>… homo?</a:t>
            </a:r>
          </a:p>
          <a:p>
            <a:pPr marL="755650" lvl="1" eaLnBrk="1" fontAlgn="auto" hangingPunct="1">
              <a:spcBef>
                <a:spcPts val="0"/>
              </a:spcBef>
              <a:spcAft>
                <a:spcPts val="0"/>
              </a:spcAft>
              <a:defRPr/>
            </a:pPr>
            <a:r>
              <a:rPr lang="nl-NL" sz="1800" dirty="0">
                <a:solidFill>
                  <a:srgbClr val="009DD9"/>
                </a:solidFill>
              </a:rPr>
              <a:t>… geen van beide?</a:t>
            </a:r>
          </a:p>
          <a:p>
            <a:pPr marL="755650" lvl="1" eaLnBrk="1" fontAlgn="auto" hangingPunct="1">
              <a:spcBef>
                <a:spcPts val="0"/>
              </a:spcBef>
              <a:spcAft>
                <a:spcPts val="0"/>
              </a:spcAft>
              <a:defRPr/>
            </a:pPr>
            <a:r>
              <a:rPr lang="nl-NL" sz="1800" dirty="0">
                <a:solidFill>
                  <a:srgbClr val="009DD9"/>
                </a:solidFill>
              </a:rPr>
              <a:t>… allebei?</a:t>
            </a:r>
          </a:p>
          <a:p>
            <a:pPr marL="755650" lvl="1" eaLnBrk="1" fontAlgn="auto" hangingPunct="1">
              <a:spcBef>
                <a:spcPts val="0"/>
              </a:spcBef>
              <a:spcAft>
                <a:spcPts val="0"/>
              </a:spcAft>
              <a:defRPr/>
            </a:pPr>
            <a:r>
              <a:rPr lang="nl-NL" sz="1800" dirty="0">
                <a:solidFill>
                  <a:srgbClr val="009DD9"/>
                </a:solidFill>
              </a:rPr>
              <a:t>… nog iets anders?</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err="1">
                <a:solidFill>
                  <a:srgbClr val="009DD9"/>
                </a:solidFill>
              </a:rPr>
              <a:t>Ennehhh</a:t>
            </a:r>
            <a:r>
              <a:rPr lang="nl-NL" dirty="0">
                <a:solidFill>
                  <a:srgbClr val="009DD9"/>
                </a:solidFill>
              </a:rPr>
              <a:t>… is dat belangrijk …?</a:t>
            </a:r>
          </a:p>
        </p:txBody>
      </p:sp>
    </p:spTree>
    <p:extLst>
      <p:ext uri="{BB962C8B-B14F-4D97-AF65-F5344CB8AC3E}">
        <p14:creationId xmlns:p14="http://schemas.microsoft.com/office/powerpoint/2010/main" val="38213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A760230-9961-F305-2ADF-F37FDFBA908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588224" y="4941168"/>
            <a:ext cx="2484044" cy="1656184"/>
          </a:xfrm>
          <a:prstGeom prst="rect">
            <a:avLst/>
          </a:prstGeom>
        </p:spPr>
      </p:pic>
      <p:pic>
        <p:nvPicPr>
          <p:cNvPr id="9" name="Afbeelding 8">
            <a:extLst>
              <a:ext uri="{FF2B5EF4-FFF2-40B4-BE49-F238E27FC236}">
                <a16:creationId xmlns:a16="http://schemas.microsoft.com/office/drawing/2014/main" id="{5BB1CEA4-03EC-9235-D0EB-FED3C5D06CB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24128" y="476672"/>
            <a:ext cx="2700299" cy="18002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a:t>Wat weten we eigenlijk over Erasmus? Was hij homo?</a:t>
            </a:r>
            <a:br>
              <a:rPr lang="nl-NL" sz="3200" dirty="0"/>
            </a:br>
            <a:endParaRPr lang="nl-NL" sz="3200"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768752" cy="3384376"/>
          </a:xfrm>
        </p:spPr>
        <p:txBody>
          <a:bodyPr/>
          <a:lstStyle/>
          <a:p>
            <a:pPr marL="355600" indent="-285750" eaLnBrk="1" fontAlgn="auto" hangingPunct="1">
              <a:spcBef>
                <a:spcPts val="0"/>
              </a:spcBef>
              <a:spcAft>
                <a:spcPts val="0"/>
              </a:spcAft>
              <a:defRPr/>
            </a:pPr>
            <a:r>
              <a:rPr lang="nl-NL" dirty="0">
                <a:solidFill>
                  <a:srgbClr val="3057A1"/>
                </a:solidFill>
              </a:rPr>
              <a:t>Hij heeft deze brief geschreven </a:t>
            </a:r>
          </a:p>
          <a:p>
            <a:pPr marL="69850" indent="0" eaLnBrk="1" fontAlgn="auto" hangingPunct="1">
              <a:spcBef>
                <a:spcPts val="0"/>
              </a:spcBef>
              <a:spcAft>
                <a:spcPts val="0"/>
              </a:spcAft>
              <a:buNone/>
              <a:defRPr/>
            </a:pPr>
            <a:r>
              <a:rPr lang="nl-NL" dirty="0">
                <a:solidFill>
                  <a:srgbClr val="3057A1"/>
                </a:solidFill>
              </a:rPr>
              <a:t>						– tja, dat klopt. </a:t>
            </a:r>
          </a:p>
          <a:p>
            <a:pPr marL="355600" indent="-285750" eaLnBrk="1" fontAlgn="auto" hangingPunct="1">
              <a:spcBef>
                <a:spcPts val="0"/>
              </a:spcBef>
              <a:spcAft>
                <a:spcPts val="0"/>
              </a:spcAft>
              <a:defRPr/>
            </a:pPr>
            <a:endParaRPr lang="nl-NL" dirty="0">
              <a:solidFill>
                <a:srgbClr val="3057A1"/>
              </a:solidFill>
            </a:endParaRPr>
          </a:p>
          <a:p>
            <a:pPr marL="355600" indent="-285750" eaLnBrk="1" fontAlgn="auto" hangingPunct="1">
              <a:spcBef>
                <a:spcPts val="0"/>
              </a:spcBef>
              <a:spcAft>
                <a:spcPts val="0"/>
              </a:spcAft>
              <a:defRPr/>
            </a:pPr>
            <a:r>
              <a:rPr lang="nl-NL" dirty="0">
                <a:solidFill>
                  <a:srgbClr val="3057A1"/>
                </a:solidFill>
              </a:rPr>
              <a:t>Maar:</a:t>
            </a:r>
          </a:p>
          <a:p>
            <a:pPr marL="355600" indent="-285750" eaLnBrk="1" fontAlgn="auto" hangingPunct="1">
              <a:spcBef>
                <a:spcPts val="0"/>
              </a:spcBef>
              <a:spcAft>
                <a:spcPts val="0"/>
              </a:spcAft>
              <a:defRPr/>
            </a:pPr>
            <a:r>
              <a:rPr lang="nl-NL" dirty="0">
                <a:solidFill>
                  <a:srgbClr val="3057A1"/>
                </a:solidFill>
              </a:rPr>
              <a:t>Hij heeft een vergelijkbare brief geschreven aan een meisje dat het klooster in wilde</a:t>
            </a:r>
          </a:p>
          <a:p>
            <a:pPr marL="355600" indent="-285750" eaLnBrk="1" fontAlgn="auto" hangingPunct="1">
              <a:spcBef>
                <a:spcPts val="0"/>
              </a:spcBef>
              <a:spcAft>
                <a:spcPts val="0"/>
              </a:spcAft>
              <a:defRPr/>
            </a:pPr>
            <a:r>
              <a:rPr lang="nl-NL" dirty="0">
                <a:solidFill>
                  <a:srgbClr val="3057A1"/>
                </a:solidFill>
              </a:rPr>
              <a:t>Hij was zeer onder de indruk van de dochters van Thomas More (zijn beste vriend in Engeland)</a:t>
            </a:r>
          </a:p>
          <a:p>
            <a:pPr marL="355600" indent="-285750" eaLnBrk="1" fontAlgn="auto" hangingPunct="1">
              <a:spcBef>
                <a:spcPts val="0"/>
              </a:spcBef>
              <a:spcAft>
                <a:spcPts val="0"/>
              </a:spcAft>
              <a:defRPr/>
            </a:pPr>
            <a:r>
              <a:rPr lang="nl-NL" dirty="0">
                <a:solidFill>
                  <a:srgbClr val="3057A1"/>
                </a:solidFill>
              </a:rPr>
              <a:t>Hij wilde dat meisjes naar school gingen – belachelijk in die tijd!</a:t>
            </a:r>
          </a:p>
          <a:p>
            <a:pPr marL="69850" indent="0" eaLnBrk="1" fontAlgn="auto" hangingPunct="1">
              <a:spcBef>
                <a:spcPts val="0"/>
              </a:spcBef>
              <a:spcAft>
                <a:spcPts val="0"/>
              </a:spcAft>
              <a:buNone/>
              <a:defRPr/>
            </a:pPr>
            <a:endParaRPr lang="nl-NL" dirty="0">
              <a:solidFill>
                <a:srgbClr val="1E7F4B"/>
              </a:solidFill>
            </a:endParaRPr>
          </a:p>
        </p:txBody>
      </p:sp>
    </p:spTree>
    <p:extLst>
      <p:ext uri="{BB962C8B-B14F-4D97-AF65-F5344CB8AC3E}">
        <p14:creationId xmlns:p14="http://schemas.microsoft.com/office/powerpoint/2010/main" val="376445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1B1FC2E-FCF8-0633-FBA1-0A41E0D3B8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2120" y="404664"/>
            <a:ext cx="2581689" cy="206859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Een ander voorbeeld</a:t>
            </a:r>
            <a:br>
              <a:rPr lang="nl-NL" dirty="0">
                <a:solidFill>
                  <a:schemeClr val="tx1"/>
                </a:solidFill>
              </a:rPr>
            </a:br>
            <a:r>
              <a:rPr lang="nl-NL" sz="1600" dirty="0"/>
              <a:t>Een brief van Erasmus aan zijn vriend </a:t>
            </a:r>
            <a:r>
              <a:rPr lang="nl-NL" sz="1600" dirty="0" err="1"/>
              <a:t>Faustus</a:t>
            </a:r>
            <a:br>
              <a:rPr lang="nl-NL" sz="3600" dirty="0"/>
            </a:br>
            <a:br>
              <a:rPr lang="nl-NL" sz="3600" dirty="0"/>
            </a:b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6768752" cy="3384376"/>
          </a:xfrm>
        </p:spPr>
        <p:txBody>
          <a:bodyPr/>
          <a:lstStyle/>
          <a:p>
            <a:pPr marL="69850" indent="0" eaLnBrk="1" fontAlgn="auto" hangingPunct="1">
              <a:spcBef>
                <a:spcPts val="0"/>
              </a:spcBef>
              <a:spcAft>
                <a:spcPts val="0"/>
              </a:spcAft>
              <a:buNone/>
              <a:defRPr/>
            </a:pPr>
            <a:r>
              <a:rPr lang="nl-NL" dirty="0">
                <a:solidFill>
                  <a:srgbClr val="1E7F4B"/>
                </a:solidFill>
              </a:rPr>
              <a:t>“Om slechts een enkele attractie van het leven in dit bekoorlijke Engeland te noemen:</a:t>
            </a:r>
          </a:p>
          <a:p>
            <a:pPr marL="355600" indent="-285750" eaLnBrk="1" fontAlgn="auto" hangingPunct="1">
              <a:spcBef>
                <a:spcPts val="0"/>
              </a:spcBef>
              <a:spcAft>
                <a:spcPts val="0"/>
              </a:spcAft>
              <a:defRPr/>
            </a:pPr>
            <a:r>
              <a:rPr lang="nl-NL" dirty="0">
                <a:solidFill>
                  <a:srgbClr val="1E7F4B"/>
                </a:solidFill>
              </a:rPr>
              <a:t>Er zijn hier meisjes met verrukkelijke gezichtjes, die zo bijzonder lief zijn ...</a:t>
            </a:r>
          </a:p>
          <a:p>
            <a:pPr marL="355600" indent="-285750" eaLnBrk="1" fontAlgn="auto" hangingPunct="1">
              <a:spcBef>
                <a:spcPts val="0"/>
              </a:spcBef>
              <a:spcAft>
                <a:spcPts val="0"/>
              </a:spcAft>
              <a:defRPr/>
            </a:pPr>
            <a:r>
              <a:rPr lang="nl-NL" dirty="0">
                <a:solidFill>
                  <a:srgbClr val="1E7F4B"/>
                </a:solidFill>
              </a:rPr>
              <a:t>En er heerst hier een loffelijke gewoonte ... </a:t>
            </a:r>
          </a:p>
          <a:p>
            <a:pPr marL="355600" indent="-285750" eaLnBrk="1" fontAlgn="auto" hangingPunct="1">
              <a:spcBef>
                <a:spcPts val="0"/>
              </a:spcBef>
              <a:spcAft>
                <a:spcPts val="0"/>
              </a:spcAft>
              <a:defRPr/>
            </a:pPr>
            <a:r>
              <a:rPr lang="nl-NL" dirty="0">
                <a:solidFill>
                  <a:srgbClr val="1E7F4B"/>
                </a:solidFill>
              </a:rPr>
              <a:t>Als je afscheid neemt, word je gekust, als je terugkomt word je met kussen begroet, als ze je komen opzoeken word je eveneens gekust.</a:t>
            </a:r>
          </a:p>
          <a:p>
            <a:pPr marL="355600" indent="-285750" eaLnBrk="1" fontAlgn="auto" hangingPunct="1">
              <a:spcBef>
                <a:spcPts val="0"/>
              </a:spcBef>
              <a:spcAft>
                <a:spcPts val="0"/>
              </a:spcAft>
              <a:defRPr/>
            </a:pPr>
            <a:r>
              <a:rPr lang="nl-NL" dirty="0">
                <a:solidFill>
                  <a:srgbClr val="1E7F4B"/>
                </a:solidFill>
              </a:rPr>
              <a:t>Oh, </a:t>
            </a:r>
            <a:r>
              <a:rPr lang="nl-NL" dirty="0" err="1">
                <a:solidFill>
                  <a:srgbClr val="1E7F4B"/>
                </a:solidFill>
              </a:rPr>
              <a:t>Faustus</a:t>
            </a:r>
            <a:r>
              <a:rPr lang="nl-NL" dirty="0">
                <a:solidFill>
                  <a:srgbClr val="1E7F4B"/>
                </a:solidFill>
              </a:rPr>
              <a:t>, als je eens wist hoe zoet die kusjes smaakten, zou je … je hele leven in Engeland willen blijven!”</a:t>
            </a:r>
          </a:p>
        </p:txBody>
      </p:sp>
      <p:pic>
        <p:nvPicPr>
          <p:cNvPr id="9" name="Afbeelding 8">
            <a:extLst>
              <a:ext uri="{FF2B5EF4-FFF2-40B4-BE49-F238E27FC236}">
                <a16:creationId xmlns:a16="http://schemas.microsoft.com/office/drawing/2014/main" id="{D2A73523-CB52-1146-3C93-56C663EA1E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1844824"/>
            <a:ext cx="2719052" cy="304826"/>
          </a:xfrm>
          <a:prstGeom prst="rect">
            <a:avLst/>
          </a:prstGeom>
        </p:spPr>
      </p:pic>
      <p:sp>
        <p:nvSpPr>
          <p:cNvPr id="10" name="Tekstvak 9">
            <a:extLst>
              <a:ext uri="{FF2B5EF4-FFF2-40B4-BE49-F238E27FC236}">
                <a16:creationId xmlns:a16="http://schemas.microsoft.com/office/drawing/2014/main" id="{4C4C0DBB-BD44-9D5C-4121-63FEFE3F93D6}"/>
              </a:ext>
            </a:extLst>
          </p:cNvPr>
          <p:cNvSpPr txBox="1"/>
          <p:nvPr/>
        </p:nvSpPr>
        <p:spPr>
          <a:xfrm>
            <a:off x="7668344" y="2276872"/>
            <a:ext cx="1346993" cy="461665"/>
          </a:xfrm>
          <a:prstGeom prst="rect">
            <a:avLst/>
          </a:prstGeom>
          <a:noFill/>
          <a:ln>
            <a:solidFill>
              <a:srgbClr val="1E7F4B"/>
            </a:solidFill>
          </a:ln>
        </p:spPr>
        <p:txBody>
          <a:bodyPr wrap="square" rtlCol="0">
            <a:spAutoFit/>
          </a:bodyPr>
          <a:lstStyle/>
          <a:p>
            <a:r>
              <a:rPr lang="nl-NL" sz="1200" dirty="0">
                <a:solidFill>
                  <a:srgbClr val="3057A1"/>
                </a:solidFill>
                <a:latin typeface="+mn-lt"/>
              </a:rPr>
              <a:t>De dochters van Thomas More</a:t>
            </a:r>
          </a:p>
        </p:txBody>
      </p:sp>
    </p:spTree>
    <p:extLst>
      <p:ext uri="{BB962C8B-B14F-4D97-AF65-F5344CB8AC3E}">
        <p14:creationId xmlns:p14="http://schemas.microsoft.com/office/powerpoint/2010/main" val="32891380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40671</TotalTime>
  <Words>3165</Words>
  <Application>Microsoft Office PowerPoint</Application>
  <PresentationFormat>Diavoorstelling (4:3)</PresentationFormat>
  <Paragraphs>339</Paragraphs>
  <Slides>46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46</vt:i4>
      </vt:variant>
    </vt:vector>
  </HeadingPairs>
  <TitlesOfParts>
    <vt:vector size="51" baseType="lpstr">
      <vt:lpstr>Arial</vt:lpstr>
      <vt:lpstr>Calibri</vt:lpstr>
      <vt:lpstr>Trebuchet MS</vt:lpstr>
      <vt:lpstr>Wingdings 3</vt:lpstr>
      <vt:lpstr>Facet</vt:lpstr>
      <vt:lpstr>PowerPoint-presentatie</vt:lpstr>
      <vt:lpstr>Hoe werkt het?</vt:lpstr>
      <vt:lpstr>Vriendschap of liefde? Een brief van Erasmus aan zijn oprechte vriend Servaas -1 </vt:lpstr>
      <vt:lpstr>Vriendschap of liefde? Een brief van Erasmus aan zijn oprechte vriend Servaas -2</vt:lpstr>
      <vt:lpstr>Wat was dit?? </vt:lpstr>
      <vt:lpstr>Een stijloefening?   Zo’n gekke brief?</vt:lpstr>
      <vt:lpstr>Erasmus is nooit getrouwd geweest – hij was priester </vt:lpstr>
      <vt:lpstr>Wat weten we eigenlijk over Erasmus? Was hij homo? </vt:lpstr>
      <vt:lpstr>Een ander voorbeeld Een brief van Erasmus aan zijn vriend Faustus   </vt:lpstr>
      <vt:lpstr>Wat weten we eigenlijk over Erasmus? Was hij homo?  Was hij hetero? Iets anders? </vt:lpstr>
      <vt:lpstr>‘Hoera, een …!’</vt:lpstr>
      <vt:lpstr>‘Hoera, een …!’</vt:lpstr>
      <vt:lpstr>‘Hoera, een mensje!’ -1</vt:lpstr>
      <vt:lpstr>‘Hoera, een mensje!’ -2</vt:lpstr>
      <vt:lpstr>Film Billy Elliot </vt:lpstr>
      <vt:lpstr>Wat betekent LHBTIQ+ eigenlijk? -1</vt:lpstr>
      <vt:lpstr>En nu jij! </vt:lpstr>
      <vt:lpstr>Wat betekent LHBTIQ+ eigenlijk? -2</vt:lpstr>
      <vt:lpstr>Wat betekent LHBTIQ+ eigenlijk? -3</vt:lpstr>
      <vt:lpstr>Intersekse </vt:lpstr>
      <vt:lpstr>Wat betekent LHBTIQ+ eigenlijk? -4</vt:lpstr>
      <vt:lpstr>Wat betekent LHBTIQ+ eigenlijk? -5</vt:lpstr>
      <vt:lpstr>Het gaat maar om een paar mensen, toch?</vt:lpstr>
      <vt:lpstr>Achtergrondinformatie - transgender </vt:lpstr>
      <vt:lpstr>Achtergrondinformatie - intersekse </vt:lpstr>
      <vt:lpstr>Filmpjes</vt:lpstr>
      <vt:lpstr>En nu jij! </vt:lpstr>
      <vt:lpstr>Een vrije keuze? -1</vt:lpstr>
      <vt:lpstr>Een vrije keuze? -2</vt:lpstr>
      <vt:lpstr>In de loop der tijden</vt:lpstr>
      <vt:lpstr>Film- en achtergrond materiaal</vt:lpstr>
      <vt:lpstr>Einde les 1 Evaluatie</vt:lpstr>
      <vt:lpstr>Les 2 </vt:lpstr>
      <vt:lpstr>In Nederland mag je zijn wie je bent, ongeacht geloof, ras of seksualiteit </vt:lpstr>
      <vt:lpstr>Een stapje verder </vt:lpstr>
      <vt:lpstr>En nog een stapje verder </vt:lpstr>
      <vt:lpstr>Als je twijfelt of je misschien  gay of lesbisch of iets  anders bent </vt:lpstr>
      <vt:lpstr>Schelden, onzekerheid en zo </vt:lpstr>
      <vt:lpstr>Homo-haat!</vt:lpstr>
      <vt:lpstr>Filmpje</vt:lpstr>
      <vt:lpstr>En nog een stapje verder</vt:lpstr>
      <vt:lpstr>Nog een stapje verder - 2</vt:lpstr>
      <vt:lpstr>Veel om over na te denken..</vt:lpstr>
      <vt:lpstr>Film- en achtergrond materiaal</vt:lpstr>
      <vt:lpstr>Einde les 2 Evaluatie</vt:lpstr>
      <vt:lpstr>Evaluatie  door de leerkracht</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Paul Seesink</cp:lastModifiedBy>
  <cp:revision>1250</cp:revision>
  <cp:lastPrinted>2021-09-27T10:00:31Z</cp:lastPrinted>
  <dcterms:created xsi:type="dcterms:W3CDTF">2006-05-30T09:01:23Z</dcterms:created>
  <dcterms:modified xsi:type="dcterms:W3CDTF">2023-02-14T09:39:26Z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