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34"/>
  </p:notesMasterIdLst>
  <p:handoutMasterIdLst>
    <p:handoutMasterId r:id="rId35"/>
  </p:handoutMasterIdLst>
  <p:sldIdLst>
    <p:sldId id="387" r:id="rId2"/>
    <p:sldId id="439" r:id="rId3"/>
    <p:sldId id="440" r:id="rId4"/>
    <p:sldId id="441" r:id="rId5"/>
    <p:sldId id="449" r:id="rId6"/>
    <p:sldId id="490" r:id="rId7"/>
    <p:sldId id="451" r:id="rId8"/>
    <p:sldId id="452" r:id="rId9"/>
    <p:sldId id="453" r:id="rId10"/>
    <p:sldId id="454" r:id="rId11"/>
    <p:sldId id="455" r:id="rId12"/>
    <p:sldId id="491" r:id="rId13"/>
    <p:sldId id="456" r:id="rId14"/>
    <p:sldId id="492" r:id="rId15"/>
    <p:sldId id="457" r:id="rId16"/>
    <p:sldId id="458" r:id="rId17"/>
    <p:sldId id="488" r:id="rId18"/>
    <p:sldId id="459" r:id="rId19"/>
    <p:sldId id="443" r:id="rId20"/>
    <p:sldId id="448" r:id="rId21"/>
    <p:sldId id="460" r:id="rId22"/>
    <p:sldId id="461" r:id="rId23"/>
    <p:sldId id="493" r:id="rId24"/>
    <p:sldId id="462" r:id="rId25"/>
    <p:sldId id="463" r:id="rId26"/>
    <p:sldId id="464" r:id="rId27"/>
    <p:sldId id="494" r:id="rId28"/>
    <p:sldId id="489" r:id="rId29"/>
    <p:sldId id="495" r:id="rId30"/>
    <p:sldId id="465" r:id="rId31"/>
    <p:sldId id="467" r:id="rId32"/>
    <p:sldId id="477" r:id="rId33"/>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357"/>
    <a:srgbClr val="009DD9"/>
    <a:srgbClr val="1E7F4B"/>
    <a:srgbClr val="3057A1"/>
    <a:srgbClr val="4285C5"/>
    <a:srgbClr val="66B557"/>
    <a:srgbClr val="33AA56"/>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96306" autoAdjust="0"/>
  </p:normalViewPr>
  <p:slideViewPr>
    <p:cSldViewPr>
      <p:cViewPr varScale="1">
        <p:scale>
          <a:sx n="110" d="100"/>
          <a:sy n="110" d="100"/>
        </p:scale>
        <p:origin x="12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16</a:t>
            </a:fld>
            <a:endParaRPr lang="nl-NL" altLang="nl-NL"/>
          </a:p>
        </p:txBody>
      </p:sp>
    </p:spTree>
    <p:extLst>
      <p:ext uri="{BB962C8B-B14F-4D97-AF65-F5344CB8AC3E}">
        <p14:creationId xmlns:p14="http://schemas.microsoft.com/office/powerpoint/2010/main" val="94945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28</a:t>
            </a:fld>
            <a:endParaRPr lang="nl-NL" altLang="nl-NL"/>
          </a:p>
        </p:txBody>
      </p:sp>
    </p:spTree>
    <p:extLst>
      <p:ext uri="{BB962C8B-B14F-4D97-AF65-F5344CB8AC3E}">
        <p14:creationId xmlns:p14="http://schemas.microsoft.com/office/powerpoint/2010/main" val="355878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29</a:t>
            </a:fld>
            <a:endParaRPr lang="nl-NL" altLang="nl-NL"/>
          </a:p>
        </p:txBody>
      </p:sp>
    </p:spTree>
    <p:extLst>
      <p:ext uri="{BB962C8B-B14F-4D97-AF65-F5344CB8AC3E}">
        <p14:creationId xmlns:p14="http://schemas.microsoft.com/office/powerpoint/2010/main" val="2241927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30</a:t>
            </a:fld>
            <a:endParaRPr lang="nl-NL" altLang="nl-NL"/>
          </a:p>
        </p:txBody>
      </p:sp>
    </p:spTree>
    <p:extLst>
      <p:ext uri="{BB962C8B-B14F-4D97-AF65-F5344CB8AC3E}">
        <p14:creationId xmlns:p14="http://schemas.microsoft.com/office/powerpoint/2010/main" val="206178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31</a:t>
            </a:fld>
            <a:endParaRPr lang="nl-NL" altLang="nl-NL"/>
          </a:p>
        </p:txBody>
      </p:sp>
    </p:spTree>
    <p:extLst>
      <p:ext uri="{BB962C8B-B14F-4D97-AF65-F5344CB8AC3E}">
        <p14:creationId xmlns:p14="http://schemas.microsoft.com/office/powerpoint/2010/main" val="166799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17</a:t>
            </a:fld>
            <a:endParaRPr lang="nl-NL" altLang="nl-NL"/>
          </a:p>
        </p:txBody>
      </p:sp>
    </p:spTree>
    <p:extLst>
      <p:ext uri="{BB962C8B-B14F-4D97-AF65-F5344CB8AC3E}">
        <p14:creationId xmlns:p14="http://schemas.microsoft.com/office/powerpoint/2010/main" val="152008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18</a:t>
            </a:fld>
            <a:endParaRPr lang="nl-NL" altLang="nl-NL"/>
          </a:p>
        </p:txBody>
      </p:sp>
    </p:spTree>
    <p:extLst>
      <p:ext uri="{BB962C8B-B14F-4D97-AF65-F5344CB8AC3E}">
        <p14:creationId xmlns:p14="http://schemas.microsoft.com/office/powerpoint/2010/main" val="424198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22</a:t>
            </a:fld>
            <a:endParaRPr lang="nl-NL" altLang="nl-NL"/>
          </a:p>
        </p:txBody>
      </p:sp>
    </p:spTree>
    <p:extLst>
      <p:ext uri="{BB962C8B-B14F-4D97-AF65-F5344CB8AC3E}">
        <p14:creationId xmlns:p14="http://schemas.microsoft.com/office/powerpoint/2010/main" val="41359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23</a:t>
            </a:fld>
            <a:endParaRPr lang="nl-NL" altLang="nl-NL"/>
          </a:p>
        </p:txBody>
      </p:sp>
    </p:spTree>
    <p:extLst>
      <p:ext uri="{BB962C8B-B14F-4D97-AF65-F5344CB8AC3E}">
        <p14:creationId xmlns:p14="http://schemas.microsoft.com/office/powerpoint/2010/main" val="42334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24</a:t>
            </a:fld>
            <a:endParaRPr lang="nl-NL" altLang="nl-NL"/>
          </a:p>
        </p:txBody>
      </p:sp>
    </p:spTree>
    <p:extLst>
      <p:ext uri="{BB962C8B-B14F-4D97-AF65-F5344CB8AC3E}">
        <p14:creationId xmlns:p14="http://schemas.microsoft.com/office/powerpoint/2010/main" val="420415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25</a:t>
            </a:fld>
            <a:endParaRPr lang="nl-NL" altLang="nl-NL"/>
          </a:p>
        </p:txBody>
      </p:sp>
    </p:spTree>
    <p:extLst>
      <p:ext uri="{BB962C8B-B14F-4D97-AF65-F5344CB8AC3E}">
        <p14:creationId xmlns:p14="http://schemas.microsoft.com/office/powerpoint/2010/main" val="200463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26</a:t>
            </a:fld>
            <a:endParaRPr lang="nl-NL" altLang="nl-NL"/>
          </a:p>
        </p:txBody>
      </p:sp>
    </p:spTree>
    <p:extLst>
      <p:ext uri="{BB962C8B-B14F-4D97-AF65-F5344CB8AC3E}">
        <p14:creationId xmlns:p14="http://schemas.microsoft.com/office/powerpoint/2010/main" val="150097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27</a:t>
            </a:fld>
            <a:endParaRPr lang="nl-NL" altLang="nl-NL"/>
          </a:p>
        </p:txBody>
      </p:sp>
    </p:spTree>
    <p:extLst>
      <p:ext uri="{BB962C8B-B14F-4D97-AF65-F5344CB8AC3E}">
        <p14:creationId xmlns:p14="http://schemas.microsoft.com/office/powerpoint/2010/main" val="123551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smtClean="0"/>
              <a:pPr>
                <a:defRPr/>
              </a:pPr>
              <a:t>17 augustus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smtClean="0"/>
              <a:pPr>
                <a:defRPr/>
              </a:pPr>
              <a:t>17 augustus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smtClean="0"/>
              <a:pPr>
                <a:defRPr/>
              </a:pPr>
              <a:t>17 augustus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smtClean="0"/>
              <a:pPr>
                <a:defRPr/>
              </a:pPr>
              <a:t>17 augustus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smtClean="0"/>
              <a:pPr>
                <a:defRPr/>
              </a:pPr>
              <a:t>17 augustus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smtClean="0"/>
              <a:pPr>
                <a:defRPr/>
              </a:pPr>
              <a:t>17 augustus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smtClean="0"/>
              <a:pPr>
                <a:defRPr/>
              </a:pPr>
              <a:t>17 augustus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smtClean="0"/>
              <a:pPr>
                <a:defRPr/>
              </a:pPr>
              <a:t>17 augustus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smtClean="0"/>
              <a:pPr>
                <a:defRPr/>
              </a:pPr>
              <a:t>17 augustus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smtClean="0"/>
              <a:pPr>
                <a:defRPr/>
              </a:pPr>
              <a:t>17 augustus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smtClean="0"/>
              <a:pPr>
                <a:defRPr/>
              </a:pPr>
              <a:t>17 augustus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iompr64rvjAhXRJlAKHbO5AvwQjRx6BAgBEAU&amp;url=/url?sa%3Di%26rct%3Dj%26q%3D%26esrc%3Ds%26source%3Dimages%26cd%3D%26ved%3D2ahUKEwiompr64rvjAhXRJlAKHbO5AvwQjRx6BAgBEAU%26url%3Dhttps://www.dbnl.org/tekst/prev002prin01_01/prev002prin01_01_0002.php%26psig%3DAOvVaw3FwnD81-rv__vFg3qoLKIk%26ust%3D1563446671479457&amp;psig=AOvVaw3FwnD81-rv__vFg3qoLKIk&amp;ust=1563446671479457"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huisvanerasmus.nl/"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web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web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2123728" y="2522614"/>
            <a:ext cx="4680520" cy="3714698"/>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Regels, afspraken en goede manieren (2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69190" y="476672"/>
            <a:ext cx="2575218" cy="186411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Erasmus als onderwijzer</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7346776" cy="4125193"/>
          </a:xfrm>
        </p:spPr>
        <p:txBody>
          <a:bodyPr/>
          <a:lstStyle/>
          <a:p>
            <a:r>
              <a:rPr lang="nl-NL" dirty="0"/>
              <a:t>Erasmus krijgt geld van de kerk, maar als hij in Parijs                     woont wil hij zelf geld verdienen. Hij gaat lesgeven. </a:t>
            </a:r>
          </a:p>
          <a:p>
            <a:r>
              <a:rPr lang="nl-NL" dirty="0"/>
              <a:t>Niet aan kinderen, maar aan jongeren die door hun ouders naar Parijs zijn gestuurd voor hun ontwikkeling en om hun talen te leren. Daar horen ook goede manieren bij.</a:t>
            </a:r>
          </a:p>
          <a:p>
            <a:pPr marL="0" indent="0">
              <a:buNone/>
            </a:pPr>
            <a:r>
              <a:rPr lang="nl-NL" dirty="0">
                <a:solidFill>
                  <a:srgbClr val="1E7F4B"/>
                </a:solidFill>
              </a:rPr>
              <a:t>“Is het zo dat je van eenvoudige afkomst bent, doe dan je best om dat nadeel te verhelpen door je verfijnde manieren. Niemand kan zijn ouders of zijn vaderland kiezen, maar iedereen kan zijn karakter en manier van leven bepalen.”</a:t>
            </a:r>
          </a:p>
          <a:p>
            <a:pPr marL="0" indent="0">
              <a:buNone/>
            </a:pPr>
            <a:r>
              <a:rPr lang="nl-NL" sz="300" dirty="0"/>
              <a:t>                                                                  </a:t>
            </a:r>
          </a:p>
          <a:p>
            <a:r>
              <a:rPr lang="nl-NL" dirty="0"/>
              <a:t>Dat deed Erasmus zelf ook, als kind van een priester en zijn huishoudster - een schande - en al vroeg een weeskind, heeft hij zich toch ontwikkeld en zijn dromen waar gemaakt!</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42502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32240" y="4077072"/>
            <a:ext cx="2304256" cy="3096344"/>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636600" cy="201622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Zo doen we het -1</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3"/>
            <a:ext cx="5904656" cy="3384376"/>
          </a:xfrm>
        </p:spPr>
        <p:txBody>
          <a:bodyPr/>
          <a:lstStyle/>
          <a:p>
            <a:r>
              <a:rPr lang="nl-NL" dirty="0">
                <a:solidFill>
                  <a:schemeClr val="tx1">
                    <a:lumMod val="65000"/>
                    <a:lumOff val="35000"/>
                  </a:schemeClr>
                </a:solidFill>
                <a:ea typeface="+mn-lt"/>
                <a:cs typeface="+mn-lt"/>
              </a:rPr>
              <a:t>Erasmus wil zijn leerlingen leren hoe je met anderen om moet gaan, over verdraagzaamheid, over de vrede bewaren, en over goede manieren, zodat ze betere kansen hebben in het leven.</a:t>
            </a:r>
          </a:p>
          <a:p>
            <a:endParaRPr lang="nl-NL" dirty="0">
              <a:solidFill>
                <a:schemeClr val="tx1">
                  <a:lumMod val="65000"/>
                  <a:lumOff val="35000"/>
                </a:schemeClr>
              </a:solidFill>
              <a:ea typeface="+mn-lt"/>
              <a:cs typeface="+mn-lt"/>
            </a:endParaRPr>
          </a:p>
          <a:p>
            <a:pPr marL="0" indent="0">
              <a:buNone/>
            </a:pPr>
            <a:r>
              <a:rPr lang="nl-NL" dirty="0">
                <a:solidFill>
                  <a:srgbClr val="1E7F4B"/>
                </a:solidFill>
                <a:ea typeface="+mn-lt"/>
                <a:cs typeface="+mn-lt"/>
              </a:rPr>
              <a:t>“Wat zeg je daar? Zijn kinderen van gewone burgers soms minder dan prinsen ? Moet een man niet evenveel van zijn zoon houden als was hij een koningskind? </a:t>
            </a:r>
          </a:p>
          <a:p>
            <a:pPr marL="0" indent="0">
              <a:buNone/>
            </a:pPr>
            <a:r>
              <a:rPr lang="nl-NL" dirty="0">
                <a:solidFill>
                  <a:srgbClr val="1E7F4B"/>
                </a:solidFill>
                <a:ea typeface="+mn-lt"/>
                <a:cs typeface="+mn-lt"/>
              </a:rPr>
              <a:t>Wie van lagere afkomst is, heeft des temeer behoefte aan de steun van opvoeding en culturele achtergrond om zich tot een betere positie op te werken.” </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7237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4869160"/>
            <a:ext cx="2232248" cy="230695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675456"/>
            <a:ext cx="2448272" cy="325393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Zo doen we het -2</a:t>
            </a:r>
            <a:endParaRPr lang="nl-NL" sz="3200"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780928"/>
            <a:ext cx="7704856" cy="1512168"/>
          </a:xfrm>
        </p:spPr>
        <p:txBody>
          <a:bodyPr/>
          <a:lstStyle/>
          <a:p>
            <a:r>
              <a:rPr lang="nl-NL" dirty="0">
                <a:solidFill>
                  <a:schemeClr val="tx1">
                    <a:lumMod val="65000"/>
                    <a:lumOff val="35000"/>
                  </a:schemeClr>
                </a:solidFill>
                <a:ea typeface="+mn-lt"/>
                <a:cs typeface="+mn-lt"/>
              </a:rPr>
              <a:t>Voor zijn leerling Hendrik van 11 jaar schreef Erasmus een                 boekje met regels om hem te helpen zich goed te gedragen</a:t>
            </a:r>
          </a:p>
          <a:p>
            <a:r>
              <a:rPr lang="nl-NL" dirty="0">
                <a:solidFill>
                  <a:schemeClr val="tx1">
                    <a:lumMod val="65000"/>
                    <a:lumOff val="35000"/>
                  </a:schemeClr>
                </a:solidFill>
                <a:ea typeface="+mn-lt"/>
                <a:cs typeface="+mn-lt"/>
              </a:rPr>
              <a:t>Zo kan Hendrik zich overal op zijn gemak voelen, omdat hij weet hoe het hoort.</a:t>
            </a:r>
          </a:p>
          <a:p>
            <a:endParaRPr lang="nl-NL" dirty="0">
              <a:solidFill>
                <a:schemeClr val="tx1">
                  <a:lumMod val="65000"/>
                  <a:lumOff val="35000"/>
                </a:schemeClr>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0806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088232" cy="1724677"/>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Nodig of overbodig? -1</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564904"/>
            <a:ext cx="7346776" cy="1656184"/>
          </a:xfrm>
        </p:spPr>
        <p:txBody>
          <a:bodyPr/>
          <a:lstStyle/>
          <a:p>
            <a:pPr marL="0" indent="0">
              <a:buNone/>
            </a:pPr>
            <a:r>
              <a:rPr lang="nl-NL" i="1" dirty="0">
                <a:solidFill>
                  <a:srgbClr val="1E7F4B"/>
                </a:solidFill>
                <a:ea typeface="+mn-lt"/>
                <a:cs typeface="+mn-lt"/>
              </a:rPr>
              <a:t>“Sommige mensen vinden dat een kind, als het een wind moet laten, dat maar moet bedwingen door zijn billen samen te knijpen. Maar dan zou je om beleefd te zijn, jezelf ziek maken. Als je de kans hebt om je terug te trekken doe dat dan. Anders moet je het geluid van de wind met hoesten verhullen … “</a:t>
            </a:r>
          </a:p>
          <a:p>
            <a:endParaRPr lang="nl-NL" i="1" dirty="0">
              <a:solidFill>
                <a:srgbClr val="0070C0"/>
              </a:solidFill>
              <a:ea typeface="+mn-lt"/>
              <a:cs typeface="+mn-lt"/>
            </a:endParaRP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305881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56176" y="548681"/>
            <a:ext cx="1656184" cy="1657040"/>
          </a:xfrm>
          <a:prstGeom prst="rect">
            <a:avLst/>
          </a:prstGeom>
        </p:spPr>
      </p:pic>
      <p:pic>
        <p:nvPicPr>
          <p:cNvPr id="4" name="irc_mi" descr="Gerelateerde afbeelding">
            <a:hlinkClick r:id="rId3"/>
            <a:extLst>
              <a:ext uri="{FF2B5EF4-FFF2-40B4-BE49-F238E27FC236}">
                <a16:creationId xmlns:a16="http://schemas.microsoft.com/office/drawing/2014/main" id="{52B1E838-B57C-5CB0-D53B-98EB8A4C85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5013176"/>
            <a:ext cx="2257376"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Nodig of overbodig? -2</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132856"/>
            <a:ext cx="7346776" cy="1656184"/>
          </a:xfrm>
        </p:spPr>
        <p:txBody>
          <a:bodyPr/>
          <a:lstStyle/>
          <a:p>
            <a:pPr marL="69850" indent="0">
              <a:buFont typeface="Wingdings 2" panose="05020102010507070707" pitchFamily="18" charset="2"/>
              <a:buNone/>
              <a:defRPr/>
            </a:pPr>
            <a:r>
              <a:rPr lang="nl-NL" altLang="nl-NL" dirty="0"/>
              <a:t>Een handige tip van Erasmus over winden laten! </a:t>
            </a:r>
          </a:p>
          <a:p>
            <a:pPr marL="69850" indent="0">
              <a:buFont typeface="Wingdings 2" panose="05020102010507070707" pitchFamily="18" charset="2"/>
              <a:buNone/>
              <a:defRPr/>
            </a:pPr>
            <a:r>
              <a:rPr lang="nl-NL" altLang="nl-NL" dirty="0"/>
              <a:t>Veel regels zijn nu veranderd, maar regels zijn er nog steeds. Over hoesten, praten, eten, groeten, op je beurt wachten, iemand aankijken, en nog veel meer … Goede manieren zijn ook niet in elke tijd en elk land hetzelfde, soms zelfs niet in elk gezin.</a:t>
            </a:r>
            <a:endParaRPr lang="nl-NL" altLang="nl-NL" dirty="0">
              <a:solidFill>
                <a:srgbClr val="FF0000"/>
              </a:solidFill>
            </a:endParaRPr>
          </a:p>
          <a:p>
            <a:pPr>
              <a:lnSpc>
                <a:spcPct val="115000"/>
              </a:lnSpc>
              <a:spcAft>
                <a:spcPts val="1000"/>
              </a:spcAft>
              <a:defRPr/>
            </a:pPr>
            <a:r>
              <a:rPr lang="nl-NL" altLang="nl-NL" dirty="0">
                <a:solidFill>
                  <a:srgbClr val="009DD9"/>
                </a:solidFill>
              </a:rPr>
              <a:t>Wat heb je eigenlijk aan zulke regels ?                                             Waarom vond Erasmus ze zo belangrijk ?</a:t>
            </a:r>
          </a:p>
          <a:p>
            <a:pPr>
              <a:lnSpc>
                <a:spcPct val="115000"/>
              </a:lnSpc>
              <a:spcAft>
                <a:spcPts val="1000"/>
              </a:spcAft>
              <a:defRPr/>
            </a:pPr>
            <a:r>
              <a:rPr lang="nl-NL" altLang="nl-NL" dirty="0">
                <a:solidFill>
                  <a:srgbClr val="009DD9"/>
                </a:solidFill>
              </a:rPr>
              <a:t>Noem één zo’n regel die jij zelf erg                                             belangrijk vindt, en waarom.             </a:t>
            </a:r>
          </a:p>
          <a:p>
            <a:endParaRPr lang="nl-NL" i="1" dirty="0">
              <a:solidFill>
                <a:srgbClr val="0070C0"/>
              </a:solidFill>
              <a:ea typeface="+mn-lt"/>
              <a:cs typeface="+mn-lt"/>
            </a:endParaRP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403367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260648"/>
            <a:ext cx="2448272" cy="2148238"/>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04248" y="5373216"/>
            <a:ext cx="2227680" cy="115212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Op school</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6336704" cy="2016224"/>
          </a:xfrm>
        </p:spPr>
        <p:txBody>
          <a:bodyPr/>
          <a:lstStyle/>
          <a:p>
            <a:pPr marL="0" indent="0">
              <a:buNone/>
            </a:pPr>
            <a:r>
              <a:rPr lang="nl-NL" dirty="0">
                <a:ea typeface="+mn-lt"/>
                <a:cs typeface="+mn-lt"/>
              </a:rPr>
              <a:t>Als Erasmus ongeveer negen jaar is gaat hij naar de Latijnse school. Het was er verboden om Nederlands  te spreken, ook als je nog maar net op school kwam. De schoolregels waren heel streng. Als straf kreeg je een geldboete, en als je die niet kon betalen kreeg je slaag!</a:t>
            </a:r>
          </a:p>
          <a:p>
            <a:pPr marL="0" indent="0">
              <a:buNone/>
            </a:pPr>
            <a:endParaRPr lang="nl-NL" dirty="0">
              <a:ea typeface="+mn-lt"/>
              <a:cs typeface="+mn-lt"/>
            </a:endParaRPr>
          </a:p>
          <a:p>
            <a:pPr>
              <a:defRPr/>
            </a:pPr>
            <a:r>
              <a:rPr lang="nl-NL" altLang="nl-NL" dirty="0">
                <a:solidFill>
                  <a:schemeClr val="tx1"/>
                </a:solidFill>
              </a:rPr>
              <a:t>Op jullie school zijn ook regels</a:t>
            </a:r>
            <a:r>
              <a:rPr lang="nl-NL" altLang="nl-NL" sz="1600" dirty="0">
                <a:solidFill>
                  <a:schemeClr val="tx1"/>
                </a:solidFill>
              </a:rPr>
              <a:t>. </a:t>
            </a:r>
          </a:p>
          <a:p>
            <a:pPr lvl="1">
              <a:defRPr/>
            </a:pPr>
            <a:r>
              <a:rPr lang="nl-NL" altLang="nl-NL" sz="1800" dirty="0">
                <a:solidFill>
                  <a:srgbClr val="009DD9"/>
                </a:solidFill>
              </a:rPr>
              <a:t>Welke vinden jullie echt goed en nodig? </a:t>
            </a:r>
          </a:p>
          <a:p>
            <a:pPr lvl="1">
              <a:defRPr/>
            </a:pPr>
            <a:r>
              <a:rPr lang="nl-NL" altLang="nl-NL" sz="1800" dirty="0">
                <a:solidFill>
                  <a:srgbClr val="009DD9"/>
                </a:solidFill>
              </a:rPr>
              <a:t>Hoe zou het zonder die regel gaan? </a:t>
            </a:r>
          </a:p>
          <a:p>
            <a:pPr lvl="1">
              <a:defRPr/>
            </a:pPr>
            <a:r>
              <a:rPr lang="nl-NL" altLang="nl-NL" sz="1800" dirty="0">
                <a:solidFill>
                  <a:srgbClr val="009DD9"/>
                </a:solidFill>
              </a:rPr>
              <a:t>En welke regel vinden jullie allemaal onzin? Waarom? </a:t>
            </a:r>
          </a:p>
          <a:p>
            <a:pPr marL="400050" lvl="1" indent="0">
              <a:buNone/>
            </a:pPr>
            <a:endParaRPr lang="nl-NL" sz="1800" dirty="0">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194262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60232" y="5013176"/>
            <a:ext cx="2325024" cy="1578783"/>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80112" y="476672"/>
            <a:ext cx="2707483" cy="183825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dirty="0"/>
              <a:t>Schaamte en angst</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88840"/>
            <a:ext cx="7704856" cy="3816424"/>
          </a:xfrm>
        </p:spPr>
        <p:txBody>
          <a:bodyPr/>
          <a:lstStyle/>
          <a:p>
            <a:pPr marL="0" indent="0">
              <a:buNone/>
            </a:pPr>
            <a:r>
              <a:rPr lang="nl-NL" dirty="0">
                <a:solidFill>
                  <a:srgbClr val="1E7F4B"/>
                </a:solidFill>
              </a:rPr>
              <a:t>“Er zijn twee bijzondere obstakels voor het                                      leren; schaamte, die mist in je hoofd veroorzaakt, en angst, die je de risico's laat zien en je daardoor ontmoedigd om dingen aan te pakken.”</a:t>
            </a:r>
          </a:p>
          <a:p>
            <a:endParaRPr lang="nl-NL" dirty="0">
              <a:solidFill>
                <a:schemeClr val="tx1"/>
              </a:solidFill>
            </a:endParaRPr>
          </a:p>
          <a:p>
            <a:pPr marL="0" indent="0">
              <a:buNone/>
            </a:pPr>
            <a:r>
              <a:rPr lang="nl-NL" dirty="0">
                <a:solidFill>
                  <a:schemeClr val="tx1"/>
                </a:solidFill>
              </a:rPr>
              <a:t>Op school kun je bang zijn om af te gaan, om fouten te maken. Het kan zo erg zijn dat je iets ook echt niet meer weet, het niet meer kunt of durft.       </a:t>
            </a:r>
          </a:p>
          <a:p>
            <a:pPr marL="0" indent="0">
              <a:buNone/>
            </a:pPr>
            <a:r>
              <a:rPr lang="nl-NL" dirty="0">
                <a:solidFill>
                  <a:schemeClr val="tx1"/>
                </a:solidFill>
              </a:rPr>
              <a:t>Daarom is de sfeer in de groep heel belangrijk. Als je weet dat je wordt uitgelachen of gepest kun je extra onzeker worden. Zo zie je dat je vrede en vriendelijkheid ook in de klas nodig hebt om te kunnen            leren.</a:t>
            </a:r>
          </a:p>
          <a:p>
            <a:pPr eaLnBrk="1" hangingPunct="1"/>
            <a:endParaRPr lang="nl-NL" altLang="nl-NL" dirty="0">
              <a:solidFill>
                <a:srgbClr val="009DD9"/>
              </a:solidFill>
            </a:endParaRPr>
          </a:p>
        </p:txBody>
      </p:sp>
    </p:spTree>
    <p:extLst>
      <p:ext uri="{BB962C8B-B14F-4D97-AF65-F5344CB8AC3E}">
        <p14:creationId xmlns:p14="http://schemas.microsoft.com/office/powerpoint/2010/main" val="60295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527144"/>
            <a:ext cx="2496319" cy="174972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 y="1"/>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dirty="0"/>
              <a:t>Is het plagen of pesten?</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539552" y="1772816"/>
            <a:ext cx="6264696" cy="3600400"/>
          </a:xfrm>
        </p:spPr>
        <p:txBody>
          <a:bodyPr/>
          <a:lstStyle/>
          <a:p>
            <a:endParaRPr lang="nl-NL" sz="100" dirty="0"/>
          </a:p>
          <a:p>
            <a:r>
              <a:rPr lang="nl-NL" dirty="0">
                <a:solidFill>
                  <a:srgbClr val="3057A1"/>
                </a:solidFill>
              </a:rPr>
              <a:t>Lachen als iemand een fout maakt in de les.</a:t>
            </a:r>
          </a:p>
          <a:p>
            <a:r>
              <a:rPr lang="nl-NL" dirty="0">
                <a:solidFill>
                  <a:srgbClr val="3057A1"/>
                </a:solidFill>
              </a:rPr>
              <a:t>Iemand die iets niet kan bij gym, later grappig nadoen op het plein.</a:t>
            </a:r>
          </a:p>
          <a:p>
            <a:pPr lvl="1"/>
            <a:r>
              <a:rPr lang="nl-NL" sz="1800" dirty="0">
                <a:solidFill>
                  <a:srgbClr val="009DD9"/>
                </a:solidFill>
              </a:rPr>
              <a:t>Vinden jullie dat plagen of pesten ?</a:t>
            </a:r>
          </a:p>
          <a:p>
            <a:endParaRPr lang="nl-NL" sz="400" dirty="0"/>
          </a:p>
          <a:p>
            <a:r>
              <a:rPr lang="nl-NL" dirty="0">
                <a:solidFill>
                  <a:srgbClr val="3057A1"/>
                </a:solidFill>
              </a:rPr>
              <a:t>‘Je moet er maar tegen kunnen!’</a:t>
            </a:r>
            <a:r>
              <a:rPr lang="nl-NL" dirty="0"/>
              <a:t>                                                            </a:t>
            </a:r>
            <a:r>
              <a:rPr lang="nl-NL" dirty="0">
                <a:solidFill>
                  <a:srgbClr val="009DD9"/>
                </a:solidFill>
              </a:rPr>
              <a:t>Is dat een “regel” in jullie groep ?</a:t>
            </a:r>
          </a:p>
          <a:p>
            <a:endParaRPr lang="nl-NL" sz="400" dirty="0"/>
          </a:p>
          <a:p>
            <a:r>
              <a:rPr lang="nl-NL" dirty="0">
                <a:solidFill>
                  <a:srgbClr val="009DD9"/>
                </a:solidFill>
              </a:rPr>
              <a:t>Schrijf nu op strookjes zoveel mogelijk plaag- of pest-dingen op die jij of die anderen weleens doen.</a:t>
            </a:r>
            <a:r>
              <a:rPr lang="nl-NL" dirty="0"/>
              <a:t> </a:t>
            </a:r>
            <a:r>
              <a:rPr lang="nl-NL" dirty="0">
                <a:solidFill>
                  <a:srgbClr val="009DD9"/>
                </a:solidFill>
              </a:rPr>
              <a:t>Eén ding per strookje, verzamel dan de strookjes, iemand leest ze voor, en je bespreekt kiest samen: is dit plagen of pesten ?</a:t>
            </a:r>
          </a:p>
          <a:p>
            <a:pPr eaLnBrk="1" hangingPunct="1"/>
            <a:endParaRPr lang="nl-NL" altLang="nl-NL" dirty="0">
              <a:solidFill>
                <a:srgbClr val="009DD9"/>
              </a:solidFill>
            </a:endParaRPr>
          </a:p>
        </p:txBody>
      </p:sp>
    </p:spTree>
    <p:extLst>
      <p:ext uri="{BB962C8B-B14F-4D97-AF65-F5344CB8AC3E}">
        <p14:creationId xmlns:p14="http://schemas.microsoft.com/office/powerpoint/2010/main" val="400892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81494" y="476672"/>
            <a:ext cx="4731718" cy="1800199"/>
          </a:xfrm>
          <a:prstGeom prst="rect">
            <a:avLst/>
          </a:prstGeom>
        </p:spPr>
      </p:pic>
      <p:pic>
        <p:nvPicPr>
          <p:cNvPr id="7" name="Afbeelding 6">
            <a:extLst>
              <a:ext uri="{FF2B5EF4-FFF2-40B4-BE49-F238E27FC236}">
                <a16:creationId xmlns:a16="http://schemas.microsoft.com/office/drawing/2014/main" id="{B9A36568-8B19-F8A8-7B48-D59FF3A914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32240" y="4697760"/>
            <a:ext cx="2160240" cy="216024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09601" y="609600"/>
            <a:ext cx="4970512" cy="1163216"/>
          </a:xfrm>
        </p:spPr>
        <p:txBody>
          <a:bodyPr/>
          <a:lstStyle/>
          <a:p>
            <a:r>
              <a:rPr lang="nl-NL" altLang="nl-NL" sz="3600" dirty="0"/>
              <a:t>Dit zou een regel moeten zijn …</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2420888"/>
            <a:ext cx="7704856" cy="1152128"/>
          </a:xfrm>
        </p:spPr>
        <p:txBody>
          <a:bodyPr/>
          <a:lstStyle/>
          <a:p>
            <a:pPr eaLnBrk="1" fontAlgn="auto" hangingPunct="1">
              <a:spcAft>
                <a:spcPts val="0"/>
              </a:spcAft>
              <a:defRPr/>
            </a:pPr>
            <a:r>
              <a:rPr lang="nl-NL" altLang="nl-NL" dirty="0">
                <a:solidFill>
                  <a:srgbClr val="009DD9"/>
                </a:solidFill>
              </a:rPr>
              <a:t>Probeer in groepjes één nieuwe regel te bedenken waar je het samen over eens bent.                          </a:t>
            </a:r>
          </a:p>
          <a:p>
            <a:pPr eaLnBrk="1" fontAlgn="auto" hangingPunct="1">
              <a:spcAft>
                <a:spcPts val="0"/>
              </a:spcAft>
              <a:defRPr/>
            </a:pPr>
            <a:r>
              <a:rPr lang="nl-NL" altLang="nl-NL" dirty="0">
                <a:solidFill>
                  <a:srgbClr val="009DD9"/>
                </a:solidFill>
              </a:rPr>
              <a:t>Presenteer die dan, met uitleg, aan de grote groep</a:t>
            </a:r>
          </a:p>
          <a:p>
            <a:pPr eaLnBrk="1" hangingPunct="1"/>
            <a:endParaRPr lang="nl-NL" altLang="nl-NL" dirty="0">
              <a:solidFill>
                <a:srgbClr val="009DD9"/>
              </a:solidFill>
            </a:endParaRPr>
          </a:p>
        </p:txBody>
      </p:sp>
    </p:spTree>
    <p:extLst>
      <p:ext uri="{BB962C8B-B14F-4D97-AF65-F5344CB8AC3E}">
        <p14:creationId xmlns:p14="http://schemas.microsoft.com/office/powerpoint/2010/main" val="195622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1484784"/>
            <a:ext cx="6348413" cy="4125193"/>
          </a:xfrm>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r>
              <a:rPr lang="nl-NL" altLang="nl-NL" dirty="0">
                <a:solidFill>
                  <a:srgbClr val="94C357"/>
                </a:solidFill>
              </a:rPr>
              <a:t>Leerkracht: zie voor actieve werkvormen de site </a:t>
            </a:r>
            <a:r>
              <a:rPr lang="nl-NL" altLang="nl-NL" dirty="0">
                <a:solidFill>
                  <a:srgbClr val="94C357"/>
                </a:solidFill>
                <a:hlinkClick r:id="rId5">
                  <a:extLst>
                    <a:ext uri="{A12FA001-AC4F-418D-AE19-62706E023703}">
                      <ahyp:hlinkClr xmlns:ahyp="http://schemas.microsoft.com/office/drawing/2018/hyperlinkcolor" val="tx"/>
                    </a:ext>
                  </a:extLst>
                </a:hlinkClick>
              </a:rPr>
              <a:t>www.huisvanerasmus.nl</a:t>
            </a:r>
            <a:r>
              <a:rPr lang="nl-NL" altLang="nl-NL" dirty="0">
                <a:solidFill>
                  <a:srgbClr val="94C357"/>
                </a:solidFill>
              </a:rPr>
              <a:t> </a:t>
            </a:r>
          </a:p>
          <a:p>
            <a:endParaRPr lang="nl-NL" altLang="nl-NL" i="1" dirty="0">
              <a:solidFill>
                <a:srgbClr val="1E7F4B"/>
              </a:solidFill>
            </a:endParaRPr>
          </a:p>
          <a:p>
            <a:r>
              <a:rPr lang="nl-NL" altLang="nl-NL" dirty="0">
                <a:solidFill>
                  <a:schemeClr val="tx1">
                    <a:lumMod val="75000"/>
                    <a:lumOff val="25000"/>
                  </a:schemeClr>
                </a:solidFill>
              </a:rPr>
              <a:t>Vragen voor de leerlingen zijn steeds blauw gekleurd. Zo dus: </a:t>
            </a: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70E81CAE-B46C-CBCD-FF01-9791E471C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5" y="5157192"/>
            <a:ext cx="2168331" cy="1440160"/>
          </a:xfrm>
          <a:prstGeom prst="rect">
            <a:avLst/>
          </a:prstGeom>
        </p:spPr>
      </p:pic>
      <p:pic>
        <p:nvPicPr>
          <p:cNvPr id="8" name="Afbeelding 7">
            <a:extLst>
              <a:ext uri="{FF2B5EF4-FFF2-40B4-BE49-F238E27FC236}">
                <a16:creationId xmlns:a16="http://schemas.microsoft.com/office/drawing/2014/main" id="{32EC3490-03D2-8356-22D5-EC62A485E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76672"/>
            <a:ext cx="2592288" cy="192837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Les 2 Ongeschreven regels</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772817"/>
            <a:ext cx="5616624" cy="1728192"/>
          </a:xfrm>
        </p:spPr>
        <p:txBody>
          <a:bodyPr/>
          <a:lstStyle/>
          <a:p>
            <a:pPr>
              <a:spcBef>
                <a:spcPts val="0"/>
              </a:spcBef>
            </a:pPr>
            <a:r>
              <a:rPr lang="nl-NL" altLang="nl-NL" dirty="0">
                <a:solidFill>
                  <a:schemeClr val="tx1">
                    <a:lumMod val="65000"/>
                    <a:lumOff val="35000"/>
                  </a:schemeClr>
                </a:solidFill>
              </a:rPr>
              <a:t>Sommige regels noem je ‘ongeschreven regels’.</a:t>
            </a:r>
          </a:p>
          <a:p>
            <a:pPr>
              <a:spcBef>
                <a:spcPts val="0"/>
              </a:spcBef>
            </a:pPr>
            <a:r>
              <a:rPr lang="nl-NL" altLang="nl-NL" dirty="0">
                <a:solidFill>
                  <a:schemeClr val="tx1">
                    <a:lumMod val="65000"/>
                    <a:lumOff val="35000"/>
                  </a:schemeClr>
                </a:solidFill>
              </a:rPr>
              <a:t>Zulke regels staan nergens, toch verwachten we dat iedereen zich eraan houdt. Ze gaan meestal over hoe we met elkaar omgaan.</a:t>
            </a:r>
          </a:p>
          <a:p>
            <a:pPr>
              <a:spcBef>
                <a:spcPts val="0"/>
              </a:spcBef>
            </a:pPr>
            <a:r>
              <a:rPr lang="nl-NL" altLang="nl-NL" dirty="0">
                <a:solidFill>
                  <a:schemeClr val="tx1">
                    <a:lumMod val="65000"/>
                    <a:lumOff val="35000"/>
                  </a:schemeClr>
                </a:solidFill>
              </a:rPr>
              <a:t>Maar kent iedereen ze wel, en zijn we het er wel over eens ? </a:t>
            </a:r>
          </a:p>
          <a:p>
            <a:pPr marL="0" indent="0">
              <a:spcBef>
                <a:spcPts val="0"/>
              </a:spcBef>
              <a:buNone/>
            </a:pPr>
            <a:endParaRPr lang="nl-NL" altLang="nl-NL" dirty="0">
              <a:solidFill>
                <a:schemeClr val="tx1">
                  <a:lumMod val="65000"/>
                  <a:lumOff val="35000"/>
                </a:schemeClr>
              </a:solidFill>
            </a:endParaRP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
        <p:nvSpPr>
          <p:cNvPr id="4" name="Tekstvak 3">
            <a:extLst>
              <a:ext uri="{FF2B5EF4-FFF2-40B4-BE49-F238E27FC236}">
                <a16:creationId xmlns:a16="http://schemas.microsoft.com/office/drawing/2014/main" id="{7CCF5521-10F4-A712-5727-E31CF43FD9FE}"/>
              </a:ext>
            </a:extLst>
          </p:cNvPr>
          <p:cNvSpPr txBox="1"/>
          <p:nvPr/>
        </p:nvSpPr>
        <p:spPr>
          <a:xfrm>
            <a:off x="755576" y="3789040"/>
            <a:ext cx="6981398" cy="1754326"/>
          </a:xfrm>
          <a:prstGeom prst="rect">
            <a:avLst/>
          </a:prstGeom>
          <a:noFill/>
        </p:spPr>
        <p:txBody>
          <a:bodyPr wrap="none" rtlCol="0">
            <a:spAutoFit/>
          </a:bodyPr>
          <a:lstStyle/>
          <a:p>
            <a:pPr marL="0" indent="0">
              <a:spcBef>
                <a:spcPts val="0"/>
              </a:spcBef>
              <a:buNone/>
            </a:pPr>
            <a:r>
              <a:rPr lang="nl-NL" altLang="nl-NL" sz="1800" dirty="0">
                <a:solidFill>
                  <a:schemeClr val="tx1">
                    <a:lumMod val="65000"/>
                    <a:lumOff val="35000"/>
                  </a:schemeClr>
                </a:solidFill>
                <a:latin typeface="+mn-lt"/>
              </a:rPr>
              <a:t>Zo’n ongeschreven regel is bijvoorbeeld : </a:t>
            </a:r>
          </a:p>
          <a:p>
            <a:pPr marL="0" indent="0">
              <a:spcBef>
                <a:spcPts val="0"/>
              </a:spcBef>
              <a:buNone/>
            </a:pPr>
            <a:r>
              <a:rPr lang="nl-NL" altLang="nl-NL" sz="1800" dirty="0">
                <a:solidFill>
                  <a:srgbClr val="3057A1"/>
                </a:solidFill>
                <a:latin typeface="+mn-lt"/>
              </a:rPr>
              <a:t>      ‘Een vriend(in) verraad je niet, wat zij/hij ook gedaan heeft’</a:t>
            </a:r>
          </a:p>
          <a:p>
            <a:pPr marL="0" indent="0">
              <a:spcBef>
                <a:spcPts val="0"/>
              </a:spcBef>
              <a:buNone/>
            </a:pPr>
            <a:endParaRPr lang="nl-NL" altLang="nl-NL" sz="1800" dirty="0">
              <a:solidFill>
                <a:srgbClr val="3057A1"/>
              </a:solidFill>
              <a:latin typeface="+mn-lt"/>
            </a:endParaRPr>
          </a:p>
          <a:p>
            <a:pPr marL="0" indent="0">
              <a:spcBef>
                <a:spcPts val="0"/>
              </a:spcBef>
              <a:buNone/>
            </a:pPr>
            <a:r>
              <a:rPr lang="nl-NL" altLang="nl-NL" sz="1800" dirty="0">
                <a:solidFill>
                  <a:srgbClr val="009DD9"/>
                </a:solidFill>
                <a:latin typeface="+mn-lt"/>
              </a:rPr>
              <a:t>Houd jij je aan die regel? Wanneer wel of niet?</a:t>
            </a:r>
          </a:p>
          <a:p>
            <a:pPr marL="0" indent="0">
              <a:spcBef>
                <a:spcPts val="0"/>
              </a:spcBef>
              <a:buNone/>
            </a:pPr>
            <a:r>
              <a:rPr lang="nl-NL" altLang="nl-NL" sz="1800" dirty="0">
                <a:solidFill>
                  <a:srgbClr val="009DD9"/>
                </a:solidFill>
                <a:latin typeface="+mn-lt"/>
              </a:rPr>
              <a:t>Zijn jullie het daar allemaal mee eens? </a:t>
            </a:r>
          </a:p>
          <a:p>
            <a:endParaRPr lang="nl-NL" sz="1800" dirty="0">
              <a:latin typeface="+mn-lt"/>
            </a:endParaRPr>
          </a:p>
        </p:txBody>
      </p:sp>
      <p:sp>
        <p:nvSpPr>
          <p:cNvPr id="12" name="Tekstballon: rechthoek 11">
            <a:extLst>
              <a:ext uri="{FF2B5EF4-FFF2-40B4-BE49-F238E27FC236}">
                <a16:creationId xmlns:a16="http://schemas.microsoft.com/office/drawing/2014/main" id="{96A46C6B-9D94-AFD4-EC5E-CAAAD2F4CCCD}"/>
              </a:ext>
            </a:extLst>
          </p:cNvPr>
          <p:cNvSpPr/>
          <p:nvPr/>
        </p:nvSpPr>
        <p:spPr>
          <a:xfrm>
            <a:off x="6588224" y="2348880"/>
            <a:ext cx="1736521" cy="839151"/>
          </a:xfrm>
          <a:prstGeom prst="wedgeRectCallout">
            <a:avLst>
              <a:gd name="adj1" fmla="val -59307"/>
              <a:gd name="adj2" fmla="val -1146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lumMod val="95000"/>
                    <a:lumOff val="5000"/>
                  </a:schemeClr>
                </a:solidFill>
              </a:rPr>
              <a:t>Dit zijn ongeschreven regels?</a:t>
            </a:r>
          </a:p>
        </p:txBody>
      </p:sp>
      <p:sp>
        <p:nvSpPr>
          <p:cNvPr id="13" name="Tekstballon: rechthoek 12">
            <a:extLst>
              <a:ext uri="{FF2B5EF4-FFF2-40B4-BE49-F238E27FC236}">
                <a16:creationId xmlns:a16="http://schemas.microsoft.com/office/drawing/2014/main" id="{B05B5234-962E-55B4-7563-54E57EDE79CA}"/>
              </a:ext>
            </a:extLst>
          </p:cNvPr>
          <p:cNvSpPr/>
          <p:nvPr/>
        </p:nvSpPr>
        <p:spPr>
          <a:xfrm>
            <a:off x="7380312" y="0"/>
            <a:ext cx="1440160" cy="648072"/>
          </a:xfrm>
          <a:prstGeom prst="wedgeRectCallout">
            <a:avLst>
              <a:gd name="adj1" fmla="val -38870"/>
              <a:gd name="adj2" fmla="val 946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lumMod val="95000"/>
                    <a:lumOff val="5000"/>
                  </a:schemeClr>
                </a:solidFill>
              </a:rPr>
              <a:t>Maar er staat niets op?</a:t>
            </a:r>
          </a:p>
        </p:txBody>
      </p:sp>
    </p:spTree>
    <p:extLst>
      <p:ext uri="{BB962C8B-B14F-4D97-AF65-F5344CB8AC3E}">
        <p14:creationId xmlns:p14="http://schemas.microsoft.com/office/powerpoint/2010/main" val="269360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404664"/>
            <a:ext cx="2669235"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6122640" cy="1163216"/>
          </a:xfrm>
        </p:spPr>
        <p:txBody>
          <a:bodyPr/>
          <a:lstStyle/>
          <a:p>
            <a:r>
              <a:rPr lang="nl-NL" altLang="nl-NL" sz="3200" dirty="0"/>
              <a:t>Ga in debat!</a:t>
            </a:r>
            <a:br>
              <a:rPr lang="nl-NL" sz="2800" dirty="0"/>
            </a:b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7346776" cy="4125193"/>
          </a:xfrm>
        </p:spPr>
        <p:txBody>
          <a:bodyPr/>
          <a:lstStyle/>
          <a:p>
            <a:r>
              <a:rPr lang="nl-NL" dirty="0"/>
              <a:t>Nog meer voorbeelden:</a:t>
            </a:r>
          </a:p>
          <a:p>
            <a:pPr lvl="1">
              <a:spcBef>
                <a:spcPts val="0"/>
              </a:spcBef>
            </a:pPr>
            <a:r>
              <a:rPr lang="nl-NL" sz="1800" dirty="0">
                <a:solidFill>
                  <a:srgbClr val="3057A1"/>
                </a:solidFill>
              </a:rPr>
              <a:t>Als een kleiner kind met een moeilijk spel meedoet, mag het een beetje vals spelen.</a:t>
            </a:r>
          </a:p>
          <a:p>
            <a:pPr lvl="1">
              <a:spcBef>
                <a:spcPts val="0"/>
              </a:spcBef>
            </a:pPr>
            <a:r>
              <a:rPr lang="nl-NL" sz="1800" dirty="0">
                <a:solidFill>
                  <a:srgbClr val="3057A1"/>
                </a:solidFill>
              </a:rPr>
              <a:t>Als je niet met iemand wilt afspreken, zeg je dat je geen tijd hebt.</a:t>
            </a:r>
          </a:p>
          <a:p>
            <a:pPr lvl="1">
              <a:spcBef>
                <a:spcPts val="0"/>
              </a:spcBef>
            </a:pPr>
            <a:r>
              <a:rPr lang="nl-NL" sz="1800" dirty="0">
                <a:solidFill>
                  <a:srgbClr val="3057A1"/>
                </a:solidFill>
              </a:rPr>
              <a:t>Als je beste vriend(in) ruzie heeft, kies je partij voor hem/haar.</a:t>
            </a:r>
          </a:p>
          <a:p>
            <a:pPr lvl="1">
              <a:spcBef>
                <a:spcPts val="0"/>
              </a:spcBef>
            </a:pPr>
            <a:r>
              <a:rPr lang="nl-NL" sz="1800" dirty="0">
                <a:solidFill>
                  <a:srgbClr val="3057A1"/>
                </a:solidFill>
              </a:rPr>
              <a:t>Als je ouders problemen hebben zeg, je dat tegen niemand.</a:t>
            </a:r>
          </a:p>
          <a:p>
            <a:endParaRPr lang="nl-NL" sz="400" dirty="0"/>
          </a:p>
          <a:p>
            <a:pPr marL="0" indent="0">
              <a:spcBef>
                <a:spcPts val="0"/>
              </a:spcBef>
              <a:buNone/>
            </a:pPr>
            <a:r>
              <a:rPr lang="nl-NL" dirty="0">
                <a:solidFill>
                  <a:srgbClr val="009DD9"/>
                </a:solidFill>
              </a:rPr>
              <a:t>Bedenk of je het met deze vier regels eens bent. Waarom wel of niet?</a:t>
            </a:r>
          </a:p>
          <a:p>
            <a:pPr marL="0" indent="0">
              <a:spcBef>
                <a:spcPts val="0"/>
              </a:spcBef>
              <a:buNone/>
            </a:pPr>
            <a:r>
              <a:rPr lang="nl-NL" dirty="0">
                <a:solidFill>
                  <a:srgbClr val="009DD9"/>
                </a:solidFill>
              </a:rPr>
              <a:t>Bespreek het dan in de grote groep, herhaal steeds het standpunt van de ander, vóór je je eigen mening geeft. </a:t>
            </a:r>
          </a:p>
          <a:p>
            <a:pPr marL="0" indent="0">
              <a:spcBef>
                <a:spcPts val="0"/>
              </a:spcBef>
              <a:buNone/>
            </a:pPr>
            <a:r>
              <a:rPr lang="nl-NL" dirty="0">
                <a:solidFill>
                  <a:srgbClr val="009DD9"/>
                </a:solidFill>
              </a:rPr>
              <a:t>Na zes sprekers kiest de hele groep, eens of oneens met                     deze regel.</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276769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9D2E1A0-416A-4203-A57B-0A91E6AAF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4941168"/>
            <a:ext cx="2555776" cy="1704383"/>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96136" y="332656"/>
            <a:ext cx="2448272" cy="2127172"/>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Er is er één jarig, maar       jij mag niet komen -1</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20888"/>
            <a:ext cx="5904656" cy="2592288"/>
          </a:xfrm>
        </p:spPr>
        <p:txBody>
          <a:bodyPr/>
          <a:lstStyle/>
          <a:p>
            <a:pPr eaLnBrk="1" hangingPunct="1"/>
            <a:r>
              <a:rPr lang="nl-NL" altLang="nl-NL" dirty="0">
                <a:solidFill>
                  <a:schemeClr val="tx1">
                    <a:lumMod val="65000"/>
                    <a:lumOff val="35000"/>
                  </a:schemeClr>
                </a:solidFill>
              </a:rPr>
              <a:t>Iets waar allerlei ongeschreven regels voor zijn: </a:t>
            </a:r>
          </a:p>
          <a:p>
            <a:pPr marL="0" indent="0" eaLnBrk="1" hangingPunct="1">
              <a:buNone/>
            </a:pPr>
            <a:r>
              <a:rPr lang="nl-NL" altLang="nl-NL" dirty="0">
                <a:solidFill>
                  <a:schemeClr val="tx1">
                    <a:lumMod val="65000"/>
                    <a:lumOff val="35000"/>
                  </a:schemeClr>
                </a:solidFill>
              </a:rPr>
              <a:t>	Wie nodig je uit voor je verjaardagsfeestje?</a:t>
            </a:r>
          </a:p>
          <a:p>
            <a:pPr eaLnBrk="1" hangingPunct="1">
              <a:buFont typeface="+mj-lt"/>
              <a:buAutoNum type="arabicPeriod"/>
            </a:pPr>
            <a:r>
              <a:rPr lang="nl-NL" altLang="nl-NL" dirty="0">
                <a:solidFill>
                  <a:srgbClr val="009DD9"/>
                </a:solidFill>
              </a:rPr>
              <a:t>	Alleen je beste vrienden /vriendinnen? </a:t>
            </a:r>
          </a:p>
          <a:p>
            <a:pPr eaLnBrk="1" hangingPunct="1">
              <a:buFont typeface="+mj-lt"/>
              <a:buAutoNum type="arabicPeriod"/>
            </a:pPr>
            <a:r>
              <a:rPr lang="nl-NL" altLang="nl-NL" dirty="0">
                <a:solidFill>
                  <a:srgbClr val="009DD9"/>
                </a:solidFill>
              </a:rPr>
              <a:t>	Alleen populaire kinderen?</a:t>
            </a:r>
          </a:p>
          <a:p>
            <a:pPr eaLnBrk="1" hangingPunct="1">
              <a:buFont typeface="+mj-lt"/>
              <a:buAutoNum type="arabicPeriod"/>
            </a:pPr>
            <a:r>
              <a:rPr lang="nl-NL" altLang="nl-NL" dirty="0">
                <a:solidFill>
                  <a:srgbClr val="009DD9"/>
                </a:solidFill>
              </a:rPr>
              <a:t>	Iedereen die jou ook heeft uitgenodigd?</a:t>
            </a:r>
          </a:p>
          <a:p>
            <a:pPr marL="0" indent="0" eaLnBrk="1" hangingPunct="1">
              <a:buNone/>
            </a:pPr>
            <a:r>
              <a:rPr lang="nl-NL" altLang="nl-NL" dirty="0">
                <a:solidFill>
                  <a:srgbClr val="009DD9"/>
                </a:solidFill>
              </a:rPr>
              <a:t>	Wat is de beste regel volgens jullie?</a:t>
            </a:r>
          </a:p>
          <a:p>
            <a:pPr eaLnBrk="1" hangingPunct="1"/>
            <a:endParaRPr lang="nl-NL" altLang="nl-NL" dirty="0">
              <a:solidFill>
                <a:srgbClr val="009DD9"/>
              </a:solidFill>
            </a:endParaRPr>
          </a:p>
        </p:txBody>
      </p:sp>
    </p:spTree>
    <p:extLst>
      <p:ext uri="{BB962C8B-B14F-4D97-AF65-F5344CB8AC3E}">
        <p14:creationId xmlns:p14="http://schemas.microsoft.com/office/powerpoint/2010/main" val="1664733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BDAD1BA-44A0-AE3F-AB5F-390CF6D8C9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5013176"/>
            <a:ext cx="2530333" cy="1633646"/>
          </a:xfrm>
          <a:prstGeom prst="rect">
            <a:avLst/>
          </a:prstGeom>
        </p:spPr>
      </p:pic>
      <p:pic>
        <p:nvPicPr>
          <p:cNvPr id="8" name="Afbeelding 7">
            <a:extLst>
              <a:ext uri="{FF2B5EF4-FFF2-40B4-BE49-F238E27FC236}">
                <a16:creationId xmlns:a16="http://schemas.microsoft.com/office/drawing/2014/main" id="{913CD3C3-F83D-F719-390A-E81B3E980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476672"/>
            <a:ext cx="2735796" cy="182386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Er is er één jarig, maar       jij mag niet komen - 2</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20888"/>
            <a:ext cx="5904656" cy="2592288"/>
          </a:xfrm>
        </p:spPr>
        <p:txBody>
          <a:bodyPr/>
          <a:lstStyle/>
          <a:p>
            <a:pPr marL="366713" lvl="1" indent="0">
              <a:buFont typeface="Wingdings 2" panose="05020102010507070707" pitchFamily="18" charset="2"/>
              <a:buNone/>
            </a:pPr>
            <a:r>
              <a:rPr lang="nl-NL" altLang="nl-NL" dirty="0"/>
              <a:t>Sommige kinderen komen op bijna alle feestjes, anderen worden bijna nooit gevraagd. Niet leuk!</a:t>
            </a:r>
          </a:p>
          <a:p>
            <a:pPr marL="366713" lvl="1" indent="0">
              <a:buFont typeface="Wingdings 2" panose="05020102010507070707" pitchFamily="18" charset="2"/>
              <a:buNone/>
            </a:pPr>
            <a:r>
              <a:rPr lang="nl-NL" altLang="nl-NL" dirty="0"/>
              <a:t>Om dat op te lossen heeft een school een nieuwe regel ingesteld: je moet je hele klas uitnodigen! </a:t>
            </a:r>
          </a:p>
          <a:p>
            <a:pPr marL="366713" lvl="1" indent="0">
              <a:buFont typeface="Wingdings 2" panose="05020102010507070707" pitchFamily="18" charset="2"/>
              <a:buNone/>
            </a:pPr>
            <a:r>
              <a:rPr lang="nl-NL" altLang="nl-NL" dirty="0">
                <a:solidFill>
                  <a:srgbClr val="009DD9"/>
                </a:solidFill>
              </a:rPr>
              <a:t>- Wat vinden jullie daar van ?</a:t>
            </a:r>
          </a:p>
          <a:p>
            <a:pPr eaLnBrk="1" hangingPunct="1"/>
            <a:endParaRPr lang="nl-NL" altLang="nl-NL" dirty="0">
              <a:solidFill>
                <a:srgbClr val="009DD9"/>
              </a:solidFill>
            </a:endParaRPr>
          </a:p>
        </p:txBody>
      </p:sp>
    </p:spTree>
    <p:extLst>
      <p:ext uri="{BB962C8B-B14F-4D97-AF65-F5344CB8AC3E}">
        <p14:creationId xmlns:p14="http://schemas.microsoft.com/office/powerpoint/2010/main" val="296677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61E2F0F-D6AD-0D79-D7BC-F0ED27E5D6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460" y="476672"/>
            <a:ext cx="2703964" cy="181550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Keuze, keuzes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340768"/>
            <a:ext cx="5328592" cy="4125193"/>
          </a:xfrm>
        </p:spPr>
        <p:txBody>
          <a:bodyPr/>
          <a:lstStyle/>
          <a:p>
            <a:pPr marL="0" indent="0">
              <a:buNone/>
            </a:pPr>
            <a:r>
              <a:rPr lang="nl-NL" dirty="0">
                <a:solidFill>
                  <a:srgbClr val="1E7F4B"/>
                </a:solidFill>
                <a:ea typeface="+mn-lt"/>
                <a:cs typeface="+mn-lt"/>
              </a:rPr>
              <a:t>“De mens is in strijd met zichzelf, het verstand voert oorlog met de neigingen van het gevoel en de ene neiging komt in conflict met de andere. Terwijl de vroomheid hierheen roept, trekt de begeerte daarheen; de hartstocht raadt dit aan, de woede weer iets anders, de eerzucht het één, de hebzucht het ander.”</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Erasmus wist dus ook al dat het niet zo eenvoudig is om altijd het goede te doen. Soms is het ook ruzie in je hoofd.</a:t>
            </a:r>
          </a:p>
          <a:p>
            <a:endParaRPr lang="nl-NL" dirty="0">
              <a:solidFill>
                <a:schemeClr val="tx1">
                  <a:lumMod val="75000"/>
                  <a:lumOff val="25000"/>
                </a:schemeClr>
              </a:solidFill>
              <a:ea typeface="+mn-lt"/>
              <a:cs typeface="+mn-lt"/>
            </a:endParaRPr>
          </a:p>
          <a:p>
            <a:r>
              <a:rPr lang="nl-NL" dirty="0">
                <a:solidFill>
                  <a:schemeClr val="tx1">
                    <a:lumMod val="75000"/>
                    <a:lumOff val="25000"/>
                  </a:schemeClr>
                </a:solidFill>
                <a:ea typeface="+mn-lt"/>
                <a:cs typeface="+mn-lt"/>
              </a:rPr>
              <a:t>Dus … met alleen regels kom je er niet!</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24398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476672"/>
            <a:ext cx="2736303" cy="1824202"/>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dirty="0"/>
              <a:t>Keuzes, keuzes …</a:t>
            </a:r>
            <a:endParaRPr lang="nl-NL" dirty="0"/>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5328592" cy="4125193"/>
          </a:xfrm>
        </p:spPr>
        <p:txBody>
          <a:bodyPr/>
          <a:lstStyle/>
          <a:p>
            <a:pPr marL="69850" indent="0">
              <a:buFont typeface="Wingdings 2" panose="05020102010507070707" pitchFamily="18" charset="2"/>
              <a:buNone/>
              <a:defRPr/>
            </a:pPr>
            <a:r>
              <a:rPr lang="nl-NL" altLang="nl-NL" dirty="0">
                <a:solidFill>
                  <a:schemeClr val="bg2">
                    <a:lumMod val="50000"/>
                  </a:schemeClr>
                </a:solidFill>
              </a:rPr>
              <a:t>Voorbeelden:</a:t>
            </a:r>
          </a:p>
          <a:p>
            <a:pPr>
              <a:defRPr/>
            </a:pPr>
            <a:r>
              <a:rPr lang="nl-NL" altLang="nl-NL" sz="1800" dirty="0"/>
              <a:t>Je wilt naar buiten, maar ook een goed cijfer halen, dus zou je binnen moeten blijven om te leren. </a:t>
            </a:r>
          </a:p>
          <a:p>
            <a:pPr>
              <a:defRPr/>
            </a:pPr>
            <a:r>
              <a:rPr lang="nl-NL" altLang="nl-NL" sz="1800" dirty="0"/>
              <a:t>Je wilt wel spelen met je leuke kleine zusje, maar ook even lekker rustig gamen. </a:t>
            </a:r>
          </a:p>
          <a:p>
            <a:pPr>
              <a:defRPr/>
            </a:pPr>
            <a:r>
              <a:rPr lang="nl-NL" altLang="nl-NL" sz="1800" dirty="0"/>
              <a:t>Je wilt het na een ruzie wel weer goed maken met je vriend(in)want het is saai in je eentje, maar je bent ook nog boos en je wilt geen sorry zeggen. </a:t>
            </a:r>
          </a:p>
          <a:p>
            <a:pPr>
              <a:defRPr/>
            </a:pPr>
            <a:endParaRPr lang="nl-NL" altLang="nl-NL" sz="1800" dirty="0">
              <a:solidFill>
                <a:srgbClr val="FF0000"/>
              </a:solidFill>
            </a:endParaRPr>
          </a:p>
          <a:p>
            <a:pPr>
              <a:defRPr/>
            </a:pPr>
            <a:r>
              <a:rPr lang="nl-NL" altLang="nl-NL" sz="1800" dirty="0">
                <a:solidFill>
                  <a:srgbClr val="009DD9"/>
                </a:solidFill>
              </a:rPr>
              <a:t>Zo moet je steeds kiezen, je hele leven. Wie herkent dat? </a:t>
            </a:r>
          </a:p>
          <a:p>
            <a:pPr eaLnBrk="1" hangingPunct="1"/>
            <a:endParaRPr lang="nl-NL" altLang="nl-NL" dirty="0">
              <a:solidFill>
                <a:srgbClr val="009DD9"/>
              </a:solidFill>
            </a:endParaRPr>
          </a:p>
        </p:txBody>
      </p:sp>
    </p:spTree>
    <p:extLst>
      <p:ext uri="{BB962C8B-B14F-4D97-AF65-F5344CB8AC3E}">
        <p14:creationId xmlns:p14="http://schemas.microsoft.com/office/powerpoint/2010/main" val="346736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300192" y="692696"/>
            <a:ext cx="1571949" cy="143440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altLang="nl-NL" sz="2800" dirty="0"/>
              <a:t>Een goed mens zijn, kunnen we dat ook even regelen? -1</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848872" cy="2592288"/>
          </a:xfrm>
        </p:spPr>
        <p:txBody>
          <a:bodyPr/>
          <a:lstStyle/>
          <a:p>
            <a:r>
              <a:rPr lang="nl-NL" dirty="0">
                <a:ea typeface="+mn-lt"/>
                <a:cs typeface="+mn-lt"/>
              </a:rPr>
              <a:t>Erasmus vindt dat je moet proberen een goed mens te zijn. Hij zegt dat ouders er voor moeten zorgen dat hun kind:</a:t>
            </a:r>
          </a:p>
          <a:p>
            <a:pPr marL="0" indent="0">
              <a:buNone/>
            </a:pPr>
            <a:r>
              <a:rPr lang="nl-NL" dirty="0">
                <a:ea typeface="+mn-lt"/>
                <a:cs typeface="+mn-lt"/>
              </a:rPr>
              <a:t>            </a:t>
            </a:r>
            <a:r>
              <a:rPr lang="nl-NL" dirty="0">
                <a:solidFill>
                  <a:srgbClr val="1E7F4B"/>
                </a:solidFill>
                <a:ea typeface="+mn-lt"/>
                <a:cs typeface="+mn-lt"/>
              </a:rPr>
              <a:t>“Het karakter van een goed mens krijgt.”</a:t>
            </a:r>
          </a:p>
          <a:p>
            <a:pPr marL="0" indent="0">
              <a:buNone/>
            </a:pPr>
            <a:endParaRPr lang="nl-NL" dirty="0">
              <a:solidFill>
                <a:srgbClr val="1E7F4B"/>
              </a:solidFill>
              <a:ea typeface="+mn-lt"/>
              <a:cs typeface="+mn-lt"/>
            </a:endParaRPr>
          </a:p>
          <a:p>
            <a:pPr lvl="1"/>
            <a:r>
              <a:rPr lang="nl-NL" sz="1800" dirty="0">
                <a:solidFill>
                  <a:srgbClr val="009DD9"/>
                </a:solidFill>
                <a:ea typeface="+mn-lt"/>
                <a:cs typeface="+mn-lt"/>
              </a:rPr>
              <a:t>Wat is volgens jullie een goed mens ?</a:t>
            </a:r>
          </a:p>
          <a:p>
            <a:pPr lvl="1"/>
            <a:r>
              <a:rPr lang="nl-NL" sz="1800" dirty="0">
                <a:solidFill>
                  <a:srgbClr val="009DD9"/>
                </a:solidFill>
                <a:ea typeface="+mn-lt"/>
                <a:cs typeface="+mn-lt"/>
              </a:rPr>
              <a:t>Zijn daar regels voor, of weet je het ‘vanzelf’?</a:t>
            </a:r>
          </a:p>
          <a:p>
            <a:pPr marL="0" indent="0">
              <a:buNone/>
            </a:pPr>
            <a:r>
              <a:rPr lang="nl-NL" sz="500" dirty="0">
                <a:ea typeface="+mn-lt"/>
                <a:cs typeface="+mn-lt"/>
              </a:rPr>
              <a:t>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17222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88224" y="548680"/>
            <a:ext cx="979037" cy="1434404"/>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1" y="476672"/>
            <a:ext cx="6048672" cy="1163216"/>
          </a:xfrm>
        </p:spPr>
        <p:txBody>
          <a:bodyPr/>
          <a:lstStyle/>
          <a:p>
            <a:r>
              <a:rPr lang="nl-NL" altLang="nl-NL" sz="2800" dirty="0"/>
              <a:t>Een goed mens zijn, kunnen we dat ook even regelen? -1</a:t>
            </a:r>
            <a:endParaRPr lang="nl-NL" sz="24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848872" cy="2592288"/>
          </a:xfrm>
        </p:spPr>
        <p:txBody>
          <a:bodyPr/>
          <a:lstStyle/>
          <a:p>
            <a:r>
              <a:rPr lang="nl-NL" dirty="0">
                <a:solidFill>
                  <a:srgbClr val="1E7F4B"/>
                </a:solidFill>
                <a:ea typeface="+mn-lt"/>
                <a:cs typeface="+mn-lt"/>
              </a:rPr>
              <a:t>“Oermensen die een los en ongeregeld leven leidden in de bossen,                 	zonder opvoeding, leken meer op beesten dan op mensen.”</a:t>
            </a:r>
          </a:p>
          <a:p>
            <a:endParaRPr lang="nl-NL" dirty="0">
              <a:solidFill>
                <a:srgbClr val="1E7F4B"/>
              </a:solidFill>
              <a:ea typeface="+mn-lt"/>
              <a:cs typeface="+mn-lt"/>
            </a:endParaRPr>
          </a:p>
          <a:p>
            <a:r>
              <a:rPr lang="nl-NL" dirty="0">
                <a:ea typeface="+mn-lt"/>
                <a:cs typeface="+mn-lt"/>
              </a:rPr>
              <a:t>Er zijn verhalen van kinderen die helemaal bij dieren opgroeien, zoals </a:t>
            </a:r>
            <a:r>
              <a:rPr lang="nl-NL" dirty="0" err="1">
                <a:ea typeface="+mn-lt"/>
                <a:cs typeface="+mn-lt"/>
              </a:rPr>
              <a:t>Mowgli</a:t>
            </a:r>
            <a:r>
              <a:rPr lang="nl-NL" dirty="0">
                <a:ea typeface="+mn-lt"/>
                <a:cs typeface="+mn-lt"/>
              </a:rPr>
              <a:t> in Jungleboek. </a:t>
            </a:r>
          </a:p>
          <a:p>
            <a:pPr lvl="1"/>
            <a:r>
              <a:rPr lang="nl-NL" sz="1800" dirty="0">
                <a:solidFill>
                  <a:srgbClr val="009DD9"/>
                </a:solidFill>
                <a:ea typeface="+mn-lt"/>
                <a:cs typeface="+mn-lt"/>
              </a:rPr>
              <a:t>Wat denk je, als een kind zo opgroeit, wordt het dan een mens of een dier? Leg uit waarom je dat denkt.</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80604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Morele regels</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412776"/>
            <a:ext cx="7848872" cy="4125193"/>
          </a:xfrm>
        </p:spPr>
        <p:txBody>
          <a:bodyPr/>
          <a:lstStyle/>
          <a:p>
            <a:pPr marL="0" indent="0">
              <a:buNone/>
            </a:pPr>
            <a:r>
              <a:rPr lang="nl-NL" sz="500" dirty="0">
                <a:ea typeface="+mn-lt"/>
                <a:cs typeface="+mn-lt"/>
              </a:rPr>
              <a:t> </a:t>
            </a:r>
          </a:p>
          <a:p>
            <a:r>
              <a:rPr lang="nl-NL" dirty="0">
                <a:ea typeface="+mn-lt"/>
                <a:cs typeface="+mn-lt"/>
              </a:rPr>
              <a:t>Dat zijn geen regels over hoe het hoort, maar over </a:t>
            </a: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pPr indent="-342900">
              <a:lnSpc>
                <a:spcPct val="115000"/>
              </a:lnSpc>
              <a:tabLst>
                <a:tab pos="457200" algn="l"/>
              </a:tabLst>
              <a:defRPr/>
            </a:pPr>
            <a:r>
              <a:rPr lang="nl-NL" altLang="nl-NL" sz="1800" dirty="0">
                <a:solidFill>
                  <a:srgbClr val="000000"/>
                </a:solidFill>
                <a:ea typeface="Calibri" pitchFamily="34" charset="0"/>
                <a:cs typeface="Calibri" pitchFamily="34" charset="0"/>
              </a:rPr>
              <a:t>Ook die regels zijn niet altijd en overal hetzelfde. Soms zijn het ook </a:t>
            </a:r>
            <a:r>
              <a:rPr lang="nl-NL" altLang="nl-NL" sz="1800" dirty="0">
                <a:solidFill>
                  <a:srgbClr val="3057A1"/>
                </a:solidFill>
                <a:ea typeface="Calibri" pitchFamily="34" charset="0"/>
                <a:cs typeface="Calibri" pitchFamily="34" charset="0"/>
              </a:rPr>
              <a:t>ongeschreven regels </a:t>
            </a:r>
            <a:r>
              <a:rPr lang="nl-NL" altLang="nl-NL" sz="1800" dirty="0">
                <a:solidFill>
                  <a:srgbClr val="000000"/>
                </a:solidFill>
                <a:ea typeface="Calibri" pitchFamily="34" charset="0"/>
                <a:cs typeface="Calibri" pitchFamily="34" charset="0"/>
              </a:rPr>
              <a:t>je weet: ‘Dat doe je gewoon niet !’</a:t>
            </a:r>
          </a:p>
          <a:p>
            <a:pPr indent="-342900">
              <a:lnSpc>
                <a:spcPct val="115000"/>
              </a:lnSpc>
              <a:tabLst>
                <a:tab pos="457200" algn="l"/>
              </a:tabLst>
              <a:defRPr/>
            </a:pPr>
            <a:r>
              <a:rPr lang="nl-NL" altLang="nl-NL" sz="1800" dirty="0">
                <a:solidFill>
                  <a:srgbClr val="000000"/>
                </a:solidFill>
                <a:ea typeface="Calibri" pitchFamily="34" charset="0"/>
                <a:cs typeface="Calibri" pitchFamily="34" charset="0"/>
              </a:rPr>
              <a:t>Dat ‘weten’ noemen we ook wel je ‘geweten’.</a:t>
            </a:r>
            <a:endParaRPr lang="nl-NL" altLang="nl-NL" sz="1200" dirty="0">
              <a:latin typeface="Times New Roman" pitchFamily="18" charset="0"/>
              <a:cs typeface="Times New Roman" pitchFamily="18" charset="0"/>
            </a:endParaRPr>
          </a:p>
          <a:p>
            <a:pPr marL="0" indent="0">
              <a:lnSpc>
                <a:spcPct val="115000"/>
              </a:lnSpc>
              <a:buFont typeface="Wingdings 2" panose="05020102010507070707" pitchFamily="18" charset="2"/>
              <a:buNone/>
              <a:tabLst>
                <a:tab pos="457200" algn="l"/>
              </a:tabLst>
              <a:defRPr/>
            </a:pPr>
            <a:r>
              <a:rPr lang="nl-NL" altLang="nl-NL" sz="2000" dirty="0">
                <a:solidFill>
                  <a:srgbClr val="00B0F0"/>
                </a:solidFill>
              </a:rPr>
              <a:t>Denkt iedereen hetzelfde over Goed en Kwaad?</a:t>
            </a:r>
          </a:p>
          <a:p>
            <a:endParaRPr lang="nl-NL" altLang="nl-NL" i="1" dirty="0">
              <a:solidFill>
                <a:srgbClr val="1E7F4B"/>
              </a:solidFill>
              <a:latin typeface="Bodoni MT" panose="02070603080606020203" pitchFamily="18" charset="0"/>
            </a:endParaRPr>
          </a:p>
        </p:txBody>
      </p:sp>
      <p:pic>
        <p:nvPicPr>
          <p:cNvPr id="6" name="Afbeelding 5">
            <a:extLst>
              <a:ext uri="{FF2B5EF4-FFF2-40B4-BE49-F238E27FC236}">
                <a16:creationId xmlns:a16="http://schemas.microsoft.com/office/drawing/2014/main" id="{8F5C9E21-5DCD-6D7F-4095-0148D320C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2492896"/>
            <a:ext cx="1973054" cy="1772816"/>
          </a:xfrm>
          <a:prstGeom prst="rect">
            <a:avLst/>
          </a:prstGeom>
        </p:spPr>
      </p:pic>
      <p:pic>
        <p:nvPicPr>
          <p:cNvPr id="9" name="Afbeelding 8">
            <a:extLst>
              <a:ext uri="{FF2B5EF4-FFF2-40B4-BE49-F238E27FC236}">
                <a16:creationId xmlns:a16="http://schemas.microsoft.com/office/drawing/2014/main" id="{03B6246E-76CA-2363-1605-3D04152295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984" y="2492896"/>
            <a:ext cx="1966235" cy="1705480"/>
          </a:xfrm>
          <a:prstGeom prst="rect">
            <a:avLst/>
          </a:prstGeom>
        </p:spPr>
      </p:pic>
      <p:sp>
        <p:nvSpPr>
          <p:cNvPr id="11" name="Tekstvak 10">
            <a:extLst>
              <a:ext uri="{FF2B5EF4-FFF2-40B4-BE49-F238E27FC236}">
                <a16:creationId xmlns:a16="http://schemas.microsoft.com/office/drawing/2014/main" id="{5469DA2E-388F-586F-B574-D265B97E0E6A}"/>
              </a:ext>
            </a:extLst>
          </p:cNvPr>
          <p:cNvSpPr txBox="1"/>
          <p:nvPr/>
        </p:nvSpPr>
        <p:spPr>
          <a:xfrm>
            <a:off x="1907704" y="1988840"/>
            <a:ext cx="3847528" cy="461665"/>
          </a:xfrm>
          <a:prstGeom prst="rect">
            <a:avLst/>
          </a:prstGeom>
          <a:noFill/>
        </p:spPr>
        <p:txBody>
          <a:bodyPr wrap="none" rtlCol="0">
            <a:spAutoFit/>
          </a:bodyPr>
          <a:lstStyle/>
          <a:p>
            <a:r>
              <a:rPr lang="nl-NL" dirty="0">
                <a:solidFill>
                  <a:srgbClr val="0070C0"/>
                </a:solidFill>
                <a:latin typeface="+mn-lt"/>
              </a:rPr>
              <a:t>Goed</a:t>
            </a:r>
            <a:r>
              <a:rPr lang="nl-NL" dirty="0">
                <a:latin typeface="+mn-lt"/>
              </a:rPr>
              <a:t>	          en	</a:t>
            </a:r>
            <a:r>
              <a:rPr lang="nl-NL" dirty="0">
                <a:solidFill>
                  <a:srgbClr val="FF0000"/>
                </a:solidFill>
                <a:latin typeface="+mn-lt"/>
              </a:rPr>
              <a:t>Kwaad</a:t>
            </a:r>
          </a:p>
        </p:txBody>
      </p:sp>
    </p:spTree>
    <p:extLst>
      <p:ext uri="{BB962C8B-B14F-4D97-AF65-F5344CB8AC3E}">
        <p14:creationId xmlns:p14="http://schemas.microsoft.com/office/powerpoint/2010/main" val="252586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600" dirty="0"/>
              <a:t>Goed en Kwaad</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408712" cy="4125193"/>
          </a:xfrm>
        </p:spPr>
        <p:txBody>
          <a:bodyPr/>
          <a:lstStyle/>
          <a:p>
            <a:pPr marL="0" indent="0">
              <a:buNone/>
            </a:pPr>
            <a:r>
              <a:rPr lang="nl-NL" sz="500" dirty="0">
                <a:ea typeface="+mn-lt"/>
                <a:cs typeface="+mn-lt"/>
              </a:rPr>
              <a:t> </a:t>
            </a:r>
          </a:p>
          <a:p>
            <a:pPr>
              <a:defRPr/>
            </a:pPr>
            <a:r>
              <a:rPr lang="nl-NL" dirty="0"/>
              <a:t>We hebben net gezien dat niet iedereen hetzelfde denkt over Goed en Kwaad</a:t>
            </a:r>
          </a:p>
          <a:p>
            <a:pPr>
              <a:defRPr/>
            </a:pPr>
            <a:endParaRPr lang="nl-NL" dirty="0"/>
          </a:p>
          <a:p>
            <a:pPr marL="69850" indent="0">
              <a:buFont typeface="Wingdings 2" panose="05020102010507070707" pitchFamily="18" charset="2"/>
              <a:buNone/>
              <a:defRPr/>
            </a:pPr>
            <a:r>
              <a:rPr lang="nl-NL" dirty="0">
                <a:solidFill>
                  <a:srgbClr val="009DD9"/>
                </a:solidFill>
              </a:rPr>
              <a:t>Maar: vinden jullie het nodig in de samenleving, dat we het eens zijn, </a:t>
            </a:r>
          </a:p>
          <a:p>
            <a:pPr marL="69850" indent="0">
              <a:buFont typeface="Wingdings 2" panose="05020102010507070707" pitchFamily="18" charset="2"/>
              <a:buNone/>
              <a:defRPr/>
            </a:pPr>
            <a:r>
              <a:rPr lang="nl-NL" dirty="0">
                <a:solidFill>
                  <a:srgbClr val="009DD9"/>
                </a:solidFill>
              </a:rPr>
              <a:t>	over wat “</a:t>
            </a:r>
            <a:r>
              <a:rPr lang="nl-NL" b="1" dirty="0">
                <a:solidFill>
                  <a:srgbClr val="009DD9"/>
                </a:solidFill>
              </a:rPr>
              <a:t>goed</a:t>
            </a:r>
            <a:r>
              <a:rPr lang="nl-NL" dirty="0">
                <a:solidFill>
                  <a:srgbClr val="009DD9"/>
                </a:solidFill>
              </a:rPr>
              <a:t>” en wat “</a:t>
            </a:r>
            <a:r>
              <a:rPr lang="nl-NL" b="1" dirty="0">
                <a:solidFill>
                  <a:srgbClr val="009DD9"/>
                </a:solidFill>
              </a:rPr>
              <a:t>kwaad</a:t>
            </a:r>
            <a:r>
              <a:rPr lang="nl-NL" dirty="0">
                <a:solidFill>
                  <a:srgbClr val="009DD9"/>
                </a:solidFill>
              </a:rPr>
              <a:t>” is?</a:t>
            </a: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a typeface="+mn-lt"/>
              <a:cs typeface="+mn-lt"/>
            </a:endParaRP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42730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92596" y="5013176"/>
            <a:ext cx="2951404" cy="1656184"/>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96136" y="476672"/>
            <a:ext cx="2454300" cy="2917376"/>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Les 1 Wat is (on)gewoon? </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dirty="0">
                <a:solidFill>
                  <a:schemeClr val="tx1">
                    <a:lumMod val="75000"/>
                    <a:lumOff val="25000"/>
                  </a:schemeClr>
                </a:solidFill>
              </a:rPr>
              <a:t>Op reis merkt Erasmus dat er in andere                                  landen andere gewoontes zijn.</a:t>
            </a:r>
          </a:p>
          <a:p>
            <a:r>
              <a:rPr lang="nl-NL" dirty="0">
                <a:solidFill>
                  <a:schemeClr val="tx1">
                    <a:lumMod val="75000"/>
                    <a:lumOff val="25000"/>
                  </a:schemeClr>
                </a:solidFill>
              </a:rPr>
              <a:t>Hier een stukje uit een brief die hij in                              Engeland schreef : </a:t>
            </a:r>
          </a:p>
          <a:p>
            <a:pPr marL="0" indent="0">
              <a:buNone/>
            </a:pPr>
            <a:r>
              <a:rPr lang="nl-NL" dirty="0">
                <a:solidFill>
                  <a:srgbClr val="1E7F4B"/>
                </a:solidFill>
              </a:rPr>
              <a:t>“Bovendien bestaat er een nooit genoeg te loven gewoonte: als je ergens heen gaat, word je met kussen ontvangen, bij het vertrek word je met kussen uitgelaten. Je komt terug, weer wachten je kusjes … Waarheen je je ook begeeft het is volop kussen.”</a:t>
            </a:r>
          </a:p>
          <a:p>
            <a:endParaRPr lang="nl-NL" dirty="0">
              <a:solidFill>
                <a:schemeClr val="tx1">
                  <a:lumMod val="75000"/>
                  <a:lumOff val="25000"/>
                </a:schemeClr>
              </a:solidFill>
            </a:endParaRPr>
          </a:p>
          <a:p>
            <a:r>
              <a:rPr lang="nl-NL" dirty="0">
                <a:solidFill>
                  <a:schemeClr val="tx1">
                    <a:lumMod val="75000"/>
                    <a:lumOff val="25000"/>
                  </a:schemeClr>
                </a:solidFill>
              </a:rPr>
              <a:t>Blijkbaar was dat in de rest van Europa heel anders, maar Erasmus vond het een leuke gewoonte!</a:t>
            </a:r>
          </a:p>
        </p:txBody>
      </p:sp>
    </p:spTree>
    <p:extLst>
      <p:ext uri="{BB962C8B-B14F-4D97-AF65-F5344CB8AC3E}">
        <p14:creationId xmlns:p14="http://schemas.microsoft.com/office/powerpoint/2010/main" val="1781715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6216" y="4077072"/>
            <a:ext cx="2376264" cy="3573060"/>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87955" y="476672"/>
            <a:ext cx="2704526" cy="180020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Wat zegt je geweten?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7560840" cy="4125193"/>
          </a:xfrm>
        </p:spPr>
        <p:txBody>
          <a:bodyPr/>
          <a:lstStyle/>
          <a:p>
            <a:pPr marL="0" indent="0">
              <a:buNone/>
            </a:pPr>
            <a:r>
              <a:rPr lang="nl-NL" dirty="0">
                <a:solidFill>
                  <a:srgbClr val="1E7F4B"/>
                </a:solidFill>
              </a:rPr>
              <a:t>“Het is beter een varken te zijn,                                                           dan een mens zonder beschaving of geweten.” </a:t>
            </a:r>
          </a:p>
          <a:p>
            <a:pPr marL="0" indent="0">
              <a:buNone/>
            </a:pPr>
            <a:endParaRPr lang="nl-NL" dirty="0">
              <a:solidFill>
                <a:srgbClr val="1E7F4B"/>
              </a:solidFill>
              <a:ea typeface="+mn-lt"/>
              <a:cs typeface="+mn-lt"/>
            </a:endParaRPr>
          </a:p>
          <a:p>
            <a:r>
              <a:rPr lang="nl-NL" dirty="0"/>
              <a:t>Je geweten zegt je of iets goed of slecht is:  je ‘weet’ het.</a:t>
            </a:r>
          </a:p>
          <a:p>
            <a:r>
              <a:rPr lang="nl-NL" dirty="0"/>
              <a:t>Een baby heeft nog geen geweten. </a:t>
            </a:r>
          </a:p>
          <a:p>
            <a:pPr lvl="1"/>
            <a:r>
              <a:rPr lang="nl-NL" sz="1800" dirty="0">
                <a:solidFill>
                  <a:srgbClr val="009DD9"/>
                </a:solidFill>
              </a:rPr>
              <a:t>Hoe heb jij een geweten gekregen ?                                 </a:t>
            </a:r>
          </a:p>
          <a:p>
            <a:endParaRPr lang="nl-NL" dirty="0"/>
          </a:p>
          <a:p>
            <a:r>
              <a:rPr lang="nl-NL" dirty="0"/>
              <a:t>Keuzes, keuzes …</a:t>
            </a:r>
          </a:p>
          <a:p>
            <a:pPr lvl="1"/>
            <a:r>
              <a:rPr lang="nl-NL" sz="1800" dirty="0">
                <a:solidFill>
                  <a:srgbClr val="009DD9"/>
                </a:solidFill>
              </a:rPr>
              <a:t>Wanneer luister jij naar je geweten, en wanneer niet?</a:t>
            </a:r>
          </a:p>
          <a:p>
            <a:pPr eaLnBrk="1" hangingPunct="1"/>
            <a:endParaRPr lang="nl-NL" altLang="nl-NL" dirty="0">
              <a:solidFill>
                <a:srgbClr val="009DD9"/>
              </a:solidFill>
            </a:endParaRPr>
          </a:p>
        </p:txBody>
      </p:sp>
    </p:spTree>
    <p:extLst>
      <p:ext uri="{BB962C8B-B14F-4D97-AF65-F5344CB8AC3E}">
        <p14:creationId xmlns:p14="http://schemas.microsoft.com/office/powerpoint/2010/main" val="68203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53847"/>
            <a:ext cx="2736304" cy="182990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dirty="0"/>
              <a:t>Actieve werkvormen -  </a:t>
            </a:r>
            <a:br>
              <a:rPr lang="nl-NL" dirty="0"/>
            </a:br>
            <a:r>
              <a:rPr lang="nl-NL" dirty="0"/>
              <a:t>		ervarend leren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348880"/>
            <a:ext cx="7848872" cy="4125193"/>
          </a:xfrm>
        </p:spPr>
        <p:txBody>
          <a:bodyPr/>
          <a:lstStyle/>
          <a:p>
            <a:r>
              <a:rPr lang="nl-NL" altLang="nl-NL" i="1" dirty="0">
                <a:solidFill>
                  <a:srgbClr val="94C357"/>
                </a:solidFill>
              </a:rPr>
              <a:t>Keuze uit de volgende werkvormen (zie de bijlage “werkvormen”)</a:t>
            </a:r>
          </a:p>
          <a:p>
            <a:pPr lvl="1"/>
            <a:r>
              <a:rPr lang="nl-NL" altLang="nl-NL" sz="1800" i="1" dirty="0">
                <a:solidFill>
                  <a:srgbClr val="94C357"/>
                </a:solidFill>
              </a:rPr>
              <a:t>Spel zonder regels</a:t>
            </a:r>
          </a:p>
          <a:p>
            <a:pPr lvl="1"/>
            <a:r>
              <a:rPr lang="nl-NL" altLang="nl-NL" sz="1800" i="1" dirty="0">
                <a:solidFill>
                  <a:srgbClr val="94C357"/>
                </a:solidFill>
              </a:rPr>
              <a:t>Haaienspel</a:t>
            </a:r>
          </a:p>
          <a:p>
            <a:pPr lvl="1"/>
            <a:r>
              <a:rPr lang="nl-NL" altLang="nl-NL" sz="1800" i="1" dirty="0">
                <a:solidFill>
                  <a:srgbClr val="94C357"/>
                </a:solidFill>
              </a:rPr>
              <a:t>Ik zit in het gras</a:t>
            </a:r>
          </a:p>
          <a:p>
            <a:pPr lvl="1"/>
            <a:r>
              <a:rPr lang="nl-NL" altLang="nl-NL" sz="1800" i="1" dirty="0">
                <a:solidFill>
                  <a:srgbClr val="94C357"/>
                </a:solidFill>
              </a:rPr>
              <a:t>Drama, rollenspel: Wat nu?</a:t>
            </a:r>
          </a:p>
          <a:p>
            <a:endParaRPr lang="nl-NL" altLang="nl-NL" i="1" dirty="0">
              <a:solidFill>
                <a:srgbClr val="1E7F4B"/>
              </a:solidFill>
              <a:latin typeface="Bodoni MT" panose="02070603080606020203" pitchFamily="18" charset="0"/>
            </a:endParaRPr>
          </a:p>
        </p:txBody>
      </p:sp>
    </p:spTree>
    <p:extLst>
      <p:ext uri="{BB962C8B-B14F-4D97-AF65-F5344CB8AC3E}">
        <p14:creationId xmlns:p14="http://schemas.microsoft.com/office/powerpoint/2010/main" val="2805949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24595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D3ED1FE-CE20-3B85-C263-93BCFB5AE2D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90903" y="4437113"/>
            <a:ext cx="2201577" cy="2797298"/>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96136" y="476672"/>
            <a:ext cx="2520280" cy="18324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‘s lands wijs, </a:t>
            </a:r>
            <a:br>
              <a:rPr lang="nl-NL" dirty="0"/>
            </a:br>
            <a:r>
              <a:rPr lang="nl-NL" dirty="0"/>
              <a:t>				‘s lands eer…</a:t>
            </a:r>
            <a:br>
              <a:rPr lang="nl-NL"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1" y="1916833"/>
            <a:ext cx="5330552" cy="936104"/>
          </a:xfrm>
        </p:spPr>
        <p:txBody>
          <a:bodyPr/>
          <a:lstStyle/>
          <a:p>
            <a:pPr>
              <a:spcBef>
                <a:spcPts val="0"/>
              </a:spcBef>
            </a:pPr>
            <a:r>
              <a:rPr lang="nl-NL" dirty="0">
                <a:solidFill>
                  <a:schemeClr val="tx1">
                    <a:lumMod val="75000"/>
                    <a:lumOff val="25000"/>
                  </a:schemeClr>
                </a:solidFill>
              </a:rPr>
              <a:t>Regels zijn niet overal hetzelfde. Vaak vinden onze eigen regels beter dan andere, gewoon, omdat we ze gewend zijn:</a:t>
            </a:r>
          </a:p>
          <a:p>
            <a:pPr marL="0" indent="0">
              <a:spcBef>
                <a:spcPts val="0"/>
              </a:spcBef>
              <a:buNone/>
            </a:pPr>
            <a:r>
              <a:rPr lang="nl-NL" dirty="0">
                <a:solidFill>
                  <a:srgbClr val="009DD9"/>
                </a:solidFill>
              </a:rPr>
              <a:t>     </a:t>
            </a:r>
          </a:p>
          <a:p>
            <a:pPr marL="0" indent="0">
              <a:spcBef>
                <a:spcPts val="0"/>
              </a:spcBef>
              <a:buNone/>
            </a:pPr>
            <a:r>
              <a:rPr lang="nl-NL" dirty="0">
                <a:solidFill>
                  <a:srgbClr val="1E7F4B"/>
                </a:solidFill>
              </a:rPr>
              <a:t>“Niets is zo gemakkelijk als te minachten wat vreemd is niets is ook zo stompzinnig.” </a:t>
            </a:r>
          </a:p>
          <a:p>
            <a:pPr>
              <a:spcBef>
                <a:spcPts val="0"/>
              </a:spcBef>
            </a:pPr>
            <a:endParaRPr lang="nl-NL" dirty="0">
              <a:solidFill>
                <a:srgbClr val="009DD9"/>
              </a:solidFill>
            </a:endParaRPr>
          </a:p>
          <a:p>
            <a:pPr>
              <a:spcBef>
                <a:spcPts val="0"/>
              </a:spcBef>
            </a:pPr>
            <a:r>
              <a:rPr lang="nl-NL" dirty="0">
                <a:solidFill>
                  <a:srgbClr val="009DD9"/>
                </a:solidFill>
              </a:rPr>
              <a:t>Kunnen jullie voorbeelden noemen van regels in andere culturen?</a:t>
            </a:r>
          </a:p>
          <a:p>
            <a:pPr marL="0" indent="0">
              <a:spcBef>
                <a:spcPts val="0"/>
              </a:spcBef>
              <a:buNone/>
            </a:pPr>
            <a:endParaRPr lang="nl-NL" dirty="0">
              <a:solidFill>
                <a:srgbClr val="009DD9"/>
              </a:solidFill>
            </a:endParaRPr>
          </a:p>
          <a:p>
            <a:pPr marL="0" indent="0">
              <a:spcBef>
                <a:spcPts val="0"/>
              </a:spcBef>
              <a:buNone/>
            </a:pPr>
            <a:endParaRPr lang="nl-NL" dirty="0">
              <a:solidFill>
                <a:srgbClr val="009DD9"/>
              </a:solidFill>
            </a:endParaRPr>
          </a:p>
        </p:txBody>
      </p:sp>
      <p:pic>
        <p:nvPicPr>
          <p:cNvPr id="9" name="Afbeelding 8">
            <a:extLst>
              <a:ext uri="{FF2B5EF4-FFF2-40B4-BE49-F238E27FC236}">
                <a16:creationId xmlns:a16="http://schemas.microsoft.com/office/drawing/2014/main" id="{92D4DFC6-4BF0-04A4-D5A6-AA8F3C9C26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1" y="5085184"/>
            <a:ext cx="4006691" cy="1656184"/>
          </a:xfrm>
          <a:prstGeom prst="rect">
            <a:avLst/>
          </a:prstGeom>
        </p:spPr>
      </p:pic>
    </p:spTree>
    <p:extLst>
      <p:ext uri="{BB962C8B-B14F-4D97-AF65-F5344CB8AC3E}">
        <p14:creationId xmlns:p14="http://schemas.microsoft.com/office/powerpoint/2010/main" val="56402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84262" y="476672"/>
            <a:ext cx="2496277" cy="1872208"/>
          </a:xfrm>
          <a:prstGeom prst="rect">
            <a:avLst/>
          </a:prstGeom>
        </p:spPr>
      </p:pic>
      <p:pic>
        <p:nvPicPr>
          <p:cNvPr id="4" name="Afbeelding 3">
            <a:extLst>
              <a:ext uri="{FF2B5EF4-FFF2-40B4-BE49-F238E27FC236}">
                <a16:creationId xmlns:a16="http://schemas.microsoft.com/office/drawing/2014/main" id="{54575029-B2E9-6DF0-D492-3D39EABBD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5085184"/>
            <a:ext cx="2441659" cy="1279586"/>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altLang="nl-NL" dirty="0"/>
              <a:t>Afspraken? Regels? </a:t>
            </a:r>
            <a:br>
              <a:rPr lang="nl-NL"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772816"/>
            <a:ext cx="7344816" cy="936104"/>
          </a:xfrm>
        </p:spPr>
        <p:txBody>
          <a:bodyPr/>
          <a:lstStyle/>
          <a:p>
            <a:pPr marL="0" indent="0" eaLnBrk="1" hangingPunct="1">
              <a:buNone/>
            </a:pPr>
            <a:r>
              <a:rPr lang="nl-NL" altLang="nl-NL" dirty="0">
                <a:solidFill>
                  <a:srgbClr val="1E7F4B"/>
                </a:solidFill>
              </a:rPr>
              <a:t>“Slechte gewoontes leveren goede wetten op.”</a:t>
            </a:r>
          </a:p>
          <a:p>
            <a:pPr marL="0" indent="0" eaLnBrk="1" hangingPunct="1">
              <a:buNone/>
            </a:pPr>
            <a:endParaRPr lang="nl-NL" b="1" dirty="0">
              <a:solidFill>
                <a:srgbClr val="33AA56"/>
              </a:solidFill>
            </a:endParaRPr>
          </a:p>
          <a:p>
            <a:pPr eaLnBrk="1" hangingPunct="1"/>
            <a:r>
              <a:rPr lang="nl-NL" dirty="0">
                <a:solidFill>
                  <a:schemeClr val="tx1">
                    <a:lumMod val="65000"/>
                    <a:lumOff val="35000"/>
                  </a:schemeClr>
                </a:solidFill>
              </a:rPr>
              <a:t>Deze module gaat over regels en afspraken. Overal waar mensen samen zijn, zijn afspraken, regels en wetten. Thuis, op school, bij de sport, op straat, in het verkeer, in het land.</a:t>
            </a:r>
          </a:p>
          <a:p>
            <a:pPr marL="0" indent="0" eaLnBrk="1" hangingPunct="1">
              <a:buNone/>
            </a:pPr>
            <a:endParaRPr lang="nl-NL" dirty="0">
              <a:solidFill>
                <a:schemeClr val="tx1">
                  <a:lumMod val="65000"/>
                  <a:lumOff val="35000"/>
                </a:schemeClr>
              </a:solidFill>
            </a:endParaRPr>
          </a:p>
          <a:p>
            <a:pPr eaLnBrk="1" hangingPunct="1"/>
            <a:r>
              <a:rPr lang="nl-NL" dirty="0">
                <a:solidFill>
                  <a:schemeClr val="tx1">
                    <a:lumMod val="65000"/>
                    <a:lumOff val="35000"/>
                  </a:schemeClr>
                </a:solidFill>
              </a:rPr>
              <a:t>Die regels staan niet vast, ze zijn door mensen bedacht.</a:t>
            </a:r>
          </a:p>
          <a:p>
            <a:pPr marL="0" indent="0" eaLnBrk="1" hangingPunct="1">
              <a:buNone/>
            </a:pPr>
            <a:r>
              <a:rPr lang="nl-NL" dirty="0">
                <a:solidFill>
                  <a:srgbClr val="3057A1"/>
                </a:solidFill>
              </a:rPr>
              <a:t>Soms bedacht door één mens: president, koning, baas</a:t>
            </a:r>
          </a:p>
          <a:p>
            <a:pPr marL="0" indent="0" eaLnBrk="1" hangingPunct="1">
              <a:buNone/>
            </a:pPr>
            <a:r>
              <a:rPr lang="nl-NL" dirty="0">
                <a:solidFill>
                  <a:srgbClr val="3057A1"/>
                </a:solidFill>
              </a:rPr>
              <a:t>Soms bedacht door mensen samen: regering, ouders, school ….</a:t>
            </a:r>
          </a:p>
          <a:p>
            <a:pPr marL="0" indent="0">
              <a:spcBef>
                <a:spcPts val="0"/>
              </a:spcBef>
              <a:buNone/>
            </a:pPr>
            <a:endParaRPr lang="nl-NL" dirty="0">
              <a:solidFill>
                <a:srgbClr val="009DD9"/>
              </a:solidFill>
            </a:endParaRPr>
          </a:p>
          <a:p>
            <a:pPr marL="0" indent="0">
              <a:spcBef>
                <a:spcPts val="0"/>
              </a:spcBef>
              <a:buNone/>
            </a:pPr>
            <a:endParaRPr lang="nl-NL" dirty="0">
              <a:solidFill>
                <a:srgbClr val="009DD9"/>
              </a:solidFill>
            </a:endParaRPr>
          </a:p>
        </p:txBody>
      </p:sp>
    </p:spTree>
    <p:extLst>
      <p:ext uri="{BB962C8B-B14F-4D97-AF65-F5344CB8AC3E}">
        <p14:creationId xmlns:p14="http://schemas.microsoft.com/office/powerpoint/2010/main" val="325436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55F7D01-1B70-C723-196D-50BFC0FB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04664"/>
            <a:ext cx="2088232" cy="1851566"/>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altLang="nl-NL" dirty="0"/>
              <a:t>Afspraken? Regels? </a:t>
            </a:r>
            <a:br>
              <a:rPr lang="nl-NL" dirty="0"/>
            </a:br>
            <a:endParaRPr lang="nl-NL" sz="3200" dirty="0">
              <a:solidFill>
                <a:srgbClr val="009DD9"/>
              </a:solidFill>
            </a:endParaRPr>
          </a:p>
        </p:txBody>
      </p:sp>
      <p:sp>
        <p:nvSpPr>
          <p:cNvPr id="4" name="Tijdelijke aanduiding voor inhoud 3">
            <a:extLst>
              <a:ext uri="{FF2B5EF4-FFF2-40B4-BE49-F238E27FC236}">
                <a16:creationId xmlns:a16="http://schemas.microsoft.com/office/drawing/2014/main" id="{08629942-F2ED-DCF8-0254-F63C15F0A84E}"/>
              </a:ext>
            </a:extLst>
          </p:cNvPr>
          <p:cNvSpPr>
            <a:spLocks noGrp="1"/>
          </p:cNvSpPr>
          <p:nvPr>
            <p:ph idx="1"/>
          </p:nvPr>
        </p:nvSpPr>
        <p:spPr>
          <a:xfrm>
            <a:off x="683568" y="2348880"/>
            <a:ext cx="6348413" cy="4125193"/>
          </a:xfrm>
        </p:spPr>
        <p:txBody>
          <a:bodyPr/>
          <a:lstStyle/>
          <a:p>
            <a:r>
              <a:rPr lang="nl-NL" dirty="0">
                <a:solidFill>
                  <a:srgbClr val="009DD9"/>
                </a:solidFill>
              </a:rPr>
              <a:t>Wat lijkt je het beste, dat regels door één mens of door een groep worden bepaald?</a:t>
            </a:r>
          </a:p>
          <a:p>
            <a:r>
              <a:rPr lang="nl-NL" dirty="0">
                <a:solidFill>
                  <a:srgbClr val="009DD9"/>
                </a:solidFill>
              </a:rPr>
              <a:t>Kan je een regel verzinnen, die geldt voor een heel land? Voor iedereen?</a:t>
            </a:r>
          </a:p>
          <a:p>
            <a:endParaRPr lang="nl-NL" dirty="0"/>
          </a:p>
        </p:txBody>
      </p:sp>
    </p:spTree>
    <p:extLst>
      <p:ext uri="{BB962C8B-B14F-4D97-AF65-F5344CB8AC3E}">
        <p14:creationId xmlns:p14="http://schemas.microsoft.com/office/powerpoint/2010/main" val="323547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20368" y="548680"/>
            <a:ext cx="1619984" cy="1619984"/>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72200" y="5013176"/>
            <a:ext cx="2171733" cy="1534917"/>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sz="3200" dirty="0"/>
              <a:t>Om te beginnen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772816"/>
            <a:ext cx="5328592" cy="4125193"/>
          </a:xfrm>
        </p:spPr>
        <p:txBody>
          <a:bodyPr/>
          <a:lstStyle/>
          <a:p>
            <a:pPr eaLnBrk="1" hangingPunct="1"/>
            <a:r>
              <a:rPr lang="nl-NL" altLang="nl-NL" dirty="0">
                <a:solidFill>
                  <a:srgbClr val="009DD9"/>
                </a:solidFill>
              </a:rPr>
              <a:t>Heb jij wel eens last van mensen die zich niet aan de regels houden?</a:t>
            </a:r>
          </a:p>
          <a:p>
            <a:pPr lvl="1" eaLnBrk="1" hangingPunct="1"/>
            <a:r>
              <a:rPr lang="nl-NL" altLang="nl-NL" dirty="0">
                <a:solidFill>
                  <a:srgbClr val="009DD9"/>
                </a:solidFill>
              </a:rPr>
              <a:t>Van andere kinderen?            </a:t>
            </a:r>
          </a:p>
          <a:p>
            <a:pPr lvl="1" eaLnBrk="1" hangingPunct="1"/>
            <a:r>
              <a:rPr lang="nl-NL" altLang="nl-NL" dirty="0">
                <a:solidFill>
                  <a:srgbClr val="009DD9"/>
                </a:solidFill>
              </a:rPr>
              <a:t>Volwassenen?</a:t>
            </a:r>
          </a:p>
          <a:p>
            <a:pPr eaLnBrk="1" hangingPunct="1"/>
            <a:endParaRPr lang="nl-NL" altLang="nl-NL" dirty="0"/>
          </a:p>
          <a:p>
            <a:pPr eaLnBrk="1" hangingPunct="1"/>
            <a:r>
              <a:rPr lang="nl-NL" altLang="nl-NL" dirty="0">
                <a:solidFill>
                  <a:srgbClr val="009DD9"/>
                </a:solidFill>
              </a:rPr>
              <a:t>Houd jij je zelf altijd aan de regels?</a:t>
            </a:r>
          </a:p>
          <a:p>
            <a:pPr lvl="1" eaLnBrk="1" hangingPunct="1"/>
            <a:r>
              <a:rPr lang="nl-NL" altLang="nl-NL" dirty="0">
                <a:solidFill>
                  <a:srgbClr val="009DD9"/>
                </a:solidFill>
              </a:rPr>
              <a:t>Wanneer wel? Wanneer niet?</a:t>
            </a:r>
          </a:p>
          <a:p>
            <a:pPr lvl="1" eaLnBrk="1" hangingPunct="1"/>
            <a:r>
              <a:rPr lang="nl-NL" altLang="nl-NL" dirty="0">
                <a:solidFill>
                  <a:srgbClr val="009DD9"/>
                </a:solidFill>
              </a:rPr>
              <a:t>Waarom dan niet? </a:t>
            </a:r>
          </a:p>
          <a:p>
            <a:pPr lvl="2" eaLnBrk="1" hangingPunct="1"/>
            <a:r>
              <a:rPr lang="nl-NL" altLang="nl-NL" dirty="0">
                <a:solidFill>
                  <a:srgbClr val="009DD9"/>
                </a:solidFill>
              </a:rPr>
              <a:t>je wilt het niet, je kunt het niet of begrijpt het niet?</a:t>
            </a:r>
          </a:p>
        </p:txBody>
      </p:sp>
    </p:spTree>
    <p:extLst>
      <p:ext uri="{BB962C8B-B14F-4D97-AF65-F5344CB8AC3E}">
        <p14:creationId xmlns:p14="http://schemas.microsoft.com/office/powerpoint/2010/main" val="417200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76672"/>
            <a:ext cx="2448272" cy="209308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ea typeface="+mj-lt"/>
                <a:cs typeface="+mj-lt"/>
              </a:rPr>
              <a:t>Aan tafel in 1500</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420889"/>
            <a:ext cx="6768752" cy="2880320"/>
          </a:xfrm>
        </p:spPr>
        <p:txBody>
          <a:bodyPr/>
          <a:lstStyle/>
          <a:p>
            <a:pPr>
              <a:buNone/>
            </a:pPr>
            <a:r>
              <a:rPr lang="nl-NL" dirty="0">
                <a:ea typeface="+mn-lt"/>
                <a:cs typeface="+mn-lt"/>
              </a:rPr>
              <a:t>Mensen aten met hun vingers uit een gemeenschappelijke schaal, en aten vlees dat op een gemeenschappelijke plank lag. </a:t>
            </a:r>
          </a:p>
          <a:p>
            <a:pPr>
              <a:buNone/>
            </a:pPr>
            <a:r>
              <a:rPr lang="nl-NL" dirty="0">
                <a:ea typeface="+mn-lt"/>
                <a:cs typeface="+mn-lt"/>
              </a:rPr>
              <a:t>Ze doopten hun vlees en brood in een gemeenschappelijke zoutpot of sauskom, slurpten soep met zijn tweeën of drieën uit dezelfde kom!</a:t>
            </a:r>
          </a:p>
          <a:p>
            <a:pPr>
              <a:buNone/>
            </a:pPr>
            <a:r>
              <a:rPr lang="nl-NL" dirty="0">
                <a:ea typeface="+mn-lt"/>
                <a:cs typeface="+mn-lt"/>
              </a:rPr>
              <a:t>Ze dronken uit dezelfde beker die de tafel rondging en deelden messen en lepels zoals het uitkwam.</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102052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2337A5D-59D4-5279-7C2F-C9A227681F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4725144"/>
            <a:ext cx="2304050" cy="1872208"/>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96136" y="476672"/>
            <a:ext cx="2556156"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76872"/>
            <a:ext cx="7346776" cy="4125193"/>
          </a:xfrm>
        </p:spPr>
        <p:txBody>
          <a:bodyPr/>
          <a:lstStyle/>
          <a:p>
            <a:pPr eaLnBrk="1" hangingPunct="1"/>
            <a:r>
              <a:rPr lang="nl-NL" altLang="nl-NL" dirty="0"/>
              <a:t>Als je ergens op bezoek bent zijn daar soms andere ‘regels’ dan bij jou thuis. Misschien vind je die wel een beetje raar.</a:t>
            </a:r>
          </a:p>
          <a:p>
            <a:pPr lvl="1" eaLnBrk="1" hangingPunct="1"/>
            <a:r>
              <a:rPr lang="nl-NL" altLang="nl-NL" dirty="0">
                <a:solidFill>
                  <a:srgbClr val="009DD9"/>
                </a:solidFill>
              </a:rPr>
              <a:t>Heb je dat wel eens meegemaakt? Kun je een voorbeeld geven? </a:t>
            </a:r>
          </a:p>
          <a:p>
            <a:pPr lvl="1" eaLnBrk="1" hangingPunct="1"/>
            <a:r>
              <a:rPr lang="nl-NL" altLang="nl-NL" dirty="0">
                <a:solidFill>
                  <a:srgbClr val="009DD9"/>
                </a:solidFill>
              </a:rPr>
              <a:t>Wat  deed je toen?   </a:t>
            </a:r>
          </a:p>
          <a:p>
            <a:pPr eaLnBrk="1" hangingPunct="1"/>
            <a:endParaRPr lang="nl-NL" altLang="nl-NL" dirty="0"/>
          </a:p>
          <a:p>
            <a:pPr eaLnBrk="1" hangingPunct="1"/>
            <a:r>
              <a:rPr lang="nl-NL" altLang="nl-NL" dirty="0">
                <a:solidFill>
                  <a:srgbClr val="009DD9"/>
                </a:solidFill>
              </a:rPr>
              <a:t>Zijn daar ook regels voor? Bijvoorbeeld:</a:t>
            </a:r>
          </a:p>
          <a:p>
            <a:pPr lvl="1" eaLnBrk="1" hangingPunct="1"/>
            <a:r>
              <a:rPr lang="nl-NL" altLang="nl-NL" dirty="0">
                <a:solidFill>
                  <a:srgbClr val="3057A1"/>
                </a:solidFill>
              </a:rPr>
              <a:t>Je past je aan ergens op bezoek bent </a:t>
            </a:r>
          </a:p>
          <a:p>
            <a:pPr lvl="1" eaLnBrk="1" hangingPunct="1"/>
            <a:r>
              <a:rPr lang="nl-NL" altLang="nl-NL" dirty="0">
                <a:solidFill>
                  <a:srgbClr val="3057A1"/>
                </a:solidFill>
              </a:rPr>
              <a:t>Je houdt je aan de regels die je kent van thuis</a:t>
            </a:r>
          </a:p>
          <a:p>
            <a:pPr lvl="1" eaLnBrk="1" hangingPunct="1"/>
            <a:r>
              <a:rPr lang="nl-NL" altLang="nl-NL" dirty="0">
                <a:solidFill>
                  <a:srgbClr val="3057A1"/>
                </a:solidFill>
              </a:rPr>
              <a:t>Je doet alleen wat je zelf prettig vindt </a:t>
            </a:r>
          </a:p>
          <a:p>
            <a:pPr eaLnBrk="1" hangingPunct="1"/>
            <a:r>
              <a:rPr lang="nl-NL" altLang="nl-NL" dirty="0">
                <a:solidFill>
                  <a:srgbClr val="009DD9"/>
                </a:solidFill>
              </a:rPr>
              <a:t>Welke van deze drie vinden jullie de beste?</a:t>
            </a:r>
          </a:p>
          <a:p>
            <a:pPr>
              <a:buNone/>
            </a:pPr>
            <a:endParaRPr lang="nl-NL" dirty="0">
              <a:solidFill>
                <a:srgbClr val="FF0000"/>
              </a:solidFill>
              <a:ea typeface="+mn-lt"/>
              <a:cs typeface="+mn-lt"/>
            </a:endParaRPr>
          </a:p>
        </p:txBody>
      </p:sp>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Hoe hoort het?</a:t>
            </a:r>
            <a:br>
              <a:rPr lang="nl-NL" dirty="0"/>
            </a:br>
            <a:endParaRPr lang="nl-NL" dirty="0">
              <a:solidFill>
                <a:srgbClr val="009DD9"/>
              </a:solidFill>
            </a:endParaRPr>
          </a:p>
        </p:txBody>
      </p:sp>
    </p:spTree>
    <p:extLst>
      <p:ext uri="{BB962C8B-B14F-4D97-AF65-F5344CB8AC3E}">
        <p14:creationId xmlns:p14="http://schemas.microsoft.com/office/powerpoint/2010/main" val="26969584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40683</TotalTime>
  <Words>2444</Words>
  <Application>Microsoft Office PowerPoint</Application>
  <PresentationFormat>Diavoorstelling (4:3)</PresentationFormat>
  <Paragraphs>227</Paragraphs>
  <Slides>32</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32</vt:i4>
      </vt:variant>
    </vt:vector>
  </HeadingPairs>
  <TitlesOfParts>
    <vt:vector size="39" baseType="lpstr">
      <vt:lpstr>Arial</vt:lpstr>
      <vt:lpstr>Bodoni MT</vt:lpstr>
      <vt:lpstr>Times New Roman</vt:lpstr>
      <vt:lpstr>Trebuchet MS</vt:lpstr>
      <vt:lpstr>Wingdings 2</vt:lpstr>
      <vt:lpstr>Wingdings 3</vt:lpstr>
      <vt:lpstr>Facet</vt:lpstr>
      <vt:lpstr>PowerPoint-presentatie</vt:lpstr>
      <vt:lpstr>Hoe werkt het?</vt:lpstr>
      <vt:lpstr>Les 1 Wat is (on)gewoon? </vt:lpstr>
      <vt:lpstr>‘s lands wijs,      ‘s lands eer… </vt:lpstr>
      <vt:lpstr>Afspraken? Regels?  </vt:lpstr>
      <vt:lpstr>Afspraken? Regels?  </vt:lpstr>
      <vt:lpstr>Om te beginnen</vt:lpstr>
      <vt:lpstr>Aan tafel in 1500 </vt:lpstr>
      <vt:lpstr>Hoe hoort het? </vt:lpstr>
      <vt:lpstr>Erasmus als onderwijzer </vt:lpstr>
      <vt:lpstr>Zo doen we het -1</vt:lpstr>
      <vt:lpstr>Zo doen we het -2</vt:lpstr>
      <vt:lpstr>Nodig of overbodig? -1 </vt:lpstr>
      <vt:lpstr>Nodig of overbodig? -2 </vt:lpstr>
      <vt:lpstr>Op school</vt:lpstr>
      <vt:lpstr>Schaamte en angst</vt:lpstr>
      <vt:lpstr>Is het plagen of pesten?</vt:lpstr>
      <vt:lpstr>Dit zou een regel moeten zijn …</vt:lpstr>
      <vt:lpstr>Einde les 1 Evaluatie</vt:lpstr>
      <vt:lpstr>Les 2 Ongeschreven regels</vt:lpstr>
      <vt:lpstr>Ga in debat! </vt:lpstr>
      <vt:lpstr>Er is er één jarig, maar       jij mag niet komen -1</vt:lpstr>
      <vt:lpstr>Er is er één jarig, maar       jij mag niet komen - 2</vt:lpstr>
      <vt:lpstr>Keuze, keuzes …</vt:lpstr>
      <vt:lpstr>Keuzes, keuzes …</vt:lpstr>
      <vt:lpstr>Een goed mens zijn, kunnen we dat ook even regelen? -1</vt:lpstr>
      <vt:lpstr>Een goed mens zijn, kunnen we dat ook even regelen? -1</vt:lpstr>
      <vt:lpstr>Morele regels</vt:lpstr>
      <vt:lpstr>Goed en Kwaad</vt:lpstr>
      <vt:lpstr>Wat zegt je geweten?</vt:lpstr>
      <vt:lpstr>Actieve werkvormen -     ervarend leren</vt:lpstr>
      <vt:lpstr>Einde les 2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Jeroen</cp:lastModifiedBy>
  <cp:revision>1237</cp:revision>
  <cp:lastPrinted>2022-08-02T10:25:05Z</cp:lastPrinted>
  <dcterms:created xsi:type="dcterms:W3CDTF">2006-05-30T09:01:23Z</dcterms:created>
  <dcterms:modified xsi:type="dcterms:W3CDTF">2022-08-17T15:22:53Z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