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05" r:id="rId1"/>
  </p:sldMasterIdLst>
  <p:notesMasterIdLst>
    <p:notesMasterId r:id="rId74"/>
  </p:notesMasterIdLst>
  <p:handoutMasterIdLst>
    <p:handoutMasterId r:id="rId75"/>
  </p:handoutMasterIdLst>
  <p:sldIdLst>
    <p:sldId id="387" r:id="rId2"/>
    <p:sldId id="439" r:id="rId3"/>
    <p:sldId id="458" r:id="rId4"/>
    <p:sldId id="440" r:id="rId5"/>
    <p:sldId id="444" r:id="rId6"/>
    <p:sldId id="448" r:id="rId7"/>
    <p:sldId id="449" r:id="rId8"/>
    <p:sldId id="450" r:id="rId9"/>
    <p:sldId id="466" r:id="rId10"/>
    <p:sldId id="465" r:id="rId11"/>
    <p:sldId id="453" r:id="rId12"/>
    <p:sldId id="451" r:id="rId13"/>
    <p:sldId id="452" r:id="rId14"/>
    <p:sldId id="454" r:id="rId15"/>
    <p:sldId id="455" r:id="rId16"/>
    <p:sldId id="456" r:id="rId17"/>
    <p:sldId id="513" r:id="rId18"/>
    <p:sldId id="443" r:id="rId19"/>
    <p:sldId id="459" r:id="rId20"/>
    <p:sldId id="457" r:id="rId21"/>
    <p:sldId id="460" r:id="rId22"/>
    <p:sldId id="462" r:id="rId23"/>
    <p:sldId id="463" r:id="rId24"/>
    <p:sldId id="464" r:id="rId25"/>
    <p:sldId id="508" r:id="rId26"/>
    <p:sldId id="467" r:id="rId27"/>
    <p:sldId id="509" r:id="rId28"/>
    <p:sldId id="468" r:id="rId29"/>
    <p:sldId id="469" r:id="rId30"/>
    <p:sldId id="470" r:id="rId31"/>
    <p:sldId id="471" r:id="rId32"/>
    <p:sldId id="514" r:id="rId33"/>
    <p:sldId id="472" r:id="rId34"/>
    <p:sldId id="473" r:id="rId35"/>
    <p:sldId id="474" r:id="rId36"/>
    <p:sldId id="475" r:id="rId37"/>
    <p:sldId id="476" r:id="rId38"/>
    <p:sldId id="477" r:id="rId39"/>
    <p:sldId id="478" r:id="rId40"/>
    <p:sldId id="512" r:id="rId41"/>
    <p:sldId id="479" r:id="rId42"/>
    <p:sldId id="480" r:id="rId43"/>
    <p:sldId id="481" r:id="rId44"/>
    <p:sldId id="482" r:id="rId45"/>
    <p:sldId id="461" r:id="rId46"/>
    <p:sldId id="483" r:id="rId47"/>
    <p:sldId id="484" r:id="rId48"/>
    <p:sldId id="486" r:id="rId49"/>
    <p:sldId id="487" r:id="rId50"/>
    <p:sldId id="488" r:id="rId51"/>
    <p:sldId id="490" r:id="rId52"/>
    <p:sldId id="485" r:id="rId53"/>
    <p:sldId id="510" r:id="rId54"/>
    <p:sldId id="511" r:id="rId55"/>
    <p:sldId id="491" r:id="rId56"/>
    <p:sldId id="492" r:id="rId57"/>
    <p:sldId id="493" r:id="rId58"/>
    <p:sldId id="494" r:id="rId59"/>
    <p:sldId id="495" r:id="rId60"/>
    <p:sldId id="496" r:id="rId61"/>
    <p:sldId id="497" r:id="rId62"/>
    <p:sldId id="498" r:id="rId63"/>
    <p:sldId id="500" r:id="rId64"/>
    <p:sldId id="499" r:id="rId65"/>
    <p:sldId id="501" r:id="rId66"/>
    <p:sldId id="502" r:id="rId67"/>
    <p:sldId id="503" r:id="rId68"/>
    <p:sldId id="504" r:id="rId69"/>
    <p:sldId id="505" r:id="rId70"/>
    <p:sldId id="506" r:id="rId71"/>
    <p:sldId id="489" r:id="rId72"/>
    <p:sldId id="507" r:id="rId73"/>
  </p:sldIdLst>
  <p:sldSz cx="9144000" cy="6858000" type="screen4x3"/>
  <p:notesSz cx="6888163" cy="10021888"/>
  <p:defaultTextStyle>
    <a:defPPr>
      <a:defRPr lang="nl-NL"/>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57A1"/>
    <a:srgbClr val="1E7F4B"/>
    <a:srgbClr val="009DD9"/>
    <a:srgbClr val="66B557"/>
    <a:srgbClr val="33AA56"/>
    <a:srgbClr val="4285C5"/>
    <a:srgbClr val="94C357"/>
    <a:srgbClr val="DCFB21"/>
    <a:srgbClr val="91A9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96320" autoAdjust="0"/>
  </p:normalViewPr>
  <p:slideViewPr>
    <p:cSldViewPr>
      <p:cViewPr varScale="1">
        <p:scale>
          <a:sx n="98" d="100"/>
          <a:sy n="98" d="100"/>
        </p:scale>
        <p:origin x="90"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A5049984-023C-440B-A57E-30F80C88CA74}"/>
              </a:ext>
            </a:extLst>
          </p:cNvPr>
          <p:cNvSpPr>
            <a:spLocks noGrp="1" noChangeArrowheads="1"/>
          </p:cNvSpPr>
          <p:nvPr>
            <p:ph type="hdr" sz="quarter"/>
          </p:nvPr>
        </p:nvSpPr>
        <p:spPr bwMode="auto">
          <a:xfrm>
            <a:off x="0" y="0"/>
            <a:ext cx="2984500" cy="501650"/>
          </a:xfrm>
          <a:prstGeom prst="rect">
            <a:avLst/>
          </a:prstGeom>
          <a:noFill/>
          <a:ln w="9525">
            <a:noFill/>
            <a:miter lim="800000"/>
            <a:headEnd/>
            <a:tailEnd/>
          </a:ln>
          <a:effectLst/>
        </p:spPr>
        <p:txBody>
          <a:bodyPr vert="horz" wrap="square" lIns="93159" tIns="46580" rIns="93159" bIns="46580" numCol="1" anchor="t" anchorCtr="0" compatLnSpc="1">
            <a:prstTxWarp prst="textNoShape">
              <a:avLst/>
            </a:prstTxWarp>
          </a:bodyPr>
          <a:lstStyle>
            <a:lvl1pPr eaLnBrk="1" hangingPunct="1">
              <a:defRPr sz="1200">
                <a:latin typeface="Arial" charset="0"/>
                <a:cs typeface="+mn-cs"/>
              </a:defRPr>
            </a:lvl1pPr>
          </a:lstStyle>
          <a:p>
            <a:pPr>
              <a:defRPr/>
            </a:pPr>
            <a:endParaRPr lang="nl-NL"/>
          </a:p>
        </p:txBody>
      </p:sp>
      <p:sp>
        <p:nvSpPr>
          <p:cNvPr id="20483" name="Rectangle 3">
            <a:extLst>
              <a:ext uri="{FF2B5EF4-FFF2-40B4-BE49-F238E27FC236}">
                <a16:creationId xmlns:a16="http://schemas.microsoft.com/office/drawing/2014/main" id="{8612CAEA-D4E7-49DC-9FDE-80EA282F8C36}"/>
              </a:ext>
            </a:extLst>
          </p:cNvPr>
          <p:cNvSpPr>
            <a:spLocks noGrp="1" noChangeArrowheads="1"/>
          </p:cNvSpPr>
          <p:nvPr>
            <p:ph type="dt" sz="quarter" idx="1"/>
          </p:nvPr>
        </p:nvSpPr>
        <p:spPr bwMode="auto">
          <a:xfrm>
            <a:off x="3902075" y="0"/>
            <a:ext cx="2984500" cy="501650"/>
          </a:xfrm>
          <a:prstGeom prst="rect">
            <a:avLst/>
          </a:prstGeom>
          <a:noFill/>
          <a:ln w="9525">
            <a:noFill/>
            <a:miter lim="800000"/>
            <a:headEnd/>
            <a:tailEnd/>
          </a:ln>
          <a:effectLst/>
        </p:spPr>
        <p:txBody>
          <a:bodyPr vert="horz" wrap="square" lIns="93159" tIns="46580" rIns="93159" bIns="46580" numCol="1" anchor="t" anchorCtr="0" compatLnSpc="1">
            <a:prstTxWarp prst="textNoShape">
              <a:avLst/>
            </a:prstTxWarp>
          </a:bodyPr>
          <a:lstStyle>
            <a:lvl1pPr algn="r" eaLnBrk="1" hangingPunct="1">
              <a:defRPr sz="1200">
                <a:latin typeface="Arial" charset="0"/>
                <a:cs typeface="+mn-cs"/>
              </a:defRPr>
            </a:lvl1pPr>
          </a:lstStyle>
          <a:p>
            <a:pPr>
              <a:defRPr/>
            </a:pPr>
            <a:endParaRPr lang="nl-NL"/>
          </a:p>
        </p:txBody>
      </p:sp>
      <p:sp>
        <p:nvSpPr>
          <p:cNvPr id="20484" name="Rectangle 4">
            <a:extLst>
              <a:ext uri="{FF2B5EF4-FFF2-40B4-BE49-F238E27FC236}">
                <a16:creationId xmlns:a16="http://schemas.microsoft.com/office/drawing/2014/main" id="{5DD6E5A8-27E8-4409-A736-0C02C25EF55B}"/>
              </a:ext>
            </a:extLst>
          </p:cNvPr>
          <p:cNvSpPr>
            <a:spLocks noGrp="1" noChangeArrowheads="1"/>
          </p:cNvSpPr>
          <p:nvPr>
            <p:ph type="ftr" sz="quarter" idx="2"/>
          </p:nvPr>
        </p:nvSpPr>
        <p:spPr bwMode="auto">
          <a:xfrm>
            <a:off x="0" y="9518650"/>
            <a:ext cx="2984500" cy="501650"/>
          </a:xfrm>
          <a:prstGeom prst="rect">
            <a:avLst/>
          </a:prstGeom>
          <a:noFill/>
          <a:ln w="9525">
            <a:noFill/>
            <a:miter lim="800000"/>
            <a:headEnd/>
            <a:tailEnd/>
          </a:ln>
          <a:effectLst/>
        </p:spPr>
        <p:txBody>
          <a:bodyPr vert="horz" wrap="square" lIns="93159" tIns="46580" rIns="93159" bIns="46580" numCol="1" anchor="b" anchorCtr="0" compatLnSpc="1">
            <a:prstTxWarp prst="textNoShape">
              <a:avLst/>
            </a:prstTxWarp>
          </a:bodyPr>
          <a:lstStyle>
            <a:lvl1pPr eaLnBrk="1" hangingPunct="1">
              <a:defRPr sz="1200">
                <a:latin typeface="Arial" charset="0"/>
                <a:cs typeface="+mn-cs"/>
              </a:defRPr>
            </a:lvl1pPr>
          </a:lstStyle>
          <a:p>
            <a:pPr>
              <a:defRPr/>
            </a:pPr>
            <a:endParaRPr lang="nl-NL"/>
          </a:p>
        </p:txBody>
      </p:sp>
      <p:sp>
        <p:nvSpPr>
          <p:cNvPr id="20485" name="Rectangle 5">
            <a:extLst>
              <a:ext uri="{FF2B5EF4-FFF2-40B4-BE49-F238E27FC236}">
                <a16:creationId xmlns:a16="http://schemas.microsoft.com/office/drawing/2014/main" id="{CFD03464-21ED-4CB7-9CA1-935E440E84BC}"/>
              </a:ext>
            </a:extLst>
          </p:cNvPr>
          <p:cNvSpPr>
            <a:spLocks noGrp="1" noChangeArrowheads="1"/>
          </p:cNvSpPr>
          <p:nvPr>
            <p:ph type="sldNum" sz="quarter" idx="3"/>
          </p:nvPr>
        </p:nvSpPr>
        <p:spPr bwMode="auto">
          <a:xfrm>
            <a:off x="3902075" y="9518650"/>
            <a:ext cx="2984500" cy="501650"/>
          </a:xfrm>
          <a:prstGeom prst="rect">
            <a:avLst/>
          </a:prstGeom>
          <a:noFill/>
          <a:ln w="9525">
            <a:noFill/>
            <a:miter lim="800000"/>
            <a:headEnd/>
            <a:tailEnd/>
          </a:ln>
          <a:effectLst/>
        </p:spPr>
        <p:txBody>
          <a:bodyPr vert="horz" wrap="square" lIns="93159" tIns="46580" rIns="93159" bIns="46580" numCol="1" anchor="b" anchorCtr="0" compatLnSpc="1">
            <a:prstTxWarp prst="textNoShape">
              <a:avLst/>
            </a:prstTxWarp>
          </a:bodyPr>
          <a:lstStyle>
            <a:lvl1pPr algn="r" eaLnBrk="1" hangingPunct="1">
              <a:defRPr sz="1200"/>
            </a:lvl1pPr>
          </a:lstStyle>
          <a:p>
            <a:pPr>
              <a:defRPr/>
            </a:pPr>
            <a:fld id="{4D8CC6B5-55E7-4960-84D7-98FE215C4380}" type="slidenum">
              <a:rPr lang="nl-NL" altLang="nl-NL"/>
              <a:pPr>
                <a:defRPr/>
              </a:pPr>
              <a:t>‹nr.›</a:t>
            </a:fld>
            <a:endParaRPr lang="nl-NL" altLang="nl-NL"/>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6465E9C4-12DF-421E-8F7B-4F09116DCA81}"/>
              </a:ext>
            </a:extLst>
          </p:cNvPr>
          <p:cNvSpPr>
            <a:spLocks noGrp="1" noChangeArrowheads="1"/>
          </p:cNvSpPr>
          <p:nvPr>
            <p:ph type="hdr" sz="quarter"/>
          </p:nvPr>
        </p:nvSpPr>
        <p:spPr bwMode="auto">
          <a:xfrm>
            <a:off x="0" y="0"/>
            <a:ext cx="2984500" cy="501650"/>
          </a:xfrm>
          <a:prstGeom prst="rect">
            <a:avLst/>
          </a:prstGeom>
          <a:noFill/>
          <a:ln w="9525">
            <a:noFill/>
            <a:miter lim="800000"/>
            <a:headEnd/>
            <a:tailEnd/>
          </a:ln>
          <a:effectLst/>
        </p:spPr>
        <p:txBody>
          <a:bodyPr vert="horz" wrap="square" lIns="93159" tIns="46580" rIns="93159" bIns="46580" numCol="1" anchor="t" anchorCtr="0" compatLnSpc="1">
            <a:prstTxWarp prst="textNoShape">
              <a:avLst/>
            </a:prstTxWarp>
          </a:bodyPr>
          <a:lstStyle>
            <a:lvl1pPr eaLnBrk="1" hangingPunct="1">
              <a:defRPr sz="1200">
                <a:latin typeface="Arial" charset="0"/>
                <a:cs typeface="+mn-cs"/>
              </a:defRPr>
            </a:lvl1pPr>
          </a:lstStyle>
          <a:p>
            <a:pPr>
              <a:defRPr/>
            </a:pPr>
            <a:endParaRPr lang="nl-NL"/>
          </a:p>
        </p:txBody>
      </p:sp>
      <p:sp>
        <p:nvSpPr>
          <p:cNvPr id="87043" name="Rectangle 3">
            <a:extLst>
              <a:ext uri="{FF2B5EF4-FFF2-40B4-BE49-F238E27FC236}">
                <a16:creationId xmlns:a16="http://schemas.microsoft.com/office/drawing/2014/main" id="{552A1F25-F3CF-49BC-BFA2-3FF48CA117FB}"/>
              </a:ext>
            </a:extLst>
          </p:cNvPr>
          <p:cNvSpPr>
            <a:spLocks noGrp="1" noChangeArrowheads="1"/>
          </p:cNvSpPr>
          <p:nvPr>
            <p:ph type="dt" idx="1"/>
          </p:nvPr>
        </p:nvSpPr>
        <p:spPr bwMode="auto">
          <a:xfrm>
            <a:off x="3902075" y="0"/>
            <a:ext cx="2984500" cy="501650"/>
          </a:xfrm>
          <a:prstGeom prst="rect">
            <a:avLst/>
          </a:prstGeom>
          <a:noFill/>
          <a:ln w="9525">
            <a:noFill/>
            <a:miter lim="800000"/>
            <a:headEnd/>
            <a:tailEnd/>
          </a:ln>
          <a:effectLst/>
        </p:spPr>
        <p:txBody>
          <a:bodyPr vert="horz" wrap="square" lIns="93159" tIns="46580" rIns="93159" bIns="46580" numCol="1" anchor="t" anchorCtr="0" compatLnSpc="1">
            <a:prstTxWarp prst="textNoShape">
              <a:avLst/>
            </a:prstTxWarp>
          </a:bodyPr>
          <a:lstStyle>
            <a:lvl1pPr algn="r" eaLnBrk="1" hangingPunct="1">
              <a:defRPr sz="1200">
                <a:latin typeface="Arial" charset="0"/>
                <a:cs typeface="+mn-cs"/>
              </a:defRPr>
            </a:lvl1pPr>
          </a:lstStyle>
          <a:p>
            <a:pPr>
              <a:defRPr/>
            </a:pPr>
            <a:endParaRPr lang="nl-NL"/>
          </a:p>
        </p:txBody>
      </p:sp>
      <p:sp>
        <p:nvSpPr>
          <p:cNvPr id="5124" name="Rectangle 4">
            <a:extLst>
              <a:ext uri="{FF2B5EF4-FFF2-40B4-BE49-F238E27FC236}">
                <a16:creationId xmlns:a16="http://schemas.microsoft.com/office/drawing/2014/main" id="{E96DBDC1-6695-48C9-99A7-39B9EB5D942F}"/>
              </a:ext>
            </a:extLst>
          </p:cNvPr>
          <p:cNvSpPr>
            <a:spLocks noGrp="1" noRot="1" noChangeAspect="1" noChangeArrowheads="1" noTextEdit="1"/>
          </p:cNvSpPr>
          <p:nvPr>
            <p:ph type="sldImg" idx="2"/>
          </p:nvPr>
        </p:nvSpPr>
        <p:spPr bwMode="auto">
          <a:xfrm>
            <a:off x="938213" y="750888"/>
            <a:ext cx="5013325" cy="3759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5" name="Rectangle 5">
            <a:extLst>
              <a:ext uri="{FF2B5EF4-FFF2-40B4-BE49-F238E27FC236}">
                <a16:creationId xmlns:a16="http://schemas.microsoft.com/office/drawing/2014/main" id="{9A78B566-EB64-46AF-B7E5-8011E734ADE8}"/>
              </a:ext>
            </a:extLst>
          </p:cNvPr>
          <p:cNvSpPr>
            <a:spLocks noGrp="1" noChangeArrowheads="1"/>
          </p:cNvSpPr>
          <p:nvPr>
            <p:ph type="body" sz="quarter" idx="3"/>
          </p:nvPr>
        </p:nvSpPr>
        <p:spPr bwMode="auto">
          <a:xfrm>
            <a:off x="688975" y="4760913"/>
            <a:ext cx="5511800" cy="4510087"/>
          </a:xfrm>
          <a:prstGeom prst="rect">
            <a:avLst/>
          </a:prstGeom>
          <a:noFill/>
          <a:ln w="9525">
            <a:noFill/>
            <a:miter lim="800000"/>
            <a:headEnd/>
            <a:tailEnd/>
          </a:ln>
          <a:effectLst/>
        </p:spPr>
        <p:txBody>
          <a:bodyPr vert="horz" wrap="square" lIns="93159" tIns="46580" rIns="93159" bIns="46580" numCol="1" anchor="t" anchorCtr="0" compatLnSpc="1">
            <a:prstTxWarp prst="textNoShape">
              <a:avLst/>
            </a:prstTxWarp>
          </a:bodyPr>
          <a:lstStyle/>
          <a:p>
            <a:pPr lvl="0"/>
            <a:r>
              <a:rPr lang="nl-NL" noProof="0"/>
              <a:t>Klik om de opmaakprofielen van de modeltekst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87046" name="Rectangle 6">
            <a:extLst>
              <a:ext uri="{FF2B5EF4-FFF2-40B4-BE49-F238E27FC236}">
                <a16:creationId xmlns:a16="http://schemas.microsoft.com/office/drawing/2014/main" id="{96F9BA7A-4A75-4A3A-947E-462BE72B1FCE}"/>
              </a:ext>
            </a:extLst>
          </p:cNvPr>
          <p:cNvSpPr>
            <a:spLocks noGrp="1" noChangeArrowheads="1"/>
          </p:cNvSpPr>
          <p:nvPr>
            <p:ph type="ftr" sz="quarter" idx="4"/>
          </p:nvPr>
        </p:nvSpPr>
        <p:spPr bwMode="auto">
          <a:xfrm>
            <a:off x="0" y="9518650"/>
            <a:ext cx="2984500" cy="501650"/>
          </a:xfrm>
          <a:prstGeom prst="rect">
            <a:avLst/>
          </a:prstGeom>
          <a:noFill/>
          <a:ln w="9525">
            <a:noFill/>
            <a:miter lim="800000"/>
            <a:headEnd/>
            <a:tailEnd/>
          </a:ln>
          <a:effectLst/>
        </p:spPr>
        <p:txBody>
          <a:bodyPr vert="horz" wrap="square" lIns="93159" tIns="46580" rIns="93159" bIns="46580" numCol="1" anchor="b" anchorCtr="0" compatLnSpc="1">
            <a:prstTxWarp prst="textNoShape">
              <a:avLst/>
            </a:prstTxWarp>
          </a:bodyPr>
          <a:lstStyle>
            <a:lvl1pPr eaLnBrk="1" hangingPunct="1">
              <a:defRPr sz="1200">
                <a:latin typeface="Arial" charset="0"/>
                <a:cs typeface="+mn-cs"/>
              </a:defRPr>
            </a:lvl1pPr>
          </a:lstStyle>
          <a:p>
            <a:pPr>
              <a:defRPr/>
            </a:pPr>
            <a:endParaRPr lang="nl-NL"/>
          </a:p>
        </p:txBody>
      </p:sp>
      <p:sp>
        <p:nvSpPr>
          <p:cNvPr id="87047" name="Rectangle 7">
            <a:extLst>
              <a:ext uri="{FF2B5EF4-FFF2-40B4-BE49-F238E27FC236}">
                <a16:creationId xmlns:a16="http://schemas.microsoft.com/office/drawing/2014/main" id="{C84A519F-ABB4-4B7A-A9A0-F2BE9EDA9B5E}"/>
              </a:ext>
            </a:extLst>
          </p:cNvPr>
          <p:cNvSpPr>
            <a:spLocks noGrp="1" noChangeArrowheads="1"/>
          </p:cNvSpPr>
          <p:nvPr>
            <p:ph type="sldNum" sz="quarter" idx="5"/>
          </p:nvPr>
        </p:nvSpPr>
        <p:spPr bwMode="auto">
          <a:xfrm>
            <a:off x="3902075" y="9518650"/>
            <a:ext cx="2984500" cy="501650"/>
          </a:xfrm>
          <a:prstGeom prst="rect">
            <a:avLst/>
          </a:prstGeom>
          <a:noFill/>
          <a:ln w="9525">
            <a:noFill/>
            <a:miter lim="800000"/>
            <a:headEnd/>
            <a:tailEnd/>
          </a:ln>
          <a:effectLst/>
        </p:spPr>
        <p:txBody>
          <a:bodyPr vert="horz" wrap="square" lIns="93159" tIns="46580" rIns="93159" bIns="46580" numCol="1" anchor="b" anchorCtr="0" compatLnSpc="1">
            <a:prstTxWarp prst="textNoShape">
              <a:avLst/>
            </a:prstTxWarp>
          </a:bodyPr>
          <a:lstStyle>
            <a:lvl1pPr algn="r" eaLnBrk="1" hangingPunct="1">
              <a:defRPr sz="1200"/>
            </a:lvl1pPr>
          </a:lstStyle>
          <a:p>
            <a:pPr>
              <a:defRPr/>
            </a:pPr>
            <a:fld id="{1B51B1D2-2DCC-4DD5-B194-A0053AED2C99}" type="slidenum">
              <a:rPr lang="nl-NL" altLang="nl-NL"/>
              <a:pPr>
                <a:defRPr/>
              </a:pPr>
              <a:t>‹nr.›</a:t>
            </a:fld>
            <a:endParaRPr lang="nl-NL" altLang="nl-N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130595" y="2404534"/>
            <a:ext cx="5826719" cy="1646302"/>
          </a:xfrm>
        </p:spPr>
        <p:txBody>
          <a:bodyPr anchor="b">
            <a:noAutofit/>
          </a:bodyPr>
          <a:lstStyle>
            <a:lvl1pPr algn="l">
              <a:defRPr sz="5400">
                <a:solidFill>
                  <a:srgbClr val="66B557"/>
                </a:solidFill>
              </a:defRPr>
            </a:lvl1pPr>
          </a:lstStyle>
          <a:p>
            <a:r>
              <a:rPr lang="nl-NL" dirty="0"/>
              <a:t>Klik om de stijl te bewerken</a:t>
            </a:r>
            <a:endParaRPr lang="en-US" dirty="0"/>
          </a:p>
        </p:txBody>
      </p:sp>
      <p:sp>
        <p:nvSpPr>
          <p:cNvPr id="3" name="Subtitle 2"/>
          <p:cNvSpPr>
            <a:spLocks noGrp="1"/>
          </p:cNvSpPr>
          <p:nvPr>
            <p:ph type="subTitle" idx="1"/>
          </p:nvPr>
        </p:nvSpPr>
        <p:spPr>
          <a:xfrm>
            <a:off x="1130595" y="4050834"/>
            <a:ext cx="5826719" cy="1096899"/>
          </a:xfrm>
        </p:spPr>
        <p:txBody>
          <a:bodyPr/>
          <a:lstStyle>
            <a:lvl1pPr marL="0" indent="0" algn="l">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ondertitelstijl van het model te bewerken</a:t>
            </a:r>
            <a:endParaRPr lang="en-US" dirty="0"/>
          </a:p>
        </p:txBody>
      </p:sp>
      <p:sp>
        <p:nvSpPr>
          <p:cNvPr id="15" name="Date Placeholder 3">
            <a:extLst>
              <a:ext uri="{FF2B5EF4-FFF2-40B4-BE49-F238E27FC236}">
                <a16:creationId xmlns:a16="http://schemas.microsoft.com/office/drawing/2014/main" id="{B26C6CD9-91E4-4518-8D0D-2C9D371EDB9B}"/>
              </a:ext>
            </a:extLst>
          </p:cNvPr>
          <p:cNvSpPr>
            <a:spLocks noGrp="1"/>
          </p:cNvSpPr>
          <p:nvPr>
            <p:ph type="dt" sz="half" idx="10"/>
          </p:nvPr>
        </p:nvSpPr>
        <p:spPr/>
        <p:txBody>
          <a:bodyPr/>
          <a:lstStyle>
            <a:lvl1pPr>
              <a:defRPr/>
            </a:lvl1pPr>
          </a:lstStyle>
          <a:p>
            <a:pPr>
              <a:defRPr/>
            </a:pPr>
            <a:fld id="{B5CEBAFF-7009-4CD7-A8F7-3340ACD81FA8}" type="datetime4">
              <a:rPr lang="nl-NL"/>
              <a:pPr>
                <a:defRPr/>
              </a:pPr>
              <a:t>19 september 2023</a:t>
            </a:fld>
            <a:endParaRPr lang="en-US"/>
          </a:p>
        </p:txBody>
      </p:sp>
      <p:sp>
        <p:nvSpPr>
          <p:cNvPr id="16" name="Footer Placeholder 4">
            <a:extLst>
              <a:ext uri="{FF2B5EF4-FFF2-40B4-BE49-F238E27FC236}">
                <a16:creationId xmlns:a16="http://schemas.microsoft.com/office/drawing/2014/main" id="{7A371A34-1580-4097-B020-D9E6DF6EE26D}"/>
              </a:ext>
            </a:extLst>
          </p:cNvPr>
          <p:cNvSpPr>
            <a:spLocks noGrp="1"/>
          </p:cNvSpPr>
          <p:nvPr>
            <p:ph type="ftr" sz="quarter" idx="11"/>
          </p:nvPr>
        </p:nvSpPr>
        <p:spPr/>
        <p:txBody>
          <a:bodyPr/>
          <a:lstStyle>
            <a:lvl1pPr>
              <a:defRPr/>
            </a:lvl1pPr>
          </a:lstStyle>
          <a:p>
            <a:pPr>
              <a:defRPr/>
            </a:pPr>
            <a:endParaRPr lang="en-US"/>
          </a:p>
        </p:txBody>
      </p:sp>
      <p:sp>
        <p:nvSpPr>
          <p:cNvPr id="17" name="Slide Number Placeholder 5">
            <a:extLst>
              <a:ext uri="{FF2B5EF4-FFF2-40B4-BE49-F238E27FC236}">
                <a16:creationId xmlns:a16="http://schemas.microsoft.com/office/drawing/2014/main" id="{FC350F5C-870F-4177-9E7C-92B677516778}"/>
              </a:ext>
            </a:extLst>
          </p:cNvPr>
          <p:cNvSpPr>
            <a:spLocks noGrp="1"/>
          </p:cNvSpPr>
          <p:nvPr>
            <p:ph type="sldNum" sz="quarter" idx="12"/>
          </p:nvPr>
        </p:nvSpPr>
        <p:spPr/>
        <p:txBody>
          <a:bodyPr/>
          <a:lstStyle>
            <a:lvl1pPr>
              <a:defRPr/>
            </a:lvl1pPr>
          </a:lstStyle>
          <a:p>
            <a:pPr>
              <a:defRPr/>
            </a:pPr>
            <a:fld id="{80D8FA1F-4AF4-4D1E-8BD9-939A6E3B5566}" type="slidenum">
              <a:rPr lang="en-US" altLang="nl-NL"/>
              <a:pPr>
                <a:defRPr/>
              </a:pPr>
              <a:t>‹nr.›</a:t>
            </a:fld>
            <a:endParaRPr lang="en-US" altLang="nl-NL"/>
          </a:p>
        </p:txBody>
      </p:sp>
    </p:spTree>
    <p:extLst>
      <p:ext uri="{BB962C8B-B14F-4D97-AF65-F5344CB8AC3E}">
        <p14:creationId xmlns:p14="http://schemas.microsoft.com/office/powerpoint/2010/main" val="3609960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nl-NL"/>
              <a:t>Klik om de stijl te bewerken</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a:extLst>
              <a:ext uri="{FF2B5EF4-FFF2-40B4-BE49-F238E27FC236}">
                <a16:creationId xmlns:a16="http://schemas.microsoft.com/office/drawing/2014/main" id="{81CF5FC2-6E2F-4380-9200-0EAFA9C47651}"/>
              </a:ext>
            </a:extLst>
          </p:cNvPr>
          <p:cNvSpPr>
            <a:spLocks noGrp="1"/>
          </p:cNvSpPr>
          <p:nvPr>
            <p:ph type="dt" sz="half" idx="10"/>
          </p:nvPr>
        </p:nvSpPr>
        <p:spPr/>
        <p:txBody>
          <a:bodyPr/>
          <a:lstStyle>
            <a:lvl1pPr>
              <a:defRPr/>
            </a:lvl1pPr>
          </a:lstStyle>
          <a:p>
            <a:pPr>
              <a:defRPr/>
            </a:pPr>
            <a:fld id="{08AD51F1-ADE7-4261-A326-7AC7712DF42E}" type="datetime4">
              <a:rPr lang="nl-NL"/>
              <a:pPr>
                <a:defRPr/>
              </a:pPr>
              <a:t>19 september 2023</a:t>
            </a:fld>
            <a:endParaRPr lang="en-US"/>
          </a:p>
        </p:txBody>
      </p:sp>
      <p:sp>
        <p:nvSpPr>
          <p:cNvPr id="5" name="Footer Placeholder 4">
            <a:extLst>
              <a:ext uri="{FF2B5EF4-FFF2-40B4-BE49-F238E27FC236}">
                <a16:creationId xmlns:a16="http://schemas.microsoft.com/office/drawing/2014/main" id="{8453BA83-C4AC-49A1-BDF7-DC8EC463721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A4E320E-16DE-4528-902E-54C81D9CE579}"/>
              </a:ext>
            </a:extLst>
          </p:cNvPr>
          <p:cNvSpPr>
            <a:spLocks noGrp="1"/>
          </p:cNvSpPr>
          <p:nvPr>
            <p:ph type="sldNum" sz="quarter" idx="12"/>
          </p:nvPr>
        </p:nvSpPr>
        <p:spPr/>
        <p:txBody>
          <a:bodyPr/>
          <a:lstStyle>
            <a:lvl1pPr>
              <a:defRPr/>
            </a:lvl1pPr>
          </a:lstStyle>
          <a:p>
            <a:pPr>
              <a:defRPr/>
            </a:pPr>
            <a:fld id="{A4AE3B5F-A0E9-4DB0-9850-4BADC3E6FD49}" type="slidenum">
              <a:rPr lang="en-US" altLang="nl-NL"/>
              <a:pPr>
                <a:defRPr/>
              </a:pPr>
              <a:t>‹nr.›</a:t>
            </a:fld>
            <a:endParaRPr lang="en-US" altLang="nl-NL"/>
          </a:p>
        </p:txBody>
      </p:sp>
    </p:spTree>
    <p:extLst>
      <p:ext uri="{BB962C8B-B14F-4D97-AF65-F5344CB8AC3E}">
        <p14:creationId xmlns:p14="http://schemas.microsoft.com/office/powerpoint/2010/main" val="257512878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5" name="TextBox 23">
            <a:extLst>
              <a:ext uri="{FF2B5EF4-FFF2-40B4-BE49-F238E27FC236}">
                <a16:creationId xmlns:a16="http://schemas.microsoft.com/office/drawing/2014/main" id="{73129472-D233-4031-B345-4414C0CDE712}"/>
              </a:ext>
            </a:extLst>
          </p:cNvPr>
          <p:cNvSpPr txBox="1">
            <a:spLocks noChangeArrowheads="1"/>
          </p:cNvSpPr>
          <p:nvPr/>
        </p:nvSpPr>
        <p:spPr bwMode="auto">
          <a:xfrm>
            <a:off x="482600" y="790575"/>
            <a:ext cx="457200" cy="584200"/>
          </a:xfrm>
          <a:prstGeom prst="rect">
            <a:avLst/>
          </a:prstGeom>
          <a:noFill/>
          <a:ln>
            <a:noFill/>
          </a:ln>
        </p:spPr>
        <p:txBody>
          <a:bodyPr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defRPr/>
            </a:pPr>
            <a:r>
              <a:rPr lang="en-US" altLang="nl-NL" sz="8000">
                <a:solidFill>
                  <a:srgbClr val="C0E474"/>
                </a:solidFill>
              </a:rPr>
              <a:t>“</a:t>
            </a:r>
          </a:p>
        </p:txBody>
      </p:sp>
      <p:sp>
        <p:nvSpPr>
          <p:cNvPr id="6" name="TextBox 24">
            <a:extLst>
              <a:ext uri="{FF2B5EF4-FFF2-40B4-BE49-F238E27FC236}">
                <a16:creationId xmlns:a16="http://schemas.microsoft.com/office/drawing/2014/main" id="{A0726346-50F2-4FF4-8230-B3F4E1D5B617}"/>
              </a:ext>
            </a:extLst>
          </p:cNvPr>
          <p:cNvSpPr txBox="1">
            <a:spLocks noChangeArrowheads="1"/>
          </p:cNvSpPr>
          <p:nvPr/>
        </p:nvSpPr>
        <p:spPr bwMode="auto">
          <a:xfrm>
            <a:off x="6748463" y="2886075"/>
            <a:ext cx="457200" cy="585788"/>
          </a:xfrm>
          <a:prstGeom prst="rect">
            <a:avLst/>
          </a:prstGeom>
          <a:noFill/>
          <a:ln>
            <a:noFill/>
          </a:ln>
        </p:spPr>
        <p:txBody>
          <a:bodyPr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defRPr/>
            </a:pPr>
            <a:r>
              <a:rPr lang="en-US" altLang="nl-NL" sz="8000">
                <a:solidFill>
                  <a:srgbClr val="C0E474"/>
                </a:solidFill>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7" name="Date Placeholder 3">
            <a:extLst>
              <a:ext uri="{FF2B5EF4-FFF2-40B4-BE49-F238E27FC236}">
                <a16:creationId xmlns:a16="http://schemas.microsoft.com/office/drawing/2014/main" id="{7A671EEC-41AA-4433-A21D-D275516086C0}"/>
              </a:ext>
            </a:extLst>
          </p:cNvPr>
          <p:cNvSpPr>
            <a:spLocks noGrp="1"/>
          </p:cNvSpPr>
          <p:nvPr>
            <p:ph type="dt" sz="half" idx="14"/>
          </p:nvPr>
        </p:nvSpPr>
        <p:spPr/>
        <p:txBody>
          <a:bodyPr/>
          <a:lstStyle>
            <a:lvl1pPr>
              <a:defRPr/>
            </a:lvl1pPr>
          </a:lstStyle>
          <a:p>
            <a:pPr>
              <a:defRPr/>
            </a:pPr>
            <a:fld id="{571D7CCA-088C-456F-8324-BFF859C86454}" type="datetime4">
              <a:rPr lang="nl-NL"/>
              <a:pPr>
                <a:defRPr/>
              </a:pPr>
              <a:t>19 september 2023</a:t>
            </a:fld>
            <a:endParaRPr lang="en-US"/>
          </a:p>
        </p:txBody>
      </p:sp>
      <p:sp>
        <p:nvSpPr>
          <p:cNvPr id="8" name="Footer Placeholder 4">
            <a:extLst>
              <a:ext uri="{FF2B5EF4-FFF2-40B4-BE49-F238E27FC236}">
                <a16:creationId xmlns:a16="http://schemas.microsoft.com/office/drawing/2014/main" id="{32C842E3-AF9E-4EE6-BF9F-23CCD34C3E54}"/>
              </a:ext>
            </a:extLst>
          </p:cNvPr>
          <p:cNvSpPr>
            <a:spLocks noGrp="1"/>
          </p:cNvSpPr>
          <p:nvPr>
            <p:ph type="ftr" sz="quarter" idx="15"/>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11560DDA-C83F-42B7-84EC-AB96854F8189}"/>
              </a:ext>
            </a:extLst>
          </p:cNvPr>
          <p:cNvSpPr>
            <a:spLocks noGrp="1"/>
          </p:cNvSpPr>
          <p:nvPr>
            <p:ph type="sldNum" sz="quarter" idx="16"/>
          </p:nvPr>
        </p:nvSpPr>
        <p:spPr/>
        <p:txBody>
          <a:bodyPr/>
          <a:lstStyle>
            <a:lvl1pPr>
              <a:defRPr/>
            </a:lvl1pPr>
          </a:lstStyle>
          <a:p>
            <a:pPr>
              <a:defRPr/>
            </a:pPr>
            <a:fld id="{C959734C-8648-486E-832C-C06E198FCDF3}" type="slidenum">
              <a:rPr lang="en-US" altLang="nl-NL"/>
              <a:pPr>
                <a:defRPr/>
              </a:pPr>
              <a:t>‹nr.›</a:t>
            </a:fld>
            <a:endParaRPr lang="en-US" altLang="nl-NL"/>
          </a:p>
        </p:txBody>
      </p:sp>
    </p:spTree>
    <p:extLst>
      <p:ext uri="{BB962C8B-B14F-4D97-AF65-F5344CB8AC3E}">
        <p14:creationId xmlns:p14="http://schemas.microsoft.com/office/powerpoint/2010/main" val="243099309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nl-NL"/>
              <a:t>Klik om de stijl te bewerken</a:t>
            </a:r>
            <a:endParaRPr lang="en-US" dirty="0"/>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a:extLst>
              <a:ext uri="{FF2B5EF4-FFF2-40B4-BE49-F238E27FC236}">
                <a16:creationId xmlns:a16="http://schemas.microsoft.com/office/drawing/2014/main" id="{E179413B-4462-41AB-A38D-D73D1592A57C}"/>
              </a:ext>
            </a:extLst>
          </p:cNvPr>
          <p:cNvSpPr>
            <a:spLocks noGrp="1"/>
          </p:cNvSpPr>
          <p:nvPr>
            <p:ph type="dt" sz="half" idx="10"/>
          </p:nvPr>
        </p:nvSpPr>
        <p:spPr/>
        <p:txBody>
          <a:bodyPr/>
          <a:lstStyle>
            <a:lvl1pPr>
              <a:defRPr/>
            </a:lvl1pPr>
          </a:lstStyle>
          <a:p>
            <a:pPr>
              <a:defRPr/>
            </a:pPr>
            <a:fld id="{A33D0C63-7D83-4DB2-8A98-3336AC465539}" type="datetime4">
              <a:rPr lang="nl-NL"/>
              <a:pPr>
                <a:defRPr/>
              </a:pPr>
              <a:t>19 september 2023</a:t>
            </a:fld>
            <a:endParaRPr lang="en-US"/>
          </a:p>
        </p:txBody>
      </p:sp>
      <p:sp>
        <p:nvSpPr>
          <p:cNvPr id="5" name="Footer Placeholder 4">
            <a:extLst>
              <a:ext uri="{FF2B5EF4-FFF2-40B4-BE49-F238E27FC236}">
                <a16:creationId xmlns:a16="http://schemas.microsoft.com/office/drawing/2014/main" id="{75FFB3AD-B6B8-4931-9C6C-9EFB6B46C5F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7233FC1-C012-442F-9E3F-236E2BF93D19}"/>
              </a:ext>
            </a:extLst>
          </p:cNvPr>
          <p:cNvSpPr>
            <a:spLocks noGrp="1"/>
          </p:cNvSpPr>
          <p:nvPr>
            <p:ph type="sldNum" sz="quarter" idx="12"/>
          </p:nvPr>
        </p:nvSpPr>
        <p:spPr/>
        <p:txBody>
          <a:bodyPr/>
          <a:lstStyle>
            <a:lvl1pPr>
              <a:defRPr/>
            </a:lvl1pPr>
          </a:lstStyle>
          <a:p>
            <a:pPr>
              <a:defRPr/>
            </a:pPr>
            <a:fld id="{D21186A8-4ECE-4172-85C7-C4861912A931}" type="slidenum">
              <a:rPr lang="en-US" altLang="nl-NL"/>
              <a:pPr>
                <a:defRPr/>
              </a:pPr>
              <a:t>‹nr.›</a:t>
            </a:fld>
            <a:endParaRPr lang="en-US" altLang="nl-NL"/>
          </a:p>
        </p:txBody>
      </p:sp>
    </p:spTree>
    <p:extLst>
      <p:ext uri="{BB962C8B-B14F-4D97-AF65-F5344CB8AC3E}">
        <p14:creationId xmlns:p14="http://schemas.microsoft.com/office/powerpoint/2010/main" val="2407048430"/>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5" name="TextBox 23">
            <a:extLst>
              <a:ext uri="{FF2B5EF4-FFF2-40B4-BE49-F238E27FC236}">
                <a16:creationId xmlns:a16="http://schemas.microsoft.com/office/drawing/2014/main" id="{35B6AFE1-E7C7-4420-BFEC-88E28CA673CB}"/>
              </a:ext>
            </a:extLst>
          </p:cNvPr>
          <p:cNvSpPr txBox="1">
            <a:spLocks noChangeArrowheads="1"/>
          </p:cNvSpPr>
          <p:nvPr/>
        </p:nvSpPr>
        <p:spPr bwMode="auto">
          <a:xfrm>
            <a:off x="482600" y="790575"/>
            <a:ext cx="457200" cy="584200"/>
          </a:xfrm>
          <a:prstGeom prst="rect">
            <a:avLst/>
          </a:prstGeom>
          <a:noFill/>
          <a:ln>
            <a:noFill/>
          </a:ln>
        </p:spPr>
        <p:txBody>
          <a:bodyPr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defRPr/>
            </a:pPr>
            <a:r>
              <a:rPr lang="en-US" altLang="nl-NL" sz="8000">
                <a:solidFill>
                  <a:srgbClr val="C0E474"/>
                </a:solidFill>
              </a:rPr>
              <a:t>“</a:t>
            </a:r>
          </a:p>
        </p:txBody>
      </p:sp>
      <p:sp>
        <p:nvSpPr>
          <p:cNvPr id="6" name="TextBox 24">
            <a:extLst>
              <a:ext uri="{FF2B5EF4-FFF2-40B4-BE49-F238E27FC236}">
                <a16:creationId xmlns:a16="http://schemas.microsoft.com/office/drawing/2014/main" id="{CDB79CD6-8961-43E2-A38D-E66A36E3D046}"/>
              </a:ext>
            </a:extLst>
          </p:cNvPr>
          <p:cNvSpPr txBox="1">
            <a:spLocks noChangeArrowheads="1"/>
          </p:cNvSpPr>
          <p:nvPr/>
        </p:nvSpPr>
        <p:spPr bwMode="auto">
          <a:xfrm>
            <a:off x="6748463" y="2886075"/>
            <a:ext cx="457200" cy="585788"/>
          </a:xfrm>
          <a:prstGeom prst="rect">
            <a:avLst/>
          </a:prstGeom>
          <a:noFill/>
          <a:ln>
            <a:noFill/>
          </a:ln>
        </p:spPr>
        <p:txBody>
          <a:bodyPr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defRPr/>
            </a:pPr>
            <a:r>
              <a:rPr lang="en-US" altLang="nl-NL" sz="8000">
                <a:solidFill>
                  <a:srgbClr val="C0E474"/>
                </a:solidFill>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7" name="Date Placeholder 3">
            <a:extLst>
              <a:ext uri="{FF2B5EF4-FFF2-40B4-BE49-F238E27FC236}">
                <a16:creationId xmlns:a16="http://schemas.microsoft.com/office/drawing/2014/main" id="{37F74507-EC3F-4A4B-A90C-00A62B9B1E84}"/>
              </a:ext>
            </a:extLst>
          </p:cNvPr>
          <p:cNvSpPr>
            <a:spLocks noGrp="1"/>
          </p:cNvSpPr>
          <p:nvPr>
            <p:ph type="dt" sz="half" idx="14"/>
          </p:nvPr>
        </p:nvSpPr>
        <p:spPr/>
        <p:txBody>
          <a:bodyPr/>
          <a:lstStyle>
            <a:lvl1pPr>
              <a:defRPr/>
            </a:lvl1pPr>
          </a:lstStyle>
          <a:p>
            <a:pPr>
              <a:defRPr/>
            </a:pPr>
            <a:fld id="{A34D4836-FA8A-4339-BACA-50F979CAB788}" type="datetime4">
              <a:rPr lang="nl-NL"/>
              <a:pPr>
                <a:defRPr/>
              </a:pPr>
              <a:t>19 september 2023</a:t>
            </a:fld>
            <a:endParaRPr lang="en-US"/>
          </a:p>
        </p:txBody>
      </p:sp>
      <p:sp>
        <p:nvSpPr>
          <p:cNvPr id="8" name="Footer Placeholder 4">
            <a:extLst>
              <a:ext uri="{FF2B5EF4-FFF2-40B4-BE49-F238E27FC236}">
                <a16:creationId xmlns:a16="http://schemas.microsoft.com/office/drawing/2014/main" id="{41A192C1-F4ED-46BC-9C31-52F74CA6C597}"/>
              </a:ext>
            </a:extLst>
          </p:cNvPr>
          <p:cNvSpPr>
            <a:spLocks noGrp="1"/>
          </p:cNvSpPr>
          <p:nvPr>
            <p:ph type="ftr" sz="quarter" idx="15"/>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9A2FE15F-94D3-4752-B717-D005D7CC8985}"/>
              </a:ext>
            </a:extLst>
          </p:cNvPr>
          <p:cNvSpPr>
            <a:spLocks noGrp="1"/>
          </p:cNvSpPr>
          <p:nvPr>
            <p:ph type="sldNum" sz="quarter" idx="16"/>
          </p:nvPr>
        </p:nvSpPr>
        <p:spPr/>
        <p:txBody>
          <a:bodyPr/>
          <a:lstStyle>
            <a:lvl1pPr>
              <a:defRPr/>
            </a:lvl1pPr>
          </a:lstStyle>
          <a:p>
            <a:pPr>
              <a:defRPr/>
            </a:pPr>
            <a:fld id="{C5C830C6-A46E-43CA-B407-D2D3EBA170F4}" type="slidenum">
              <a:rPr lang="en-US" altLang="nl-NL"/>
              <a:pPr>
                <a:defRPr/>
              </a:pPr>
              <a:t>‹nr.›</a:t>
            </a:fld>
            <a:endParaRPr lang="en-US" altLang="nl-NL"/>
          </a:p>
        </p:txBody>
      </p:sp>
    </p:spTree>
    <p:extLst>
      <p:ext uri="{BB962C8B-B14F-4D97-AF65-F5344CB8AC3E}">
        <p14:creationId xmlns:p14="http://schemas.microsoft.com/office/powerpoint/2010/main" val="3373925583"/>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5" name="Date Placeholder 3">
            <a:extLst>
              <a:ext uri="{FF2B5EF4-FFF2-40B4-BE49-F238E27FC236}">
                <a16:creationId xmlns:a16="http://schemas.microsoft.com/office/drawing/2014/main" id="{83302D7D-7783-43FF-B827-437730CB1243}"/>
              </a:ext>
            </a:extLst>
          </p:cNvPr>
          <p:cNvSpPr>
            <a:spLocks noGrp="1"/>
          </p:cNvSpPr>
          <p:nvPr>
            <p:ph type="dt" sz="half" idx="14"/>
          </p:nvPr>
        </p:nvSpPr>
        <p:spPr/>
        <p:txBody>
          <a:bodyPr/>
          <a:lstStyle>
            <a:lvl1pPr>
              <a:defRPr/>
            </a:lvl1pPr>
          </a:lstStyle>
          <a:p>
            <a:pPr>
              <a:defRPr/>
            </a:pPr>
            <a:fld id="{A6BD985F-6071-47E0-BA1F-118BC36176E5}" type="datetime4">
              <a:rPr lang="nl-NL"/>
              <a:pPr>
                <a:defRPr/>
              </a:pPr>
              <a:t>19 september 2023</a:t>
            </a:fld>
            <a:endParaRPr lang="en-US"/>
          </a:p>
        </p:txBody>
      </p:sp>
      <p:sp>
        <p:nvSpPr>
          <p:cNvPr id="6" name="Footer Placeholder 4">
            <a:extLst>
              <a:ext uri="{FF2B5EF4-FFF2-40B4-BE49-F238E27FC236}">
                <a16:creationId xmlns:a16="http://schemas.microsoft.com/office/drawing/2014/main" id="{BA2BB1F1-E3E0-40E6-9FDE-B18ACD022FE7}"/>
              </a:ext>
            </a:extLst>
          </p:cNvPr>
          <p:cNvSpPr>
            <a:spLocks noGrp="1"/>
          </p:cNvSpPr>
          <p:nvPr>
            <p:ph type="ftr" sz="quarter" idx="15"/>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1E226DF-2D8A-4659-925E-23522FD6B8DA}"/>
              </a:ext>
            </a:extLst>
          </p:cNvPr>
          <p:cNvSpPr>
            <a:spLocks noGrp="1"/>
          </p:cNvSpPr>
          <p:nvPr>
            <p:ph type="sldNum" sz="quarter" idx="16"/>
          </p:nvPr>
        </p:nvSpPr>
        <p:spPr/>
        <p:txBody>
          <a:bodyPr/>
          <a:lstStyle>
            <a:lvl1pPr>
              <a:defRPr/>
            </a:lvl1pPr>
          </a:lstStyle>
          <a:p>
            <a:pPr>
              <a:defRPr/>
            </a:pPr>
            <a:fld id="{728E2886-E201-48B5-B9DA-43E63E83BD02}" type="slidenum">
              <a:rPr lang="en-US" altLang="nl-NL"/>
              <a:pPr>
                <a:defRPr/>
              </a:pPr>
              <a:t>‹nr.›</a:t>
            </a:fld>
            <a:endParaRPr lang="en-US" altLang="nl-NL"/>
          </a:p>
        </p:txBody>
      </p:sp>
    </p:spTree>
    <p:extLst>
      <p:ext uri="{BB962C8B-B14F-4D97-AF65-F5344CB8AC3E}">
        <p14:creationId xmlns:p14="http://schemas.microsoft.com/office/powerpoint/2010/main" val="864537992"/>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a:extLst>
              <a:ext uri="{FF2B5EF4-FFF2-40B4-BE49-F238E27FC236}">
                <a16:creationId xmlns:a16="http://schemas.microsoft.com/office/drawing/2014/main" id="{179260EB-3060-4302-81DC-2840DA357879}"/>
              </a:ext>
            </a:extLst>
          </p:cNvPr>
          <p:cNvSpPr>
            <a:spLocks noGrp="1"/>
          </p:cNvSpPr>
          <p:nvPr>
            <p:ph type="dt" sz="half" idx="10"/>
          </p:nvPr>
        </p:nvSpPr>
        <p:spPr/>
        <p:txBody>
          <a:bodyPr/>
          <a:lstStyle>
            <a:lvl1pPr>
              <a:defRPr/>
            </a:lvl1pPr>
          </a:lstStyle>
          <a:p>
            <a:pPr>
              <a:defRPr/>
            </a:pPr>
            <a:fld id="{79335E5F-5AE0-43B9-AD1F-7F9DBB6A3686}" type="datetime4">
              <a:rPr lang="nl-NL"/>
              <a:pPr>
                <a:defRPr/>
              </a:pPr>
              <a:t>19 september 2023</a:t>
            </a:fld>
            <a:endParaRPr lang="en-US"/>
          </a:p>
        </p:txBody>
      </p:sp>
      <p:sp>
        <p:nvSpPr>
          <p:cNvPr id="5" name="Footer Placeholder 4">
            <a:extLst>
              <a:ext uri="{FF2B5EF4-FFF2-40B4-BE49-F238E27FC236}">
                <a16:creationId xmlns:a16="http://schemas.microsoft.com/office/drawing/2014/main" id="{BB715970-3D49-407E-9155-F3A17CDC36F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5B2C02D-7E2D-4C19-BEDA-46EAEF46808F}"/>
              </a:ext>
            </a:extLst>
          </p:cNvPr>
          <p:cNvSpPr>
            <a:spLocks noGrp="1"/>
          </p:cNvSpPr>
          <p:nvPr>
            <p:ph type="sldNum" sz="quarter" idx="12"/>
          </p:nvPr>
        </p:nvSpPr>
        <p:spPr/>
        <p:txBody>
          <a:bodyPr/>
          <a:lstStyle>
            <a:lvl1pPr>
              <a:defRPr/>
            </a:lvl1pPr>
          </a:lstStyle>
          <a:p>
            <a:pPr>
              <a:defRPr/>
            </a:pPr>
            <a:fld id="{9CEFE306-5B00-465E-834F-155AAEA43452}" type="slidenum">
              <a:rPr lang="en-US" altLang="nl-NL"/>
              <a:pPr>
                <a:defRPr/>
              </a:pPr>
              <a:t>‹nr.›</a:t>
            </a:fld>
            <a:endParaRPr lang="en-US" altLang="nl-NL"/>
          </a:p>
        </p:txBody>
      </p:sp>
    </p:spTree>
    <p:extLst>
      <p:ext uri="{BB962C8B-B14F-4D97-AF65-F5344CB8AC3E}">
        <p14:creationId xmlns:p14="http://schemas.microsoft.com/office/powerpoint/2010/main" val="15867159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nl-NL"/>
              <a:t>Klik om de stijl te bewerken</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a:extLst>
              <a:ext uri="{FF2B5EF4-FFF2-40B4-BE49-F238E27FC236}">
                <a16:creationId xmlns:a16="http://schemas.microsoft.com/office/drawing/2014/main" id="{FCFBC4A7-C162-402D-B255-AB87AAA38F69}"/>
              </a:ext>
            </a:extLst>
          </p:cNvPr>
          <p:cNvSpPr>
            <a:spLocks noGrp="1"/>
          </p:cNvSpPr>
          <p:nvPr>
            <p:ph type="dt" sz="half" idx="10"/>
          </p:nvPr>
        </p:nvSpPr>
        <p:spPr/>
        <p:txBody>
          <a:bodyPr/>
          <a:lstStyle>
            <a:lvl1pPr>
              <a:defRPr/>
            </a:lvl1pPr>
          </a:lstStyle>
          <a:p>
            <a:pPr>
              <a:defRPr/>
            </a:pPr>
            <a:fld id="{EEB22D0E-108A-409B-B562-60794C70C1A7}" type="datetime4">
              <a:rPr lang="nl-NL"/>
              <a:pPr>
                <a:defRPr/>
              </a:pPr>
              <a:t>19 september 2023</a:t>
            </a:fld>
            <a:endParaRPr lang="en-US"/>
          </a:p>
        </p:txBody>
      </p:sp>
      <p:sp>
        <p:nvSpPr>
          <p:cNvPr id="5" name="Footer Placeholder 4">
            <a:extLst>
              <a:ext uri="{FF2B5EF4-FFF2-40B4-BE49-F238E27FC236}">
                <a16:creationId xmlns:a16="http://schemas.microsoft.com/office/drawing/2014/main" id="{D913634D-24FB-46C0-A276-4FAE122DF94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27F0C08-9D4A-4B08-9ECB-5D6A9D8ED096}"/>
              </a:ext>
            </a:extLst>
          </p:cNvPr>
          <p:cNvSpPr>
            <a:spLocks noGrp="1"/>
          </p:cNvSpPr>
          <p:nvPr>
            <p:ph type="sldNum" sz="quarter" idx="12"/>
          </p:nvPr>
        </p:nvSpPr>
        <p:spPr/>
        <p:txBody>
          <a:bodyPr/>
          <a:lstStyle>
            <a:lvl1pPr>
              <a:defRPr/>
            </a:lvl1pPr>
          </a:lstStyle>
          <a:p>
            <a:pPr>
              <a:defRPr/>
            </a:pPr>
            <a:fld id="{E36BEDA2-9CFD-45C6-B2C2-F1232AFFBD43}" type="slidenum">
              <a:rPr lang="en-US" altLang="nl-NL"/>
              <a:pPr>
                <a:defRPr/>
              </a:pPr>
              <a:t>‹nr.›</a:t>
            </a:fld>
            <a:endParaRPr lang="en-US" altLang="nl-NL"/>
          </a:p>
        </p:txBody>
      </p:sp>
    </p:spTree>
    <p:extLst>
      <p:ext uri="{BB962C8B-B14F-4D97-AF65-F5344CB8AC3E}">
        <p14:creationId xmlns:p14="http://schemas.microsoft.com/office/powerpoint/2010/main" val="434766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Klik om de stijl te bewerken</a:t>
            </a:r>
            <a:endParaRPr lang="en-US" dirty="0"/>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a:extLst>
              <a:ext uri="{FF2B5EF4-FFF2-40B4-BE49-F238E27FC236}">
                <a16:creationId xmlns:a16="http://schemas.microsoft.com/office/drawing/2014/main" id="{67717B52-6AB3-4ABB-B509-DCAC37CC4179}"/>
              </a:ext>
            </a:extLst>
          </p:cNvPr>
          <p:cNvSpPr>
            <a:spLocks noGrp="1"/>
          </p:cNvSpPr>
          <p:nvPr>
            <p:ph type="dt" sz="half" idx="10"/>
          </p:nvPr>
        </p:nvSpPr>
        <p:spPr/>
        <p:txBody>
          <a:bodyPr/>
          <a:lstStyle>
            <a:lvl1pPr>
              <a:defRPr/>
            </a:lvl1pPr>
          </a:lstStyle>
          <a:p>
            <a:pPr>
              <a:defRPr/>
            </a:pPr>
            <a:fld id="{9C8D952D-3AE0-43BC-9570-E7D999425C5E}" type="datetime4">
              <a:rPr lang="nl-NL"/>
              <a:pPr>
                <a:defRPr/>
              </a:pPr>
              <a:t>19 september 2023</a:t>
            </a:fld>
            <a:endParaRPr lang="en-US"/>
          </a:p>
        </p:txBody>
      </p:sp>
      <p:sp>
        <p:nvSpPr>
          <p:cNvPr id="5" name="Footer Placeholder 4">
            <a:extLst>
              <a:ext uri="{FF2B5EF4-FFF2-40B4-BE49-F238E27FC236}">
                <a16:creationId xmlns:a16="http://schemas.microsoft.com/office/drawing/2014/main" id="{C4422FB7-3924-4294-9DAA-FE8FD22238B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345D41B-C046-4425-AE91-81AB28B960E6}"/>
              </a:ext>
            </a:extLst>
          </p:cNvPr>
          <p:cNvSpPr>
            <a:spLocks noGrp="1"/>
          </p:cNvSpPr>
          <p:nvPr>
            <p:ph type="sldNum" sz="quarter" idx="12"/>
          </p:nvPr>
        </p:nvSpPr>
        <p:spPr/>
        <p:txBody>
          <a:bodyPr/>
          <a:lstStyle>
            <a:lvl1pPr>
              <a:defRPr/>
            </a:lvl1pPr>
          </a:lstStyle>
          <a:p>
            <a:pPr>
              <a:defRPr/>
            </a:pPr>
            <a:fld id="{040EA640-68C3-4196-BE6C-0C90933B8963}" type="slidenum">
              <a:rPr lang="en-US" altLang="nl-NL"/>
              <a:pPr>
                <a:defRPr/>
              </a:pPr>
              <a:t>‹nr.›</a:t>
            </a:fld>
            <a:endParaRPr lang="en-US" altLang="nl-NL"/>
          </a:p>
        </p:txBody>
      </p:sp>
    </p:spTree>
    <p:extLst>
      <p:ext uri="{BB962C8B-B14F-4D97-AF65-F5344CB8AC3E}">
        <p14:creationId xmlns:p14="http://schemas.microsoft.com/office/powerpoint/2010/main" val="1255133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solidFill>
                  <a:srgbClr val="66B557"/>
                </a:solidFill>
              </a:defRPr>
            </a:lvl1pPr>
          </a:lstStyle>
          <a:p>
            <a:r>
              <a:rPr lang="nl-NL" dirty="0"/>
              <a:t>Klik om de stijl te bewerken</a:t>
            </a:r>
            <a:endParaRPr lang="en-US" dirty="0"/>
          </a:p>
        </p:txBody>
      </p:sp>
      <p:sp>
        <p:nvSpPr>
          <p:cNvPr id="3" name="Text Placeholder 2"/>
          <p:cNvSpPr>
            <a:spLocks noGrp="1"/>
          </p:cNvSpPr>
          <p:nvPr>
            <p:ph type="body" idx="1"/>
          </p:nvPr>
        </p:nvSpPr>
        <p:spPr>
          <a:xfrm>
            <a:off x="609598" y="4527448"/>
            <a:ext cx="6347715"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a:extLst>
              <a:ext uri="{FF2B5EF4-FFF2-40B4-BE49-F238E27FC236}">
                <a16:creationId xmlns:a16="http://schemas.microsoft.com/office/drawing/2014/main" id="{96C3CBA0-E0FC-426C-BB35-F8B8F54D721E}"/>
              </a:ext>
            </a:extLst>
          </p:cNvPr>
          <p:cNvSpPr>
            <a:spLocks noGrp="1"/>
          </p:cNvSpPr>
          <p:nvPr>
            <p:ph type="dt" sz="half" idx="10"/>
          </p:nvPr>
        </p:nvSpPr>
        <p:spPr/>
        <p:txBody>
          <a:bodyPr/>
          <a:lstStyle>
            <a:lvl1pPr>
              <a:defRPr/>
            </a:lvl1pPr>
          </a:lstStyle>
          <a:p>
            <a:pPr>
              <a:defRPr/>
            </a:pPr>
            <a:fld id="{BCD94F24-E265-4AD0-9A2F-AE7EDCEACB6B}" type="datetime4">
              <a:rPr lang="nl-NL"/>
              <a:pPr>
                <a:defRPr/>
              </a:pPr>
              <a:t>19 september 2023</a:t>
            </a:fld>
            <a:endParaRPr lang="en-US"/>
          </a:p>
        </p:txBody>
      </p:sp>
      <p:sp>
        <p:nvSpPr>
          <p:cNvPr id="5" name="Footer Placeholder 4">
            <a:extLst>
              <a:ext uri="{FF2B5EF4-FFF2-40B4-BE49-F238E27FC236}">
                <a16:creationId xmlns:a16="http://schemas.microsoft.com/office/drawing/2014/main" id="{BD5EE564-0C2A-4BFB-A9F0-E205B955EE9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96522AF-EFF4-4C08-8DDF-0BA092104103}"/>
              </a:ext>
            </a:extLst>
          </p:cNvPr>
          <p:cNvSpPr>
            <a:spLocks noGrp="1"/>
          </p:cNvSpPr>
          <p:nvPr>
            <p:ph type="sldNum" sz="quarter" idx="12"/>
          </p:nvPr>
        </p:nvSpPr>
        <p:spPr/>
        <p:txBody>
          <a:bodyPr/>
          <a:lstStyle>
            <a:lvl1pPr>
              <a:defRPr/>
            </a:lvl1pPr>
          </a:lstStyle>
          <a:p>
            <a:pPr>
              <a:defRPr/>
            </a:pPr>
            <a:fld id="{1379217C-F2B8-4E4B-8BE7-8200CFF6EF14}" type="slidenum">
              <a:rPr lang="en-US" altLang="nl-NL"/>
              <a:pPr>
                <a:defRPr/>
              </a:pPr>
              <a:t>‹nr.›</a:t>
            </a:fld>
            <a:endParaRPr lang="en-US" altLang="nl-NL"/>
          </a:p>
        </p:txBody>
      </p:sp>
    </p:spTree>
    <p:extLst>
      <p:ext uri="{BB962C8B-B14F-4D97-AF65-F5344CB8AC3E}">
        <p14:creationId xmlns:p14="http://schemas.microsoft.com/office/powerpoint/2010/main" val="2777053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163216"/>
          </a:xfrm>
        </p:spPr>
        <p:txBody>
          <a:bodyPr/>
          <a:lstStyle/>
          <a:p>
            <a:r>
              <a:rPr lang="nl-NL"/>
              <a:t>Klik om de stijl te bewerken</a:t>
            </a:r>
            <a:endParaRPr lang="en-US" dirty="0"/>
          </a:p>
        </p:txBody>
      </p:sp>
      <p:sp>
        <p:nvSpPr>
          <p:cNvPr id="3" name="Content Placeholder 2"/>
          <p:cNvSpPr>
            <a:spLocks noGrp="1"/>
          </p:cNvSpPr>
          <p:nvPr>
            <p:ph sz="half" idx="1"/>
          </p:nvPr>
        </p:nvSpPr>
        <p:spPr>
          <a:xfrm>
            <a:off x="609600" y="1916170"/>
            <a:ext cx="3088109" cy="412519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3869204" y="1916171"/>
            <a:ext cx="3088110" cy="412519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5" name="Date Placeholder 3">
            <a:extLst>
              <a:ext uri="{FF2B5EF4-FFF2-40B4-BE49-F238E27FC236}">
                <a16:creationId xmlns:a16="http://schemas.microsoft.com/office/drawing/2014/main" id="{6E420621-5CFB-43F5-BC0F-4DDD774B319D}"/>
              </a:ext>
            </a:extLst>
          </p:cNvPr>
          <p:cNvSpPr>
            <a:spLocks noGrp="1"/>
          </p:cNvSpPr>
          <p:nvPr>
            <p:ph type="dt" sz="half" idx="10"/>
          </p:nvPr>
        </p:nvSpPr>
        <p:spPr/>
        <p:txBody>
          <a:bodyPr/>
          <a:lstStyle>
            <a:lvl1pPr>
              <a:defRPr/>
            </a:lvl1pPr>
          </a:lstStyle>
          <a:p>
            <a:pPr>
              <a:defRPr/>
            </a:pPr>
            <a:fld id="{43FF64DC-6600-49CF-B452-7457FED8402D}" type="datetime4">
              <a:rPr lang="nl-NL"/>
              <a:pPr>
                <a:defRPr/>
              </a:pPr>
              <a:t>19 september 2023</a:t>
            </a:fld>
            <a:endParaRPr lang="en-US"/>
          </a:p>
        </p:txBody>
      </p:sp>
      <p:sp>
        <p:nvSpPr>
          <p:cNvPr id="6" name="Footer Placeholder 4">
            <a:extLst>
              <a:ext uri="{FF2B5EF4-FFF2-40B4-BE49-F238E27FC236}">
                <a16:creationId xmlns:a16="http://schemas.microsoft.com/office/drawing/2014/main" id="{11E1DA93-1F89-415C-91AB-AB55CDFB13B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2922B60-5A05-4AF7-9038-93B9196F137C}"/>
              </a:ext>
            </a:extLst>
          </p:cNvPr>
          <p:cNvSpPr>
            <a:spLocks noGrp="1"/>
          </p:cNvSpPr>
          <p:nvPr>
            <p:ph type="sldNum" sz="quarter" idx="12"/>
          </p:nvPr>
        </p:nvSpPr>
        <p:spPr/>
        <p:txBody>
          <a:bodyPr/>
          <a:lstStyle>
            <a:lvl1pPr>
              <a:defRPr/>
            </a:lvl1pPr>
          </a:lstStyle>
          <a:p>
            <a:pPr>
              <a:defRPr/>
            </a:pPr>
            <a:fld id="{033EAD46-C6B9-49DF-A529-C1F35E2B84BC}" type="slidenum">
              <a:rPr lang="en-US" altLang="nl-NL"/>
              <a:pPr>
                <a:defRPr/>
              </a:pPr>
              <a:t>‹nr.›</a:t>
            </a:fld>
            <a:endParaRPr lang="en-US" altLang="nl-NL"/>
          </a:p>
        </p:txBody>
      </p:sp>
    </p:spTree>
    <p:extLst>
      <p:ext uri="{BB962C8B-B14F-4D97-AF65-F5344CB8AC3E}">
        <p14:creationId xmlns:p14="http://schemas.microsoft.com/office/powerpoint/2010/main" val="613391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nl-NL"/>
              <a:t>Klik om de stijl te bewerken</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3">
            <a:extLst>
              <a:ext uri="{FF2B5EF4-FFF2-40B4-BE49-F238E27FC236}">
                <a16:creationId xmlns:a16="http://schemas.microsoft.com/office/drawing/2014/main" id="{7085657F-6D0B-41D0-887B-AD9C78E0E4F0}"/>
              </a:ext>
            </a:extLst>
          </p:cNvPr>
          <p:cNvSpPr>
            <a:spLocks noGrp="1"/>
          </p:cNvSpPr>
          <p:nvPr>
            <p:ph type="dt" sz="half" idx="10"/>
          </p:nvPr>
        </p:nvSpPr>
        <p:spPr/>
        <p:txBody>
          <a:bodyPr/>
          <a:lstStyle>
            <a:lvl1pPr>
              <a:defRPr/>
            </a:lvl1pPr>
          </a:lstStyle>
          <a:p>
            <a:pPr>
              <a:defRPr/>
            </a:pPr>
            <a:fld id="{E313DD54-F564-40E4-96BE-60D38F3F4763}" type="datetime4">
              <a:rPr lang="nl-NL"/>
              <a:pPr>
                <a:defRPr/>
              </a:pPr>
              <a:t>19 september 2023</a:t>
            </a:fld>
            <a:endParaRPr lang="en-US"/>
          </a:p>
        </p:txBody>
      </p:sp>
      <p:sp>
        <p:nvSpPr>
          <p:cNvPr id="8" name="Footer Placeholder 4">
            <a:extLst>
              <a:ext uri="{FF2B5EF4-FFF2-40B4-BE49-F238E27FC236}">
                <a16:creationId xmlns:a16="http://schemas.microsoft.com/office/drawing/2014/main" id="{99FC3434-A2BE-4102-9CC9-503DB5483999}"/>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D5CE2631-D223-4FD1-ADD6-BCC254B6FE1B}"/>
              </a:ext>
            </a:extLst>
          </p:cNvPr>
          <p:cNvSpPr>
            <a:spLocks noGrp="1"/>
          </p:cNvSpPr>
          <p:nvPr>
            <p:ph type="sldNum" sz="quarter" idx="12"/>
          </p:nvPr>
        </p:nvSpPr>
        <p:spPr/>
        <p:txBody>
          <a:bodyPr/>
          <a:lstStyle>
            <a:lvl1pPr>
              <a:defRPr/>
            </a:lvl1pPr>
          </a:lstStyle>
          <a:p>
            <a:pPr>
              <a:defRPr/>
            </a:pPr>
            <a:fld id="{EA6091DB-D093-4010-85DF-D4D9C5F9FA5D}" type="slidenum">
              <a:rPr lang="en-US" altLang="nl-NL"/>
              <a:pPr>
                <a:defRPr/>
              </a:pPr>
              <a:t>‹nr.›</a:t>
            </a:fld>
            <a:endParaRPr lang="en-US" altLang="nl-NL"/>
          </a:p>
        </p:txBody>
      </p:sp>
    </p:spTree>
    <p:extLst>
      <p:ext uri="{BB962C8B-B14F-4D97-AF65-F5344CB8AC3E}">
        <p14:creationId xmlns:p14="http://schemas.microsoft.com/office/powerpoint/2010/main" val="3963755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nl-NL"/>
              <a:t>Klik om de stijl te bewerken</a:t>
            </a:r>
            <a:endParaRPr lang="en-US" dirty="0"/>
          </a:p>
        </p:txBody>
      </p:sp>
      <p:sp>
        <p:nvSpPr>
          <p:cNvPr id="3" name="Date Placeholder 3">
            <a:extLst>
              <a:ext uri="{FF2B5EF4-FFF2-40B4-BE49-F238E27FC236}">
                <a16:creationId xmlns:a16="http://schemas.microsoft.com/office/drawing/2014/main" id="{8A0C1FCF-4E8B-4A3C-BEA4-8C05FB20F4F6}"/>
              </a:ext>
            </a:extLst>
          </p:cNvPr>
          <p:cNvSpPr>
            <a:spLocks noGrp="1"/>
          </p:cNvSpPr>
          <p:nvPr>
            <p:ph type="dt" sz="half" idx="10"/>
          </p:nvPr>
        </p:nvSpPr>
        <p:spPr/>
        <p:txBody>
          <a:bodyPr/>
          <a:lstStyle>
            <a:lvl1pPr>
              <a:defRPr/>
            </a:lvl1pPr>
          </a:lstStyle>
          <a:p>
            <a:pPr>
              <a:defRPr/>
            </a:pPr>
            <a:fld id="{65B1D0B1-45FA-4361-99C4-1F331AB28D24}" type="datetime4">
              <a:rPr lang="nl-NL"/>
              <a:pPr>
                <a:defRPr/>
              </a:pPr>
              <a:t>19 september 2023</a:t>
            </a:fld>
            <a:endParaRPr lang="en-US"/>
          </a:p>
        </p:txBody>
      </p:sp>
      <p:sp>
        <p:nvSpPr>
          <p:cNvPr id="4" name="Footer Placeholder 4">
            <a:extLst>
              <a:ext uri="{FF2B5EF4-FFF2-40B4-BE49-F238E27FC236}">
                <a16:creationId xmlns:a16="http://schemas.microsoft.com/office/drawing/2014/main" id="{3604CE9E-5EED-440D-8253-E26C3E427E2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7542AB9C-3E3A-42F0-9E12-C8B87FC3D352}"/>
              </a:ext>
            </a:extLst>
          </p:cNvPr>
          <p:cNvSpPr>
            <a:spLocks noGrp="1"/>
          </p:cNvSpPr>
          <p:nvPr>
            <p:ph type="sldNum" sz="quarter" idx="12"/>
          </p:nvPr>
        </p:nvSpPr>
        <p:spPr/>
        <p:txBody>
          <a:bodyPr/>
          <a:lstStyle>
            <a:lvl1pPr>
              <a:defRPr/>
            </a:lvl1pPr>
          </a:lstStyle>
          <a:p>
            <a:pPr>
              <a:defRPr/>
            </a:pPr>
            <a:fld id="{B630DDF1-B44F-4097-9489-1B0AD2F22E37}" type="slidenum">
              <a:rPr lang="en-US" altLang="nl-NL"/>
              <a:pPr>
                <a:defRPr/>
              </a:pPr>
              <a:t>‹nr.›</a:t>
            </a:fld>
            <a:endParaRPr lang="en-US" altLang="nl-NL"/>
          </a:p>
        </p:txBody>
      </p:sp>
    </p:spTree>
    <p:extLst>
      <p:ext uri="{BB962C8B-B14F-4D97-AF65-F5344CB8AC3E}">
        <p14:creationId xmlns:p14="http://schemas.microsoft.com/office/powerpoint/2010/main" val="3669700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7FCCECB-764F-4770-ADAD-EB8B32D79131}"/>
              </a:ext>
            </a:extLst>
          </p:cNvPr>
          <p:cNvSpPr>
            <a:spLocks noGrp="1"/>
          </p:cNvSpPr>
          <p:nvPr>
            <p:ph type="dt" sz="half" idx="10"/>
          </p:nvPr>
        </p:nvSpPr>
        <p:spPr/>
        <p:txBody>
          <a:bodyPr/>
          <a:lstStyle>
            <a:lvl1pPr>
              <a:defRPr/>
            </a:lvl1pPr>
          </a:lstStyle>
          <a:p>
            <a:pPr>
              <a:defRPr/>
            </a:pPr>
            <a:fld id="{E0DF0EC3-5A45-4148-9E9F-8038BE805716}" type="datetime4">
              <a:rPr lang="nl-NL"/>
              <a:pPr>
                <a:defRPr/>
              </a:pPr>
              <a:t>19 september 2023</a:t>
            </a:fld>
            <a:endParaRPr lang="en-US"/>
          </a:p>
        </p:txBody>
      </p:sp>
      <p:sp>
        <p:nvSpPr>
          <p:cNvPr id="3" name="Footer Placeholder 4">
            <a:extLst>
              <a:ext uri="{FF2B5EF4-FFF2-40B4-BE49-F238E27FC236}">
                <a16:creationId xmlns:a16="http://schemas.microsoft.com/office/drawing/2014/main" id="{A5E0917D-EAAD-4AAB-BEBC-852D1639C049}"/>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65FCFCBC-1E5D-4EA3-9331-EF6F4CCE938F}"/>
              </a:ext>
            </a:extLst>
          </p:cNvPr>
          <p:cNvSpPr>
            <a:spLocks noGrp="1"/>
          </p:cNvSpPr>
          <p:nvPr>
            <p:ph type="sldNum" sz="quarter" idx="12"/>
          </p:nvPr>
        </p:nvSpPr>
        <p:spPr/>
        <p:txBody>
          <a:bodyPr/>
          <a:lstStyle>
            <a:lvl1pPr>
              <a:defRPr/>
            </a:lvl1pPr>
          </a:lstStyle>
          <a:p>
            <a:pPr>
              <a:defRPr/>
            </a:pPr>
            <a:fld id="{F9CDD1B3-27C8-4DE5-AAFA-0C9EC3C9BAC7}" type="slidenum">
              <a:rPr lang="en-US" altLang="nl-NL"/>
              <a:pPr>
                <a:defRPr/>
              </a:pPr>
              <a:t>‹nr.›</a:t>
            </a:fld>
            <a:endParaRPr lang="en-US" altLang="nl-NL"/>
          </a:p>
        </p:txBody>
      </p:sp>
    </p:spTree>
    <p:extLst>
      <p:ext uri="{BB962C8B-B14F-4D97-AF65-F5344CB8AC3E}">
        <p14:creationId xmlns:p14="http://schemas.microsoft.com/office/powerpoint/2010/main" val="4072034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nl-NL"/>
              <a:t>Klik om de stijl te bewerken</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modelstijlen te bewerken</a:t>
            </a:r>
          </a:p>
        </p:txBody>
      </p:sp>
      <p:sp>
        <p:nvSpPr>
          <p:cNvPr id="5" name="Date Placeholder 3">
            <a:extLst>
              <a:ext uri="{FF2B5EF4-FFF2-40B4-BE49-F238E27FC236}">
                <a16:creationId xmlns:a16="http://schemas.microsoft.com/office/drawing/2014/main" id="{7B368D89-85B6-4D42-877B-A96AD8754676}"/>
              </a:ext>
            </a:extLst>
          </p:cNvPr>
          <p:cNvSpPr>
            <a:spLocks noGrp="1"/>
          </p:cNvSpPr>
          <p:nvPr>
            <p:ph type="dt" sz="half" idx="10"/>
          </p:nvPr>
        </p:nvSpPr>
        <p:spPr/>
        <p:txBody>
          <a:bodyPr/>
          <a:lstStyle>
            <a:lvl1pPr>
              <a:defRPr/>
            </a:lvl1pPr>
          </a:lstStyle>
          <a:p>
            <a:pPr>
              <a:defRPr/>
            </a:pPr>
            <a:fld id="{A233FB64-E806-4A23-A7E4-C9D6BD61AFA6}" type="datetime4">
              <a:rPr lang="nl-NL"/>
              <a:pPr>
                <a:defRPr/>
              </a:pPr>
              <a:t>19 september 2023</a:t>
            </a:fld>
            <a:endParaRPr lang="en-US"/>
          </a:p>
        </p:txBody>
      </p:sp>
      <p:sp>
        <p:nvSpPr>
          <p:cNvPr id="6" name="Footer Placeholder 4">
            <a:extLst>
              <a:ext uri="{FF2B5EF4-FFF2-40B4-BE49-F238E27FC236}">
                <a16:creationId xmlns:a16="http://schemas.microsoft.com/office/drawing/2014/main" id="{4E1402B6-C0B2-42BB-8B12-9DE7A566F74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E44D7F6-5E61-4789-A061-D43AD16D8B0E}"/>
              </a:ext>
            </a:extLst>
          </p:cNvPr>
          <p:cNvSpPr>
            <a:spLocks noGrp="1"/>
          </p:cNvSpPr>
          <p:nvPr>
            <p:ph type="sldNum" sz="quarter" idx="12"/>
          </p:nvPr>
        </p:nvSpPr>
        <p:spPr/>
        <p:txBody>
          <a:bodyPr/>
          <a:lstStyle>
            <a:lvl1pPr>
              <a:defRPr/>
            </a:lvl1pPr>
          </a:lstStyle>
          <a:p>
            <a:pPr>
              <a:defRPr/>
            </a:pPr>
            <a:fld id="{C55FFA0C-B19B-4D99-9D99-D657139F6496}" type="slidenum">
              <a:rPr lang="en-US" altLang="nl-NL"/>
              <a:pPr>
                <a:defRPr/>
              </a:pPr>
              <a:t>‹nr.›</a:t>
            </a:fld>
            <a:endParaRPr lang="en-US" altLang="nl-NL"/>
          </a:p>
        </p:txBody>
      </p:sp>
    </p:spTree>
    <p:extLst>
      <p:ext uri="{BB962C8B-B14F-4D97-AF65-F5344CB8AC3E}">
        <p14:creationId xmlns:p14="http://schemas.microsoft.com/office/powerpoint/2010/main" val="3595103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nl-NL"/>
              <a:t>Klik om de stijl te bewerken</a:t>
            </a:r>
            <a:endParaRPr lang="en-US" dirty="0"/>
          </a:p>
        </p:txBody>
      </p:sp>
      <p:sp>
        <p:nvSpPr>
          <p:cNvPr id="3" name="Picture Placeholder 2"/>
          <p:cNvSpPr>
            <a:spLocks noGrp="1" noChangeAspect="1"/>
          </p:cNvSpPr>
          <p:nvPr>
            <p:ph type="pic" idx="1"/>
          </p:nvPr>
        </p:nvSpPr>
        <p:spPr>
          <a:xfrm>
            <a:off x="609599" y="609600"/>
            <a:ext cx="6347714"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nl-NL" noProof="0"/>
              <a:t>Klik op het pictogram als u een afbeelding wilt toevoegen</a:t>
            </a:r>
            <a:endParaRPr lang="en-US" noProof="0"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3">
            <a:extLst>
              <a:ext uri="{FF2B5EF4-FFF2-40B4-BE49-F238E27FC236}">
                <a16:creationId xmlns:a16="http://schemas.microsoft.com/office/drawing/2014/main" id="{F9749D37-6025-47C7-8A94-00420B2D66BC}"/>
              </a:ext>
            </a:extLst>
          </p:cNvPr>
          <p:cNvSpPr>
            <a:spLocks noGrp="1"/>
          </p:cNvSpPr>
          <p:nvPr>
            <p:ph type="dt" sz="half" idx="10"/>
          </p:nvPr>
        </p:nvSpPr>
        <p:spPr/>
        <p:txBody>
          <a:bodyPr/>
          <a:lstStyle>
            <a:lvl1pPr>
              <a:defRPr/>
            </a:lvl1pPr>
          </a:lstStyle>
          <a:p>
            <a:pPr>
              <a:defRPr/>
            </a:pPr>
            <a:fld id="{5B5A3E85-6EE9-45EB-8B9F-CCC672178166}" type="datetime4">
              <a:rPr lang="nl-NL"/>
              <a:pPr>
                <a:defRPr/>
              </a:pPr>
              <a:t>19 september 2023</a:t>
            </a:fld>
            <a:endParaRPr lang="en-US"/>
          </a:p>
        </p:txBody>
      </p:sp>
      <p:sp>
        <p:nvSpPr>
          <p:cNvPr id="6" name="Footer Placeholder 4">
            <a:extLst>
              <a:ext uri="{FF2B5EF4-FFF2-40B4-BE49-F238E27FC236}">
                <a16:creationId xmlns:a16="http://schemas.microsoft.com/office/drawing/2014/main" id="{503B9289-A358-43B5-98EC-7F4A0490A2E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857F9F3-8A5B-41D8-A214-AE9F1FA7EDE3}"/>
              </a:ext>
            </a:extLst>
          </p:cNvPr>
          <p:cNvSpPr>
            <a:spLocks noGrp="1"/>
          </p:cNvSpPr>
          <p:nvPr>
            <p:ph type="sldNum" sz="quarter" idx="12"/>
          </p:nvPr>
        </p:nvSpPr>
        <p:spPr/>
        <p:txBody>
          <a:bodyPr/>
          <a:lstStyle>
            <a:lvl1pPr>
              <a:defRPr/>
            </a:lvl1pPr>
          </a:lstStyle>
          <a:p>
            <a:pPr>
              <a:defRPr/>
            </a:pPr>
            <a:fld id="{72932233-25EE-4D5D-BC6E-F7AB1AD7F32F}" type="slidenum">
              <a:rPr lang="en-US" altLang="nl-NL"/>
              <a:pPr>
                <a:defRPr/>
              </a:pPr>
              <a:t>‹nr.›</a:t>
            </a:fld>
            <a:endParaRPr lang="en-US" altLang="nl-NL"/>
          </a:p>
        </p:txBody>
      </p:sp>
    </p:spTree>
    <p:extLst>
      <p:ext uri="{BB962C8B-B14F-4D97-AF65-F5344CB8AC3E}">
        <p14:creationId xmlns:p14="http://schemas.microsoft.com/office/powerpoint/2010/main" val="2680713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Title Placeholder 1">
            <a:extLst>
              <a:ext uri="{FF2B5EF4-FFF2-40B4-BE49-F238E27FC236}">
                <a16:creationId xmlns:a16="http://schemas.microsoft.com/office/drawing/2014/main" id="{B62D3578-3B48-48AB-80A1-246C7BA0DC3C}"/>
              </a:ext>
            </a:extLst>
          </p:cNvPr>
          <p:cNvSpPr>
            <a:spLocks noGrp="1"/>
          </p:cNvSpPr>
          <p:nvPr>
            <p:ph type="title"/>
          </p:nvPr>
        </p:nvSpPr>
        <p:spPr bwMode="auto">
          <a:xfrm>
            <a:off x="609600" y="609600"/>
            <a:ext cx="6348413" cy="116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dirty="0"/>
              <a:t>Klik om de stijl te bewerken</a:t>
            </a:r>
            <a:br>
              <a:rPr lang="nl-NL" altLang="nl-NL" dirty="0"/>
            </a:br>
            <a:r>
              <a:rPr lang="nl-NL" altLang="nl-NL" dirty="0"/>
              <a:t>Klik om de stijl te bewerken</a:t>
            </a:r>
            <a:endParaRPr lang="en-US" altLang="nl-NL" dirty="0"/>
          </a:p>
        </p:txBody>
      </p:sp>
      <p:sp>
        <p:nvSpPr>
          <p:cNvPr id="1028" name="Text Placeholder 2">
            <a:extLst>
              <a:ext uri="{FF2B5EF4-FFF2-40B4-BE49-F238E27FC236}">
                <a16:creationId xmlns:a16="http://schemas.microsoft.com/office/drawing/2014/main" id="{351C4715-A866-400B-AB09-FC1CDF67D38C}"/>
              </a:ext>
            </a:extLst>
          </p:cNvPr>
          <p:cNvSpPr>
            <a:spLocks noGrp="1"/>
          </p:cNvSpPr>
          <p:nvPr>
            <p:ph type="body" idx="1"/>
          </p:nvPr>
        </p:nvSpPr>
        <p:spPr bwMode="auto">
          <a:xfrm>
            <a:off x="609600" y="1916832"/>
            <a:ext cx="6348413" cy="4125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dirty="0"/>
              <a:t>Klik om de modelstijlen te bewerken</a:t>
            </a:r>
          </a:p>
          <a:p>
            <a:pPr lvl="1"/>
            <a:r>
              <a:rPr lang="nl-NL" altLang="nl-NL" dirty="0"/>
              <a:t>Tweede niveau</a:t>
            </a:r>
          </a:p>
          <a:p>
            <a:pPr lvl="2"/>
            <a:r>
              <a:rPr lang="nl-NL" altLang="nl-NL" dirty="0"/>
              <a:t>Derde niveau</a:t>
            </a:r>
          </a:p>
          <a:p>
            <a:pPr lvl="3"/>
            <a:r>
              <a:rPr lang="nl-NL" altLang="nl-NL" dirty="0"/>
              <a:t>Vierde niveau</a:t>
            </a:r>
          </a:p>
          <a:p>
            <a:pPr lvl="4"/>
            <a:r>
              <a:rPr lang="nl-NL" altLang="nl-NL" dirty="0"/>
              <a:t>Vijfde niveau</a:t>
            </a:r>
            <a:endParaRPr lang="en-US" altLang="nl-NL" dirty="0"/>
          </a:p>
        </p:txBody>
      </p:sp>
      <p:sp>
        <p:nvSpPr>
          <p:cNvPr id="4" name="Date Placeholder 3">
            <a:extLst>
              <a:ext uri="{FF2B5EF4-FFF2-40B4-BE49-F238E27FC236}">
                <a16:creationId xmlns:a16="http://schemas.microsoft.com/office/drawing/2014/main" id="{45226DDA-B096-4EBF-8B84-692E3F2645C9}"/>
              </a:ext>
            </a:extLst>
          </p:cNvPr>
          <p:cNvSpPr>
            <a:spLocks noGrp="1"/>
          </p:cNvSpPr>
          <p:nvPr>
            <p:ph type="dt" sz="half" idx="2"/>
          </p:nvPr>
        </p:nvSpPr>
        <p:spPr>
          <a:xfrm>
            <a:off x="5405438" y="6042025"/>
            <a:ext cx="68421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15EDC1C7-5313-4BBC-B68F-D8C2E8F303BC}" type="datetime4">
              <a:rPr lang="nl-NL"/>
              <a:pPr>
                <a:defRPr/>
              </a:pPr>
              <a:t>19 september 2023</a:t>
            </a:fld>
            <a:endParaRPr lang="en-US"/>
          </a:p>
        </p:txBody>
      </p:sp>
      <p:sp>
        <p:nvSpPr>
          <p:cNvPr id="5" name="Footer Placeholder 4">
            <a:extLst>
              <a:ext uri="{FF2B5EF4-FFF2-40B4-BE49-F238E27FC236}">
                <a16:creationId xmlns:a16="http://schemas.microsoft.com/office/drawing/2014/main" id="{38F6B88E-6032-4430-AD1F-BB9201732B5B}"/>
              </a:ext>
            </a:extLst>
          </p:cNvPr>
          <p:cNvSpPr>
            <a:spLocks noGrp="1"/>
          </p:cNvSpPr>
          <p:nvPr>
            <p:ph type="ftr" sz="quarter" idx="3"/>
          </p:nvPr>
        </p:nvSpPr>
        <p:spPr>
          <a:xfrm>
            <a:off x="609600" y="6042025"/>
            <a:ext cx="4622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7DC479D3-4E79-4838-BCEE-7E8271CBA3F3}"/>
              </a:ext>
            </a:extLst>
          </p:cNvPr>
          <p:cNvSpPr>
            <a:spLocks noGrp="1"/>
          </p:cNvSpPr>
          <p:nvPr>
            <p:ph type="sldNum" sz="quarter" idx="4"/>
          </p:nvPr>
        </p:nvSpPr>
        <p:spPr>
          <a:xfrm>
            <a:off x="6445250" y="6042025"/>
            <a:ext cx="512763"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chemeClr val="accent1"/>
                </a:solidFill>
              </a:defRPr>
            </a:lvl1pPr>
          </a:lstStyle>
          <a:p>
            <a:pPr>
              <a:defRPr/>
            </a:pPr>
            <a:fld id="{D2B151AF-D578-4C81-8158-07A9562D2399}" type="slidenum">
              <a:rPr lang="en-US" altLang="nl-NL"/>
              <a:pPr>
                <a:defRPr/>
              </a:pPr>
              <a:t>‹nr.›</a:t>
            </a:fld>
            <a:endParaRPr lang="en-US" altLang="nl-NL"/>
          </a:p>
        </p:txBody>
      </p:sp>
    </p:spTree>
  </p:cSld>
  <p:clrMap bg1="lt1" tx1="dk1" bg2="lt2" tx2="dk2" accent1="accent1" accent2="accent2" accent3="accent3" accent4="accent4" accent5="accent5" accent6="accent6" hlink="hlink" folHlink="folHlink"/>
  <p:sldLayoutIdLst>
    <p:sldLayoutId id="2147484695" r:id="rId1"/>
    <p:sldLayoutId id="2147484682" r:id="rId2"/>
    <p:sldLayoutId id="2147484683" r:id="rId3"/>
    <p:sldLayoutId id="2147484684" r:id="rId4"/>
    <p:sldLayoutId id="2147484685" r:id="rId5"/>
    <p:sldLayoutId id="2147484686" r:id="rId6"/>
    <p:sldLayoutId id="2147484687" r:id="rId7"/>
    <p:sldLayoutId id="2147484688" r:id="rId8"/>
    <p:sldLayoutId id="2147484689" r:id="rId9"/>
    <p:sldLayoutId id="2147484690" r:id="rId10"/>
    <p:sldLayoutId id="2147484696" r:id="rId11"/>
    <p:sldLayoutId id="2147484691" r:id="rId12"/>
    <p:sldLayoutId id="2147484697" r:id="rId13"/>
    <p:sldLayoutId id="2147484692" r:id="rId14"/>
    <p:sldLayoutId id="2147484693" r:id="rId15"/>
    <p:sldLayoutId id="2147484694" r:id="rId16"/>
  </p:sldLayoutIdLst>
  <p:hf hdr="0" ftr="0" dt="0"/>
  <p:txStyles>
    <p:titleStyle>
      <a:lvl1pPr algn="l" defTabSz="457200" rtl="0" eaLnBrk="0" fontAlgn="base" hangingPunct="0">
        <a:spcBef>
          <a:spcPct val="0"/>
        </a:spcBef>
        <a:spcAft>
          <a:spcPct val="0"/>
        </a:spcAft>
        <a:defRPr sz="3600" kern="1200">
          <a:solidFill>
            <a:srgbClr val="66B557"/>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150000"/>
        <a:buFont typeface="Arial" panose="020B0604020202020204" pitchFamily="34" charset="0"/>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150000"/>
        <a:buFont typeface="Arial" panose="020B0604020202020204" pitchFamily="34" charset="0"/>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150000"/>
        <a:buFont typeface="Arial" panose="020B0604020202020204" pitchFamily="34" charset="0"/>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150000"/>
        <a:buFont typeface="Arial" panose="020B0604020202020204" pitchFamily="34" charset="0"/>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150000"/>
        <a:buFont typeface="Arial" panose="020B0604020202020204" pitchFamily="34" charset="0"/>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6.jpeg"/><Relationship Id="rId13" Type="http://schemas.openxmlformats.org/officeDocument/2006/relationships/image" Target="../media/image41.jpeg"/><Relationship Id="rId3" Type="http://schemas.openxmlformats.org/officeDocument/2006/relationships/image" Target="../media/image31.jpeg"/><Relationship Id="rId7" Type="http://schemas.openxmlformats.org/officeDocument/2006/relationships/image" Target="../media/image35.jpeg"/><Relationship Id="rId12" Type="http://schemas.openxmlformats.org/officeDocument/2006/relationships/image" Target="../media/image40.jpe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9.jpeg"/><Relationship Id="rId5" Type="http://schemas.openxmlformats.org/officeDocument/2006/relationships/image" Target="../media/image33.png"/><Relationship Id="rId10" Type="http://schemas.openxmlformats.org/officeDocument/2006/relationships/image" Target="../media/image38.jpeg"/><Relationship Id="rId4" Type="http://schemas.openxmlformats.org/officeDocument/2006/relationships/image" Target="../media/image32.jpeg"/><Relationship Id="rId9" Type="http://schemas.openxmlformats.org/officeDocument/2006/relationships/image" Target="../media/image37.jpeg"/><Relationship Id="rId14" Type="http://schemas.openxmlformats.org/officeDocument/2006/relationships/image" Target="../media/image42.jpe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hyperlink" Target="https://www.zapp.nl/programmas/1892-wat-zou-jij-doen/gemist/VPWON_1327835"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0.jpeg"/><Relationship Id="rId1" Type="http://schemas.openxmlformats.org/officeDocument/2006/relationships/slideLayout" Target="../slideLayouts/slideLayout2.xml"/><Relationship Id="rId4" Type="http://schemas.openxmlformats.org/officeDocument/2006/relationships/hyperlink" Target="https://schooltv.nl/video/vroeger-zo-aletta-strijdt-voor-vrouwen/#q=Gelijke%20kansen%20"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1.jpeg"/><Relationship Id="rId1" Type="http://schemas.openxmlformats.org/officeDocument/2006/relationships/slideLayout" Target="../slideLayouts/slideLayout2.xml"/><Relationship Id="rId4" Type="http://schemas.openxmlformats.org/officeDocument/2006/relationships/hyperlink" Target="https://schooltv.nl/video/het-klokhuis-als-je-weinig-geld-hebt/"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4.jpeg"/><Relationship Id="rId1" Type="http://schemas.openxmlformats.org/officeDocument/2006/relationships/slideLayout" Target="../slideLayouts/slideLayout2.xml"/><Relationship Id="rId4" Type="http://schemas.openxmlformats.org/officeDocument/2006/relationships/hyperlink" Target="https://www.zapp.nl/programmas/1892-wat-zou-jij-doen/gemist/VPWON_1327829"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xml"/><Relationship Id="rId5" Type="http://schemas.openxmlformats.org/officeDocument/2006/relationships/hyperlink" Target="https://www.zapp.nl/programmas/zappdoc/nieuws/28307-kijk-online-koplopers-x-joeke" TargetMode="External"/><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schooltv.nl/video/gelijke-kansen-in-het-onderwijs-presteren-kun-je-leren/#q=Gelijke%20kansen%20"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6.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image" Target="../media/image84.jpeg"/><Relationship Id="rId3" Type="http://schemas.openxmlformats.org/officeDocument/2006/relationships/image" Target="../media/image15.png"/><Relationship Id="rId7" Type="http://schemas.openxmlformats.org/officeDocument/2006/relationships/image" Target="../media/image83.jpeg"/><Relationship Id="rId2" Type="http://schemas.openxmlformats.org/officeDocument/2006/relationships/image" Target="../media/image79.jpeg"/><Relationship Id="rId1" Type="http://schemas.openxmlformats.org/officeDocument/2006/relationships/slideLayout" Target="../slideLayouts/slideLayout2.xml"/><Relationship Id="rId6" Type="http://schemas.openxmlformats.org/officeDocument/2006/relationships/image" Target="../media/image82.jpeg"/><Relationship Id="rId5" Type="http://schemas.openxmlformats.org/officeDocument/2006/relationships/image" Target="../media/image81.jpeg"/><Relationship Id="rId4" Type="http://schemas.openxmlformats.org/officeDocument/2006/relationships/image" Target="../media/image80.jpeg"/></Relationships>
</file>

<file path=ppt/slides/_rels/slide62.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15.png"/><Relationship Id="rId1" Type="http://schemas.openxmlformats.org/officeDocument/2006/relationships/slideLayout" Target="../slideLayouts/slideLayout2.xml"/><Relationship Id="rId4" Type="http://schemas.microsoft.com/office/2007/relationships/hdphoto" Target="../media/hdphoto1.wdp"/></Relationships>
</file>

<file path=ppt/slides/_rels/slide68.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7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3EF3ECE9-CA36-64AB-46E0-AFE7C75465C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39752" y="2492896"/>
            <a:ext cx="4686540" cy="3240360"/>
          </a:xfrm>
          <a:prstGeom prst="rect">
            <a:avLst/>
          </a:prstGeom>
        </p:spPr>
      </p:pic>
      <p:pic>
        <p:nvPicPr>
          <p:cNvPr id="12" name="Afbeelding 11">
            <a:extLst>
              <a:ext uri="{FF2B5EF4-FFF2-40B4-BE49-F238E27FC236}">
                <a16:creationId xmlns:a16="http://schemas.microsoft.com/office/drawing/2014/main" id="{3CBE6B9B-24FC-417C-C94C-A9B2A035CE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19" y="-23195"/>
            <a:ext cx="9155111" cy="6904389"/>
          </a:xfrm>
          <a:prstGeom prst="rect">
            <a:avLst/>
          </a:prstGeom>
        </p:spPr>
      </p:pic>
      <p:sp>
        <p:nvSpPr>
          <p:cNvPr id="7171" name="Rectangle 3">
            <a:extLst>
              <a:ext uri="{FF2B5EF4-FFF2-40B4-BE49-F238E27FC236}">
                <a16:creationId xmlns:a16="http://schemas.microsoft.com/office/drawing/2014/main" id="{0FBB066D-4565-4E7C-8BCA-A09BD68E38FA}"/>
              </a:ext>
            </a:extLst>
          </p:cNvPr>
          <p:cNvSpPr>
            <a:spLocks noGrp="1"/>
          </p:cNvSpPr>
          <p:nvPr>
            <p:ph type="subTitle" idx="1"/>
          </p:nvPr>
        </p:nvSpPr>
        <p:spPr>
          <a:xfrm>
            <a:off x="4644008" y="5912245"/>
            <a:ext cx="2271216" cy="757115"/>
          </a:xfrm>
        </p:spPr>
        <p:txBody>
          <a:bodyPr rtlCol="0">
            <a:normAutofit/>
          </a:bodyPr>
          <a:lstStyle/>
          <a:p>
            <a:pPr algn="l" eaLnBrk="1" fontAlgn="auto" hangingPunct="1">
              <a:lnSpc>
                <a:spcPct val="110000"/>
              </a:lnSpc>
              <a:spcBef>
                <a:spcPts val="0"/>
              </a:spcBef>
              <a:spcAft>
                <a:spcPts val="0"/>
              </a:spcAft>
              <a:buFont typeface="Wingdings 3" charset="2"/>
              <a:buNone/>
              <a:defRPr/>
            </a:pPr>
            <a:r>
              <a:rPr lang="nl-NL" altLang="nl-NL" sz="1200" dirty="0">
                <a:solidFill>
                  <a:schemeClr val="bg1">
                    <a:lumMod val="50000"/>
                  </a:schemeClr>
                </a:solidFill>
                <a:latin typeface="+mj-lt"/>
                <a:cs typeface="Arial" panose="020B0604020202020204" pitchFamily="34" charset="0"/>
              </a:rPr>
              <a:t>Huis van Erasmus</a:t>
            </a:r>
          </a:p>
          <a:p>
            <a:pPr algn="l" eaLnBrk="1" fontAlgn="auto" hangingPunct="1">
              <a:lnSpc>
                <a:spcPct val="110000"/>
              </a:lnSpc>
              <a:spcBef>
                <a:spcPts val="0"/>
              </a:spcBef>
              <a:spcAft>
                <a:spcPts val="0"/>
              </a:spcAft>
              <a:buFont typeface="Wingdings 3" charset="2"/>
              <a:buNone/>
              <a:defRPr/>
            </a:pPr>
            <a:r>
              <a:rPr lang="nl-NL" altLang="nl-NL" sz="1200" dirty="0">
                <a:solidFill>
                  <a:schemeClr val="bg1">
                    <a:lumMod val="50000"/>
                  </a:schemeClr>
                </a:solidFill>
                <a:latin typeface="+mj-lt"/>
                <a:cs typeface="Arial" panose="020B0604020202020204" pitchFamily="34" charset="0"/>
              </a:rPr>
              <a:t>Louise Langelaan</a:t>
            </a:r>
          </a:p>
          <a:p>
            <a:pPr algn="l" eaLnBrk="1" fontAlgn="auto" hangingPunct="1">
              <a:lnSpc>
                <a:spcPct val="110000"/>
              </a:lnSpc>
              <a:spcBef>
                <a:spcPts val="0"/>
              </a:spcBef>
              <a:spcAft>
                <a:spcPts val="0"/>
              </a:spcAft>
              <a:buFont typeface="Wingdings 3" charset="2"/>
              <a:buNone/>
              <a:defRPr/>
            </a:pPr>
            <a:r>
              <a:rPr lang="nl-NL" altLang="nl-NL" sz="1200" dirty="0">
                <a:solidFill>
                  <a:schemeClr val="bg1">
                    <a:lumMod val="50000"/>
                  </a:schemeClr>
                </a:solidFill>
                <a:latin typeface="+mj-lt"/>
                <a:cs typeface="Arial" panose="020B0604020202020204" pitchFamily="34" charset="0"/>
              </a:rPr>
              <a:t>Sander van Reedt Dortland</a:t>
            </a:r>
          </a:p>
        </p:txBody>
      </p:sp>
      <p:sp>
        <p:nvSpPr>
          <p:cNvPr id="7172" name="Rectangle 4">
            <a:extLst>
              <a:ext uri="{FF2B5EF4-FFF2-40B4-BE49-F238E27FC236}">
                <a16:creationId xmlns:a16="http://schemas.microsoft.com/office/drawing/2014/main" id="{5BEA6EA8-9A44-4DF0-8C73-C0A9B2D3E3E6}"/>
              </a:ext>
            </a:extLst>
          </p:cNvPr>
          <p:cNvSpPr>
            <a:spLocks noChangeArrowheads="1"/>
          </p:cNvSpPr>
          <p:nvPr/>
        </p:nvSpPr>
        <p:spPr bwMode="auto">
          <a:xfrm>
            <a:off x="-14670" y="1197801"/>
            <a:ext cx="917690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nl-NL" altLang="nl-NL" sz="3000" b="1" spc="100" dirty="0">
                <a:solidFill>
                  <a:srgbClr val="33AA56"/>
                </a:solidFill>
                <a:latin typeface="+mj-lt"/>
              </a:rPr>
              <a:t>ERASMUS VOOR DE KLAS</a:t>
            </a:r>
          </a:p>
        </p:txBody>
      </p:sp>
      <p:sp>
        <p:nvSpPr>
          <p:cNvPr id="7173" name="Rectangle 5">
            <a:extLst>
              <a:ext uri="{FF2B5EF4-FFF2-40B4-BE49-F238E27FC236}">
                <a16:creationId xmlns:a16="http://schemas.microsoft.com/office/drawing/2014/main" id="{A19B6963-88C1-4373-90BB-F86851058455}"/>
              </a:ext>
            </a:extLst>
          </p:cNvPr>
          <p:cNvSpPr>
            <a:spLocks noChangeArrowheads="1"/>
          </p:cNvSpPr>
          <p:nvPr/>
        </p:nvSpPr>
        <p:spPr bwMode="auto">
          <a:xfrm>
            <a:off x="-32908" y="1896774"/>
            <a:ext cx="91769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nl-NL" altLang="nl-NL" sz="1800" i="1" dirty="0">
                <a:solidFill>
                  <a:srgbClr val="33AA56"/>
                </a:solidFill>
                <a:latin typeface="+mj-lt"/>
              </a:rPr>
              <a:t>Gelijke kansen – 3 lessen</a:t>
            </a:r>
            <a:endParaRPr lang="nl-NL" altLang="nl-NL" sz="1400" i="1" dirty="0">
              <a:solidFill>
                <a:srgbClr val="33AA56"/>
              </a:solidFill>
              <a:latin typeface="+mj-lt"/>
            </a:endParaRPr>
          </a:p>
        </p:txBody>
      </p:sp>
      <p:sp>
        <p:nvSpPr>
          <p:cNvPr id="7175" name="Tekstvak 1">
            <a:extLst>
              <a:ext uri="{FF2B5EF4-FFF2-40B4-BE49-F238E27FC236}">
                <a16:creationId xmlns:a16="http://schemas.microsoft.com/office/drawing/2014/main" id="{28AC6644-3997-4106-A97A-829EFCFABAC6}"/>
              </a:ext>
            </a:extLst>
          </p:cNvPr>
          <p:cNvSpPr txBox="1">
            <a:spLocks noChangeArrowheads="1"/>
          </p:cNvSpPr>
          <p:nvPr/>
        </p:nvSpPr>
        <p:spPr bwMode="auto">
          <a:xfrm>
            <a:off x="-14670" y="353220"/>
            <a:ext cx="915866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639763" indent="-2730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12395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1325563"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1782763"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239963"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2697163"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154363"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nl-NL" altLang="nl-NL" sz="6000" b="1" spc="100" dirty="0">
                <a:solidFill>
                  <a:srgbClr val="1E7F4B"/>
                </a:solidFill>
                <a:latin typeface="+mn-lt"/>
              </a:rPr>
              <a:t>BURGERSCHAP</a:t>
            </a:r>
            <a:endParaRPr lang="nl-NL" altLang="nl-NL" sz="5400" b="1" spc="100" dirty="0">
              <a:solidFill>
                <a:srgbClr val="1E7F4B"/>
              </a:solidFill>
              <a:latin typeface="+mn-lt"/>
            </a:endParaRPr>
          </a:p>
        </p:txBody>
      </p:sp>
      <p:pic>
        <p:nvPicPr>
          <p:cNvPr id="7176" name="Afbeelding 2" descr="Afbeelding met tekst, illustratie&#10;&#10;Automatisch gegenereerde beschrijving">
            <a:extLst>
              <a:ext uri="{FF2B5EF4-FFF2-40B4-BE49-F238E27FC236}">
                <a16:creationId xmlns:a16="http://schemas.microsoft.com/office/drawing/2014/main" id="{07C3E438-F7D0-4F90-8D44-2A050AFF4F4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67050" y="5971307"/>
            <a:ext cx="15049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Slim water geven - Tuincentrum Graka">
            <a:extLst>
              <a:ext uri="{FF2B5EF4-FFF2-40B4-BE49-F238E27FC236}">
                <a16:creationId xmlns:a16="http://schemas.microsoft.com/office/drawing/2014/main" id="{1CA7BB21-3F2E-7FA1-5A2D-1548A05EDF0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24128" y="476672"/>
            <a:ext cx="2700300" cy="18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09601" y="609600"/>
            <a:ext cx="5042520" cy="1163216"/>
          </a:xfrm>
        </p:spPr>
        <p:txBody>
          <a:bodyPr/>
          <a:lstStyle/>
          <a:p>
            <a:r>
              <a:rPr lang="nl-NL" altLang="nl-NL" dirty="0"/>
              <a:t>Gelijke rechten?</a:t>
            </a: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971600" y="2276872"/>
            <a:ext cx="6696744" cy="3384376"/>
          </a:xfrm>
        </p:spPr>
        <p:txBody>
          <a:bodyPr/>
          <a:lstStyle/>
          <a:p>
            <a:pPr marL="355600" indent="-285750" eaLnBrk="1" fontAlgn="auto" hangingPunct="1">
              <a:spcBef>
                <a:spcPts val="0"/>
              </a:spcBef>
              <a:spcAft>
                <a:spcPts val="0"/>
              </a:spcAft>
              <a:defRPr/>
            </a:pPr>
            <a:r>
              <a:rPr lang="nl-NL" sz="2000" dirty="0">
                <a:solidFill>
                  <a:schemeClr val="tx1">
                    <a:lumMod val="75000"/>
                    <a:lumOff val="25000"/>
                  </a:schemeClr>
                </a:solidFill>
              </a:rPr>
              <a:t>We kunnen er ook voor kiezen alle planten net zo veel water te geven als de grootste groep nodig heeft... </a:t>
            </a:r>
          </a:p>
          <a:p>
            <a:pPr marL="355600" indent="-285750" eaLnBrk="1" fontAlgn="auto" hangingPunct="1">
              <a:spcBef>
                <a:spcPts val="0"/>
              </a:spcBef>
              <a:spcAft>
                <a:spcPts val="0"/>
              </a:spcAft>
              <a:defRPr/>
            </a:pPr>
            <a:endParaRPr lang="nl-NL" sz="2000" dirty="0">
              <a:solidFill>
                <a:schemeClr val="tx1">
                  <a:lumMod val="75000"/>
                  <a:lumOff val="25000"/>
                </a:schemeClr>
              </a:solidFill>
            </a:endParaRPr>
          </a:p>
          <a:p>
            <a:pPr marL="355600" indent="-285750" eaLnBrk="1" fontAlgn="auto" hangingPunct="1">
              <a:spcBef>
                <a:spcPts val="0"/>
              </a:spcBef>
              <a:spcAft>
                <a:spcPts val="0"/>
              </a:spcAft>
              <a:defRPr/>
            </a:pPr>
            <a:endParaRPr lang="nl-NL" sz="2000" dirty="0">
              <a:solidFill>
                <a:schemeClr val="tx1">
                  <a:lumMod val="75000"/>
                  <a:lumOff val="25000"/>
                </a:schemeClr>
              </a:solidFill>
            </a:endParaRPr>
          </a:p>
          <a:p>
            <a:pPr marL="69850" indent="0" eaLnBrk="1" fontAlgn="auto" hangingPunct="1">
              <a:spcBef>
                <a:spcPts val="0"/>
              </a:spcBef>
              <a:spcAft>
                <a:spcPts val="0"/>
              </a:spcAft>
              <a:buNone/>
              <a:defRPr/>
            </a:pPr>
            <a:r>
              <a:rPr lang="nl-NL" sz="2000" dirty="0">
                <a:solidFill>
                  <a:srgbClr val="009DD9"/>
                </a:solidFill>
              </a:rPr>
              <a:t>Dat lijkt eerlijk, maar is het dat ook ? </a:t>
            </a:r>
          </a:p>
          <a:p>
            <a:pPr marL="69850" indent="0" eaLnBrk="1" fontAlgn="auto" hangingPunct="1">
              <a:spcBef>
                <a:spcPts val="0"/>
              </a:spcBef>
              <a:spcAft>
                <a:spcPts val="0"/>
              </a:spcAft>
              <a:buNone/>
              <a:defRPr/>
            </a:pPr>
            <a:endParaRPr lang="nl-NL" sz="2000" dirty="0">
              <a:solidFill>
                <a:srgbClr val="009DD9"/>
              </a:solidFill>
            </a:endParaRPr>
          </a:p>
          <a:p>
            <a:pPr marL="355600" indent="-285750" eaLnBrk="1" fontAlgn="auto" hangingPunct="1">
              <a:spcBef>
                <a:spcPts val="0"/>
              </a:spcBef>
              <a:spcAft>
                <a:spcPts val="0"/>
              </a:spcAft>
              <a:defRPr/>
            </a:pPr>
            <a:r>
              <a:rPr lang="nl-NL" sz="2000" dirty="0">
                <a:solidFill>
                  <a:srgbClr val="009DD9"/>
                </a:solidFill>
              </a:rPr>
              <a:t>Wat vinden jullie ?</a:t>
            </a:r>
          </a:p>
          <a:p>
            <a:pPr marL="755650" lvl="1" eaLnBrk="1" fontAlgn="auto" hangingPunct="1">
              <a:spcBef>
                <a:spcPts val="0"/>
              </a:spcBef>
              <a:spcAft>
                <a:spcPts val="0"/>
              </a:spcAft>
              <a:defRPr/>
            </a:pPr>
            <a:r>
              <a:rPr lang="nl-NL" sz="2000" dirty="0">
                <a:solidFill>
                  <a:srgbClr val="009DD9"/>
                </a:solidFill>
              </a:rPr>
              <a:t>A: Goed plan, want …</a:t>
            </a:r>
          </a:p>
          <a:p>
            <a:pPr marL="755650" lvl="1" eaLnBrk="1" fontAlgn="auto" hangingPunct="1">
              <a:spcBef>
                <a:spcPts val="0"/>
              </a:spcBef>
              <a:spcAft>
                <a:spcPts val="0"/>
              </a:spcAft>
              <a:defRPr/>
            </a:pPr>
            <a:r>
              <a:rPr lang="nl-NL" sz="2000" dirty="0">
                <a:solidFill>
                  <a:srgbClr val="009DD9"/>
                </a:solidFill>
              </a:rPr>
              <a:t>B: Slecht plan, want …</a:t>
            </a:r>
          </a:p>
          <a:p>
            <a:pPr marL="69850" indent="0" eaLnBrk="1" fontAlgn="auto" hangingPunct="1">
              <a:spcBef>
                <a:spcPts val="0"/>
              </a:spcBef>
              <a:spcAft>
                <a:spcPts val="0"/>
              </a:spcAft>
              <a:buNone/>
              <a:defRPr/>
            </a:pPr>
            <a:endParaRPr lang="nl-NL" sz="2000" dirty="0">
              <a:solidFill>
                <a:srgbClr val="009DD9"/>
              </a:solidFill>
            </a:endParaRPr>
          </a:p>
          <a:p>
            <a:pPr marL="69850" indent="0" eaLnBrk="1" fontAlgn="auto" hangingPunct="1">
              <a:spcBef>
                <a:spcPts val="0"/>
              </a:spcBef>
              <a:spcAft>
                <a:spcPts val="0"/>
              </a:spcAft>
              <a:buNone/>
              <a:defRPr/>
            </a:pPr>
            <a:r>
              <a:rPr lang="nl-NL" sz="2000" dirty="0">
                <a:solidFill>
                  <a:srgbClr val="009DD9"/>
                </a:solidFill>
              </a:rPr>
              <a:t>Noem argumenten bij A en B</a:t>
            </a:r>
          </a:p>
          <a:p>
            <a:pPr marL="69850" indent="0" eaLnBrk="1" fontAlgn="auto" hangingPunct="1">
              <a:spcBef>
                <a:spcPts val="0"/>
              </a:spcBef>
              <a:spcAft>
                <a:spcPts val="0"/>
              </a:spcAft>
              <a:buNone/>
              <a:defRPr/>
            </a:pPr>
            <a:endParaRPr lang="nl-NL" dirty="0">
              <a:solidFill>
                <a:schemeClr val="tx1">
                  <a:lumMod val="75000"/>
                  <a:lumOff val="25000"/>
                </a:schemeClr>
              </a:solidFill>
            </a:endParaRPr>
          </a:p>
        </p:txBody>
      </p:sp>
    </p:spTree>
    <p:extLst>
      <p:ext uri="{BB962C8B-B14F-4D97-AF65-F5344CB8AC3E}">
        <p14:creationId xmlns:p14="http://schemas.microsoft.com/office/powerpoint/2010/main" val="1773130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5762CDE0-DF35-CD27-838E-78F8C31A9F1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72133" y="476672"/>
            <a:ext cx="2472275" cy="1854206"/>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p:txBody>
          <a:bodyPr/>
          <a:lstStyle/>
          <a:p>
            <a:r>
              <a:rPr lang="nl-NL" altLang="nl-NL" dirty="0"/>
              <a:t>Gelijke behandeling,</a:t>
            </a:r>
            <a:br>
              <a:rPr lang="nl-NL" altLang="nl-NL" dirty="0"/>
            </a:br>
            <a:r>
              <a:rPr lang="nl-NL" altLang="nl-NL" dirty="0"/>
              <a:t>gelijke kansen?</a:t>
            </a: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755576" y="2348881"/>
            <a:ext cx="6912768" cy="3384376"/>
          </a:xfrm>
        </p:spPr>
        <p:txBody>
          <a:bodyPr/>
          <a:lstStyle/>
          <a:p>
            <a:r>
              <a:rPr lang="nl-NL" altLang="nl-NL" dirty="0"/>
              <a:t>Iedereen wil gelijke kansen. </a:t>
            </a:r>
          </a:p>
          <a:p>
            <a:r>
              <a:rPr lang="nl-NL" altLang="nl-NL" dirty="0"/>
              <a:t>Kans op een goede opleiding, goed werk en een fijn leven.</a:t>
            </a:r>
          </a:p>
          <a:p>
            <a:r>
              <a:rPr lang="nl-NL" altLang="nl-NL" dirty="0"/>
              <a:t>Wat is daarvoor nodig ?</a:t>
            </a:r>
          </a:p>
          <a:p>
            <a:endParaRPr lang="nl-NL" altLang="nl-NL" dirty="0"/>
          </a:p>
          <a:p>
            <a:r>
              <a:rPr lang="nl-NL" altLang="nl-NL" dirty="0"/>
              <a:t>Helpt het als iedereen hetzelfde behandeld wordt </a:t>
            </a:r>
            <a:r>
              <a:rPr lang="nl-NL" altLang="nl-NL" sz="2000" dirty="0"/>
              <a:t>?</a:t>
            </a:r>
          </a:p>
          <a:p>
            <a:pPr marL="355600" indent="-285750" eaLnBrk="1" fontAlgn="auto" hangingPunct="1">
              <a:spcBef>
                <a:spcPts val="0"/>
              </a:spcBef>
              <a:spcAft>
                <a:spcPts val="0"/>
              </a:spcAft>
              <a:defRPr/>
            </a:pPr>
            <a:endParaRPr lang="nl-NL" dirty="0">
              <a:solidFill>
                <a:srgbClr val="009DD9"/>
              </a:solidFill>
            </a:endParaRPr>
          </a:p>
          <a:p>
            <a:pPr marL="355600" indent="-285750" eaLnBrk="1" fontAlgn="auto" hangingPunct="1">
              <a:spcBef>
                <a:spcPts val="0"/>
              </a:spcBef>
              <a:spcAft>
                <a:spcPts val="0"/>
              </a:spcAft>
              <a:defRPr/>
            </a:pPr>
            <a:r>
              <a:rPr lang="nl-NL" dirty="0">
                <a:solidFill>
                  <a:srgbClr val="009DD9"/>
                </a:solidFill>
              </a:rPr>
              <a:t>Wat denken jullie?</a:t>
            </a:r>
          </a:p>
        </p:txBody>
      </p:sp>
    </p:spTree>
    <p:extLst>
      <p:ext uri="{BB962C8B-B14F-4D97-AF65-F5344CB8AC3E}">
        <p14:creationId xmlns:p14="http://schemas.microsoft.com/office/powerpoint/2010/main" val="3051776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9869DAB8-7F47-5129-1CBD-329B78BC42D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p:txBody>
          <a:bodyPr/>
          <a:lstStyle/>
          <a:p>
            <a:r>
              <a:rPr lang="nl-NL" altLang="nl-NL" dirty="0"/>
              <a:t>Gelijke behandeling,</a:t>
            </a:r>
            <a:br>
              <a:rPr lang="nl-NL" altLang="nl-NL" dirty="0"/>
            </a:br>
            <a:r>
              <a:rPr lang="nl-NL" altLang="nl-NL" dirty="0"/>
              <a:t>gelijke kansen? </a:t>
            </a:r>
            <a:br>
              <a:rPr lang="nl-NL" dirty="0"/>
            </a:br>
            <a:endParaRPr lang="nl-NL" dirty="0">
              <a:solidFill>
                <a:srgbClr val="009DD9"/>
              </a:solidFill>
            </a:endParaRPr>
          </a:p>
        </p:txBody>
      </p:sp>
      <p:pic>
        <p:nvPicPr>
          <p:cNvPr id="14" name="Tijdelijke aanduiding voor inhoud 13">
            <a:extLst>
              <a:ext uri="{FF2B5EF4-FFF2-40B4-BE49-F238E27FC236}">
                <a16:creationId xmlns:a16="http://schemas.microsoft.com/office/drawing/2014/main" id="{1984EBE4-A8BF-3185-26C1-6E4E342DBBBB}"/>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052566" y="1916113"/>
            <a:ext cx="3462480" cy="4125912"/>
          </a:xfrm>
        </p:spPr>
      </p:pic>
    </p:spTree>
    <p:extLst>
      <p:ext uri="{BB962C8B-B14F-4D97-AF65-F5344CB8AC3E}">
        <p14:creationId xmlns:p14="http://schemas.microsoft.com/office/powerpoint/2010/main" val="3289138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7612D090-1814-2D45-B5F9-EAD41828B0EE}"/>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9144000" cy="6857999"/>
          </a:xfrm>
          <a:prstGeom prst="rect">
            <a:avLst/>
          </a:prstGeom>
        </p:spPr>
      </p:pic>
      <p:pic>
        <p:nvPicPr>
          <p:cNvPr id="8" name="Tijdelijke aanduiding voor inhoud 13">
            <a:extLst>
              <a:ext uri="{FF2B5EF4-FFF2-40B4-BE49-F238E27FC236}">
                <a16:creationId xmlns:a16="http://schemas.microsoft.com/office/drawing/2014/main" id="{3833FF3B-77A8-A580-A021-0B3E90024D3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6516216" y="116632"/>
            <a:ext cx="2520279" cy="3003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p:txBody>
          <a:bodyPr/>
          <a:lstStyle/>
          <a:p>
            <a:r>
              <a:rPr lang="nl-NL" altLang="nl-NL" dirty="0"/>
              <a:t>Gelijke kansen, </a:t>
            </a:r>
            <a:br>
              <a:rPr lang="nl-NL" altLang="nl-NL" dirty="0"/>
            </a:br>
            <a:r>
              <a:rPr lang="nl-NL" altLang="nl-NL" dirty="0"/>
              <a:t>of eerlijke kansen?</a:t>
            </a:r>
            <a:br>
              <a:rPr lang="nl-NL" dirty="0"/>
            </a:b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755576" y="2348881"/>
            <a:ext cx="6768752" cy="3384376"/>
          </a:xfrm>
        </p:spPr>
        <p:txBody>
          <a:bodyPr/>
          <a:lstStyle/>
          <a:p>
            <a:pPr marL="355600" indent="-285750" eaLnBrk="1" fontAlgn="auto" hangingPunct="1">
              <a:spcBef>
                <a:spcPts val="0"/>
              </a:spcBef>
              <a:spcAft>
                <a:spcPts val="0"/>
              </a:spcAft>
              <a:defRPr/>
            </a:pPr>
            <a:r>
              <a:rPr lang="nl-NL" altLang="nl-NL" sz="2000" dirty="0"/>
              <a:t>Is dat eigenlijk hetzelfde?</a:t>
            </a:r>
          </a:p>
          <a:p>
            <a:pPr marL="355600" indent="-285750" eaLnBrk="1" fontAlgn="auto" hangingPunct="1">
              <a:spcBef>
                <a:spcPts val="0"/>
              </a:spcBef>
              <a:spcAft>
                <a:spcPts val="0"/>
              </a:spcAft>
              <a:defRPr/>
            </a:pPr>
            <a:endParaRPr lang="nl-NL" dirty="0">
              <a:solidFill>
                <a:srgbClr val="009DD9"/>
              </a:solidFill>
            </a:endParaRPr>
          </a:p>
          <a:p>
            <a:pPr marL="355600" indent="-285750" eaLnBrk="1" fontAlgn="auto" hangingPunct="1">
              <a:spcBef>
                <a:spcPts val="0"/>
              </a:spcBef>
              <a:spcAft>
                <a:spcPts val="0"/>
              </a:spcAft>
              <a:defRPr/>
            </a:pPr>
            <a:endParaRPr lang="nl-NL" dirty="0">
              <a:solidFill>
                <a:srgbClr val="009DD9"/>
              </a:solidFill>
            </a:endParaRPr>
          </a:p>
          <a:p>
            <a:r>
              <a:rPr lang="nl-NL" altLang="nl-NL" sz="2000" dirty="0">
                <a:solidFill>
                  <a:srgbClr val="009DD9"/>
                </a:solidFill>
              </a:rPr>
              <a:t>Bespreek de verschillende meningen die                      er in jullie groep zijn. </a:t>
            </a:r>
          </a:p>
          <a:p>
            <a:r>
              <a:rPr lang="nl-NL" altLang="nl-NL" sz="2000" dirty="0">
                <a:solidFill>
                  <a:srgbClr val="009DD9"/>
                </a:solidFill>
              </a:rPr>
              <a:t>Kunnen jullie het eens worden ?</a:t>
            </a:r>
          </a:p>
        </p:txBody>
      </p:sp>
      <p:pic>
        <p:nvPicPr>
          <p:cNvPr id="10" name="Afbeelding 9">
            <a:extLst>
              <a:ext uri="{FF2B5EF4-FFF2-40B4-BE49-F238E27FC236}">
                <a16:creationId xmlns:a16="http://schemas.microsoft.com/office/drawing/2014/main" id="{D7353AF4-29E2-F7F7-23DD-6A1CF0EE6F3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16216" y="3573016"/>
            <a:ext cx="2520280" cy="3118070"/>
          </a:xfrm>
          <a:prstGeom prst="rect">
            <a:avLst/>
          </a:prstGeom>
        </p:spPr>
      </p:pic>
    </p:spTree>
    <p:extLst>
      <p:ext uri="{BB962C8B-B14F-4D97-AF65-F5344CB8AC3E}">
        <p14:creationId xmlns:p14="http://schemas.microsoft.com/office/powerpoint/2010/main" val="37373814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3BCA7353-3FAB-FAFF-0DA7-F2D1C2DEF45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24128" y="548680"/>
            <a:ext cx="2267744" cy="1518077"/>
          </a:xfrm>
          <a:prstGeom prst="rect">
            <a:avLst/>
          </a:prstGeom>
        </p:spPr>
      </p:pic>
      <p:pic>
        <p:nvPicPr>
          <p:cNvPr id="7" name="Afbeelding 6">
            <a:extLst>
              <a:ext uri="{FF2B5EF4-FFF2-40B4-BE49-F238E27FC236}">
                <a16:creationId xmlns:a16="http://schemas.microsoft.com/office/drawing/2014/main" id="{14C384C1-E1F5-B7D0-37A2-27F06D559F5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60777" y="4941168"/>
            <a:ext cx="3187521" cy="3187521"/>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09601" y="609600"/>
            <a:ext cx="5042520" cy="1163216"/>
          </a:xfrm>
        </p:spPr>
        <p:txBody>
          <a:bodyPr/>
          <a:lstStyle/>
          <a:p>
            <a:r>
              <a:rPr lang="nl-NL" altLang="nl-NL" dirty="0"/>
              <a:t>Wat heb </a:t>
            </a:r>
            <a:r>
              <a:rPr lang="nl-NL" altLang="nl-NL" b="1" dirty="0"/>
              <a:t>jij</a:t>
            </a:r>
            <a:r>
              <a:rPr lang="nl-NL" altLang="nl-NL" dirty="0"/>
              <a:t> nodig?</a:t>
            </a:r>
            <a:br>
              <a:rPr lang="nl-NL" dirty="0"/>
            </a:b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539552" y="1988840"/>
            <a:ext cx="6912768" cy="3384376"/>
          </a:xfrm>
        </p:spPr>
        <p:txBody>
          <a:bodyPr/>
          <a:lstStyle/>
          <a:p>
            <a:pPr marL="355600" indent="-285750" eaLnBrk="1" fontAlgn="auto" hangingPunct="1">
              <a:spcBef>
                <a:spcPts val="0"/>
              </a:spcBef>
              <a:spcAft>
                <a:spcPts val="0"/>
              </a:spcAft>
              <a:defRPr/>
            </a:pPr>
            <a:r>
              <a:rPr lang="nl-NL" sz="2000" dirty="0">
                <a:solidFill>
                  <a:schemeClr val="tx1"/>
                </a:solidFill>
              </a:rPr>
              <a:t>Misschien heb jij wat extra uitleg nodig,                         omdat je nog moeite hebt met de Nederlandse taal</a:t>
            </a:r>
          </a:p>
          <a:p>
            <a:pPr marL="355600" indent="-285750" eaLnBrk="1" fontAlgn="auto" hangingPunct="1">
              <a:spcBef>
                <a:spcPts val="0"/>
              </a:spcBef>
              <a:spcAft>
                <a:spcPts val="0"/>
              </a:spcAft>
              <a:defRPr/>
            </a:pPr>
            <a:r>
              <a:rPr lang="nl-NL" sz="2000" dirty="0">
                <a:solidFill>
                  <a:srgbClr val="009DD9"/>
                </a:solidFill>
              </a:rPr>
              <a:t>En jij hebt meer leestijd nodig door je dyslexie.</a:t>
            </a:r>
          </a:p>
          <a:p>
            <a:pPr marL="355600" indent="-285750" eaLnBrk="1" fontAlgn="auto" hangingPunct="1">
              <a:spcBef>
                <a:spcPts val="0"/>
              </a:spcBef>
              <a:spcAft>
                <a:spcPts val="0"/>
              </a:spcAft>
              <a:defRPr/>
            </a:pPr>
            <a:r>
              <a:rPr lang="nl-NL" sz="2000" dirty="0">
                <a:solidFill>
                  <a:schemeClr val="tx1"/>
                </a:solidFill>
              </a:rPr>
              <a:t>Misschien heb jij een rustige plek nodig om  huiswerk te maken, en lukt dat thuis niet. </a:t>
            </a:r>
          </a:p>
          <a:p>
            <a:pPr marL="355600" indent="-285750" eaLnBrk="1" fontAlgn="auto" hangingPunct="1">
              <a:spcBef>
                <a:spcPts val="0"/>
              </a:spcBef>
              <a:spcAft>
                <a:spcPts val="0"/>
              </a:spcAft>
              <a:defRPr/>
            </a:pPr>
            <a:r>
              <a:rPr lang="nl-NL" sz="2000" dirty="0">
                <a:solidFill>
                  <a:srgbClr val="009DD9"/>
                </a:solidFill>
              </a:rPr>
              <a:t>Het is saai, jij hebt misschien behoefte aan extra werk, omdat jij je verveelt in de les.</a:t>
            </a:r>
          </a:p>
          <a:p>
            <a:pPr marL="355600" indent="-285750" eaLnBrk="1" fontAlgn="auto" hangingPunct="1">
              <a:spcBef>
                <a:spcPts val="0"/>
              </a:spcBef>
              <a:spcAft>
                <a:spcPts val="0"/>
              </a:spcAft>
              <a:defRPr/>
            </a:pPr>
            <a:r>
              <a:rPr lang="nl-NL" sz="2000" dirty="0">
                <a:solidFill>
                  <a:schemeClr val="tx1"/>
                </a:solidFill>
              </a:rPr>
              <a:t>Jij wilt af en toe even op de gang werken omdat je slecht tegen de drukte in de klas kunt.</a:t>
            </a:r>
          </a:p>
          <a:p>
            <a:pPr marL="355600" indent="-285750" eaLnBrk="1" fontAlgn="auto" hangingPunct="1">
              <a:spcBef>
                <a:spcPts val="0"/>
              </a:spcBef>
              <a:spcAft>
                <a:spcPts val="0"/>
              </a:spcAft>
              <a:defRPr/>
            </a:pPr>
            <a:endParaRPr lang="nl-NL" sz="2000" dirty="0">
              <a:solidFill>
                <a:schemeClr val="tx1"/>
              </a:solidFill>
            </a:endParaRPr>
          </a:p>
          <a:p>
            <a:pPr marL="355600" indent="-285750" eaLnBrk="1" fontAlgn="auto" hangingPunct="1">
              <a:spcBef>
                <a:spcPts val="0"/>
              </a:spcBef>
              <a:spcAft>
                <a:spcPts val="0"/>
              </a:spcAft>
              <a:defRPr/>
            </a:pPr>
            <a:r>
              <a:rPr lang="nl-NL" sz="2000" dirty="0">
                <a:solidFill>
                  <a:srgbClr val="009DD9"/>
                </a:solidFill>
              </a:rPr>
              <a:t>Helpt het als iedereen extra uitleg krijgt, én meer tijd, én extra werk, én op de gang mag zitten?</a:t>
            </a:r>
          </a:p>
        </p:txBody>
      </p:sp>
    </p:spTree>
    <p:extLst>
      <p:ext uri="{BB962C8B-B14F-4D97-AF65-F5344CB8AC3E}">
        <p14:creationId xmlns:p14="http://schemas.microsoft.com/office/powerpoint/2010/main" val="3606544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11560" y="548680"/>
            <a:ext cx="5618583" cy="1163216"/>
          </a:xfrm>
        </p:spPr>
        <p:txBody>
          <a:bodyPr/>
          <a:lstStyle/>
          <a:p>
            <a:r>
              <a:rPr lang="nl-NL" altLang="nl-NL" sz="3200" dirty="0"/>
              <a:t>Scholen moeten jullie gelijke kansen geven, maar …</a:t>
            </a:r>
            <a:br>
              <a:rPr lang="nl-NL" sz="4000" dirty="0"/>
            </a:br>
            <a:endParaRPr lang="nl-NL" sz="4000" dirty="0">
              <a:solidFill>
                <a:srgbClr val="009DD9"/>
              </a:solidFill>
            </a:endParaRPr>
          </a:p>
        </p:txBody>
      </p:sp>
      <p:pic>
        <p:nvPicPr>
          <p:cNvPr id="9" name="Afbeelding 4">
            <a:extLst>
              <a:ext uri="{FF2B5EF4-FFF2-40B4-BE49-F238E27FC236}">
                <a16:creationId xmlns:a16="http://schemas.microsoft.com/office/drawing/2014/main" id="{18CB2C30-4DCC-04EE-67D8-62F1A933FC4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7584" y="1916832"/>
            <a:ext cx="5759450" cy="446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5311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539552" y="404664"/>
            <a:ext cx="6120680" cy="1163216"/>
          </a:xfrm>
        </p:spPr>
        <p:txBody>
          <a:bodyPr/>
          <a:lstStyle/>
          <a:p>
            <a:r>
              <a:rPr lang="nl-NL" altLang="nl-NL" sz="2400" dirty="0">
                <a:solidFill>
                  <a:schemeClr val="tx1"/>
                </a:solidFill>
              </a:rPr>
              <a:t>Misschien wil je profvoetballer worden, kok, architect, banketbakker, bouwvakker, stylist, kinderpsycholoog, leerkracht, boer of model (mv) of …</a:t>
            </a:r>
            <a:br>
              <a:rPr lang="nl-NL" sz="2400" dirty="0"/>
            </a:br>
            <a:endParaRPr lang="nl-NL" sz="2400" dirty="0">
              <a:solidFill>
                <a:srgbClr val="009DD9"/>
              </a:solidFill>
            </a:endParaRPr>
          </a:p>
        </p:txBody>
      </p:sp>
      <p:grpSp>
        <p:nvGrpSpPr>
          <p:cNvPr id="7" name="Groep 6">
            <a:extLst>
              <a:ext uri="{FF2B5EF4-FFF2-40B4-BE49-F238E27FC236}">
                <a16:creationId xmlns:a16="http://schemas.microsoft.com/office/drawing/2014/main" id="{5D218E1B-6B6B-D8E1-31AC-46BBB8A9093A}"/>
              </a:ext>
            </a:extLst>
          </p:cNvPr>
          <p:cNvGrpSpPr/>
          <p:nvPr/>
        </p:nvGrpSpPr>
        <p:grpSpPr>
          <a:xfrm>
            <a:off x="111125" y="1556792"/>
            <a:ext cx="9032875" cy="4471987"/>
            <a:chOff x="124102" y="1415033"/>
            <a:chExt cx="9032875" cy="4471987"/>
          </a:xfrm>
        </p:grpSpPr>
        <p:pic>
          <p:nvPicPr>
            <p:cNvPr id="8" name="Afbeelding 3" descr="Veel vakantie maar nooit een firmawagen: wat zijn de voor-en nadelen van  een job als leerkracht? | TERUG NAAR SCHOOL | hln.be">
              <a:extLst>
                <a:ext uri="{FF2B5EF4-FFF2-40B4-BE49-F238E27FC236}">
                  <a16:creationId xmlns:a16="http://schemas.microsoft.com/office/drawing/2014/main" id="{1FD15459-AA96-E51B-ED8D-8ECFDC69D38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67175" y="3371850"/>
              <a:ext cx="1938338"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Afbeelding 5" descr="Wereldwijde enquête: Max Verstappen populairste coureur in Formule 1 | RTL  Nieuws">
              <a:extLst>
                <a:ext uri="{FF2B5EF4-FFF2-40B4-BE49-F238E27FC236}">
                  <a16:creationId xmlns:a16="http://schemas.microsoft.com/office/drawing/2014/main" id="{EC65F3C4-B188-D89A-D5CF-EF7625CC020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4213" y="3786188"/>
              <a:ext cx="2170112"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Afbeelding 1" descr="Zorgen over de toekomst van de zorg">
              <a:extLst>
                <a:ext uri="{FF2B5EF4-FFF2-40B4-BE49-F238E27FC236}">
                  <a16:creationId xmlns:a16="http://schemas.microsoft.com/office/drawing/2014/main" id="{DB4CDF7E-1139-4E58-544A-DF525E24C5AA}"/>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562225" y="3803650"/>
              <a:ext cx="2216150" cy="143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Afbeelding 4">
              <a:extLst>
                <a:ext uri="{FF2B5EF4-FFF2-40B4-BE49-F238E27FC236}">
                  <a16:creationId xmlns:a16="http://schemas.microsoft.com/office/drawing/2014/main" id="{18506909-5384-C2E7-0FCA-B4239A5BD1B6}"/>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505727" y="1588070"/>
              <a:ext cx="230505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Afbeelding 1" descr="Politie: op termijn 35 procent agenten met migratieachtergrond | RTL Nieuws">
              <a:extLst>
                <a:ext uri="{FF2B5EF4-FFF2-40B4-BE49-F238E27FC236}">
                  <a16:creationId xmlns:a16="http://schemas.microsoft.com/office/drawing/2014/main" id="{412F8333-0B13-B031-AEA8-9836DF822084}"/>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686452" y="1981770"/>
              <a:ext cx="2092325"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 descr="Werkplek van de toekomst">
              <a:extLst>
                <a:ext uri="{FF2B5EF4-FFF2-40B4-BE49-F238E27FC236}">
                  <a16:creationId xmlns:a16="http://schemas.microsoft.com/office/drawing/2014/main" id="{33FC5C2A-8840-FAA1-2C12-64120AEE6474}"/>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1979889" y="2569145"/>
              <a:ext cx="2287588"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Afbeelding 6">
              <a:extLst>
                <a:ext uri="{FF2B5EF4-FFF2-40B4-BE49-F238E27FC236}">
                  <a16:creationId xmlns:a16="http://schemas.microsoft.com/office/drawing/2014/main" id="{7003563F-A349-EB1A-E182-C74DD02259F7}"/>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5504139" y="3501008"/>
              <a:ext cx="1597025" cy="159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Afbeelding 7">
              <a:extLst>
                <a:ext uri="{FF2B5EF4-FFF2-40B4-BE49-F238E27FC236}">
                  <a16:creationId xmlns:a16="http://schemas.microsoft.com/office/drawing/2014/main" id="{499C5F7B-7D28-7E6C-5849-F5B1F9799124}"/>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24102" y="2278633"/>
              <a:ext cx="1120775" cy="157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Afbeelding 8" descr="Ellen lanceert De Mobiele Boer: 'Ik heb echt een band met mijn koeien!' -  indebuurt Zwolle">
              <a:extLst>
                <a:ext uri="{FF2B5EF4-FFF2-40B4-BE49-F238E27FC236}">
                  <a16:creationId xmlns:a16="http://schemas.microsoft.com/office/drawing/2014/main" id="{13AAEC44-6494-C07A-BBED-0E12FDEE32B9}"/>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144864" y="1959545"/>
              <a:ext cx="182245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Afbeelding 9" descr="Glasrenovatie en -reparatie in Haarlem, Glaszetterij De Haan">
              <a:extLst>
                <a:ext uri="{FF2B5EF4-FFF2-40B4-BE49-F238E27FC236}">
                  <a16:creationId xmlns:a16="http://schemas.microsoft.com/office/drawing/2014/main" id="{FFC755B9-F726-7C22-DFAF-6D7F71911393}"/>
                </a:ext>
              </a:extLst>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7234514" y="1415033"/>
              <a:ext cx="1922463" cy="128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Afbeelding 10" descr="Volgens de Nederlanders krijgt het Beroep bouwvakker te weinig waardering -  bouwenwonen.net">
              <a:extLst>
                <a:ext uri="{FF2B5EF4-FFF2-40B4-BE49-F238E27FC236}">
                  <a16:creationId xmlns:a16="http://schemas.microsoft.com/office/drawing/2014/main" id="{8871B248-6CDA-D93B-FC03-80756F9D6248}"/>
                </a:ext>
              </a:extLst>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6690002" y="4783708"/>
              <a:ext cx="1793875" cy="110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Afbeelding 11" descr="Beste hondentondeuse in 2022 voor trimsalons en thuis - Hond.nl">
              <a:extLst>
                <a:ext uri="{FF2B5EF4-FFF2-40B4-BE49-F238E27FC236}">
                  <a16:creationId xmlns:a16="http://schemas.microsoft.com/office/drawing/2014/main" id="{4660A84E-95A3-3F65-0869-A0448D434142}"/>
                </a:ext>
              </a:extLst>
            </p:cNvPr>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6793189" y="3053333"/>
              <a:ext cx="188595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 name="Tijdelijke aanduiding voor inhoud 2">
            <a:extLst>
              <a:ext uri="{FF2B5EF4-FFF2-40B4-BE49-F238E27FC236}">
                <a16:creationId xmlns:a16="http://schemas.microsoft.com/office/drawing/2014/main" id="{F55134D3-D32A-A766-62DA-4A3E42F2375D}"/>
              </a:ext>
            </a:extLst>
          </p:cNvPr>
          <p:cNvSpPr>
            <a:spLocks noGrp="1"/>
          </p:cNvSpPr>
          <p:nvPr>
            <p:ph idx="1"/>
          </p:nvPr>
        </p:nvSpPr>
        <p:spPr>
          <a:xfrm>
            <a:off x="250825" y="5008563"/>
            <a:ext cx="6415088" cy="1733550"/>
          </a:xfrm>
        </p:spPr>
        <p:txBody>
          <a:bodyPr/>
          <a:lstStyle/>
          <a:p>
            <a:pPr marL="366713" lvl="1" indent="0">
              <a:buFont typeface="Wingdings 2" panose="05020102010507070707" pitchFamily="18" charset="2"/>
              <a:buNone/>
              <a:defRPr/>
            </a:pPr>
            <a:endParaRPr lang="nl-NL" dirty="0"/>
          </a:p>
          <a:p>
            <a:pPr marL="366713" lvl="1" indent="0">
              <a:buFont typeface="Wingdings 2" panose="05020102010507070707" pitchFamily="18" charset="2"/>
              <a:buNone/>
              <a:defRPr/>
            </a:pPr>
            <a:r>
              <a:rPr lang="nl-NL" sz="2000" dirty="0">
                <a:solidFill>
                  <a:schemeClr val="tx1"/>
                </a:solidFill>
              </a:rPr>
              <a:t>Wat het ook is, jullie willen een eerlijke kans om je droom waar te maken.</a:t>
            </a:r>
            <a:r>
              <a:rPr lang="nl-NL" sz="2000" dirty="0">
                <a:solidFill>
                  <a:srgbClr val="FF0000"/>
                </a:solidFill>
              </a:rPr>
              <a:t> </a:t>
            </a:r>
          </a:p>
          <a:p>
            <a:pPr marL="366713" lvl="1" indent="0">
              <a:buFont typeface="Wingdings 2" panose="05020102010507070707" pitchFamily="18" charset="2"/>
              <a:buNone/>
              <a:defRPr/>
            </a:pPr>
            <a:r>
              <a:rPr lang="nl-NL" sz="2000" dirty="0">
                <a:solidFill>
                  <a:srgbClr val="009DD9"/>
                </a:solidFill>
              </a:rPr>
              <a:t>Welke dromen zijn er in deze groep?</a:t>
            </a:r>
          </a:p>
          <a:p>
            <a:pPr lvl="1">
              <a:defRPr/>
            </a:pPr>
            <a:endParaRPr lang="nl-NL" altLang="nl-NL" dirty="0">
              <a:solidFill>
                <a:srgbClr val="FF0000"/>
              </a:solidFill>
            </a:endParaRPr>
          </a:p>
        </p:txBody>
      </p:sp>
    </p:spTree>
    <p:extLst>
      <p:ext uri="{BB962C8B-B14F-4D97-AF65-F5344CB8AC3E}">
        <p14:creationId xmlns:p14="http://schemas.microsoft.com/office/powerpoint/2010/main" val="39070442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5762CDE0-DF35-CD27-838E-78F8C31A9F1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72133" y="476672"/>
            <a:ext cx="2472275" cy="1854206"/>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p:txBody>
          <a:bodyPr/>
          <a:lstStyle/>
          <a:p>
            <a:r>
              <a:rPr lang="nl-NL" altLang="nl-NL" dirty="0"/>
              <a:t>Filmpje</a:t>
            </a: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755576" y="2348881"/>
            <a:ext cx="6912768" cy="3384376"/>
          </a:xfrm>
        </p:spPr>
        <p:txBody>
          <a:bodyPr/>
          <a:lstStyle/>
          <a:p>
            <a:pPr marL="0" indent="0">
              <a:buNone/>
            </a:pPr>
            <a:r>
              <a:rPr lang="nl-NL" altLang="nl-NL" dirty="0"/>
              <a:t> Hoe is het om een voetbal talent te zijn?</a:t>
            </a:r>
          </a:p>
          <a:p>
            <a:pPr marL="0" indent="0">
              <a:buNone/>
            </a:pPr>
            <a:r>
              <a:rPr lang="nl-NL" altLang="nl-NL" dirty="0"/>
              <a:t>Via NPO </a:t>
            </a:r>
            <a:r>
              <a:rPr lang="nl-NL" altLang="nl-NL" dirty="0" err="1"/>
              <a:t>Zapp</a:t>
            </a:r>
            <a:r>
              <a:rPr lang="nl-NL" altLang="nl-NL" dirty="0"/>
              <a:t> (15:13 minuten)</a:t>
            </a:r>
          </a:p>
          <a:p>
            <a:pPr marL="0" indent="0">
              <a:buNone/>
            </a:pPr>
            <a:r>
              <a:rPr lang="nl-NL" altLang="nl-NL" dirty="0">
                <a:hlinkClick r:id="rId4"/>
              </a:rPr>
              <a:t>https://www.zapp.nl/programmas/1892-wat-zou-jij-doen/gemist/VPWON_1327835</a:t>
            </a:r>
            <a:endParaRPr lang="nl-NL" altLang="nl-NL" dirty="0"/>
          </a:p>
          <a:p>
            <a:pPr marL="0" indent="0">
              <a:buNone/>
            </a:pPr>
            <a:r>
              <a:rPr lang="nl-NL" altLang="nl-NL" sz="2000" dirty="0">
                <a:solidFill>
                  <a:srgbClr val="009DD9"/>
                </a:solidFill>
              </a:rPr>
              <a:t>- Wat lijkt je leuk aan deze manier van leven?</a:t>
            </a:r>
          </a:p>
          <a:p>
            <a:pPr marL="0" indent="0">
              <a:buNone/>
            </a:pPr>
            <a:r>
              <a:rPr lang="nl-NL" altLang="nl-NL" sz="2000" dirty="0">
                <a:solidFill>
                  <a:srgbClr val="009DD9"/>
                </a:solidFill>
              </a:rPr>
              <a:t>- En wat niet?</a:t>
            </a:r>
          </a:p>
          <a:p>
            <a:pPr marL="0" indent="0">
              <a:buNone/>
            </a:pPr>
            <a:endParaRPr lang="nl-NL" altLang="nl-NL" dirty="0"/>
          </a:p>
        </p:txBody>
      </p:sp>
    </p:spTree>
    <p:extLst>
      <p:ext uri="{BB962C8B-B14F-4D97-AF65-F5344CB8AC3E}">
        <p14:creationId xmlns:p14="http://schemas.microsoft.com/office/powerpoint/2010/main" val="14610201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Afbeelding 11" descr="Afbeelding met binnen, versierd, verschillende&#10;&#10;Automatisch gegenereerde beschrijving">
            <a:extLst>
              <a:ext uri="{FF2B5EF4-FFF2-40B4-BE49-F238E27FC236}">
                <a16:creationId xmlns:a16="http://schemas.microsoft.com/office/drawing/2014/main" id="{C2D63F7D-8226-D566-3B50-4E443A9349A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96136" y="476672"/>
            <a:ext cx="2701182" cy="1800200"/>
          </a:xfrm>
          <a:prstGeom prst="rect">
            <a:avLst/>
          </a:prstGeom>
        </p:spPr>
      </p:pic>
      <p:pic>
        <p:nvPicPr>
          <p:cNvPr id="5" name="Afbeelding 4">
            <a:extLst>
              <a:ext uri="{FF2B5EF4-FFF2-40B4-BE49-F238E27FC236}">
                <a16:creationId xmlns:a16="http://schemas.microsoft.com/office/drawing/2014/main" id="{2DFB4C0C-0371-E21D-27A3-E50925FE6EE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a:extLst>
              <a:ext uri="{FF2B5EF4-FFF2-40B4-BE49-F238E27FC236}">
                <a16:creationId xmlns:a16="http://schemas.microsoft.com/office/drawing/2014/main" id="{49C2A8B9-801C-F181-BED8-8A8E1613CAA7}"/>
              </a:ext>
            </a:extLst>
          </p:cNvPr>
          <p:cNvSpPr>
            <a:spLocks noGrp="1"/>
          </p:cNvSpPr>
          <p:nvPr>
            <p:ph type="title"/>
          </p:nvPr>
        </p:nvSpPr>
        <p:spPr/>
        <p:txBody>
          <a:bodyPr/>
          <a:lstStyle/>
          <a:p>
            <a:r>
              <a:rPr lang="nl-NL" dirty="0">
                <a:solidFill>
                  <a:srgbClr val="009DD9"/>
                </a:solidFill>
              </a:rPr>
              <a:t>Einde les 1</a:t>
            </a:r>
            <a:br>
              <a:rPr lang="nl-NL" dirty="0">
                <a:solidFill>
                  <a:srgbClr val="009DD9"/>
                </a:solidFill>
              </a:rPr>
            </a:br>
            <a:r>
              <a:rPr lang="nl-NL" dirty="0">
                <a:solidFill>
                  <a:srgbClr val="009DD9"/>
                </a:solidFill>
              </a:rPr>
              <a:t>Evaluatie</a:t>
            </a:r>
          </a:p>
        </p:txBody>
      </p:sp>
      <p:sp>
        <p:nvSpPr>
          <p:cNvPr id="3" name="Tijdelijke aanduiding voor inhoud 2">
            <a:extLst>
              <a:ext uri="{FF2B5EF4-FFF2-40B4-BE49-F238E27FC236}">
                <a16:creationId xmlns:a16="http://schemas.microsoft.com/office/drawing/2014/main" id="{67C417C2-C80F-D522-C5DA-F78407D66016}"/>
              </a:ext>
            </a:extLst>
          </p:cNvPr>
          <p:cNvSpPr>
            <a:spLocks noGrp="1"/>
          </p:cNvSpPr>
          <p:nvPr>
            <p:ph idx="1"/>
          </p:nvPr>
        </p:nvSpPr>
        <p:spPr/>
        <p:txBody>
          <a:bodyPr/>
          <a:lstStyle/>
          <a:p>
            <a:pPr>
              <a:buClr>
                <a:srgbClr val="009DD9"/>
              </a:buClr>
            </a:pPr>
            <a:r>
              <a:rPr lang="nl-NL" dirty="0"/>
              <a:t>Wat viel je op in deze les?</a:t>
            </a:r>
          </a:p>
          <a:p>
            <a:pPr>
              <a:buClr>
                <a:srgbClr val="009DD9"/>
              </a:buClr>
            </a:pPr>
            <a:r>
              <a:rPr lang="nl-NL" dirty="0"/>
              <a:t>Wat vond je interessant?</a:t>
            </a:r>
          </a:p>
          <a:p>
            <a:pPr>
              <a:buClr>
                <a:srgbClr val="009DD9"/>
              </a:buClr>
            </a:pPr>
            <a:r>
              <a:rPr lang="nl-NL" dirty="0"/>
              <a:t>Wat heb je geleerd?</a:t>
            </a:r>
          </a:p>
          <a:p>
            <a:pPr>
              <a:buClr>
                <a:srgbClr val="009DD9"/>
              </a:buClr>
            </a:pPr>
            <a:r>
              <a:rPr lang="nl-NL" dirty="0"/>
              <a:t>Waarover wil je nog verder nadenken of praten?</a:t>
            </a:r>
          </a:p>
        </p:txBody>
      </p:sp>
    </p:spTree>
    <p:extLst>
      <p:ext uri="{BB962C8B-B14F-4D97-AF65-F5344CB8AC3E}">
        <p14:creationId xmlns:p14="http://schemas.microsoft.com/office/powerpoint/2010/main" val="6758831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5257C355-6E72-5BB2-B12A-8DAA01F0951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80112" y="476672"/>
            <a:ext cx="2636156" cy="1872208"/>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09601" y="609600"/>
            <a:ext cx="5042520" cy="1163216"/>
          </a:xfrm>
        </p:spPr>
        <p:txBody>
          <a:bodyPr/>
          <a:lstStyle/>
          <a:p>
            <a:r>
              <a:rPr lang="nl-NL" altLang="nl-NL" dirty="0"/>
              <a:t>Les 2. Voordelen en nadelen</a:t>
            </a: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755576" y="2348881"/>
            <a:ext cx="6912768" cy="3384376"/>
          </a:xfrm>
        </p:spPr>
        <p:txBody>
          <a:bodyPr/>
          <a:lstStyle/>
          <a:p>
            <a:r>
              <a:rPr lang="nl-NL" altLang="nl-NL" dirty="0"/>
              <a:t>Kunnen kiezen</a:t>
            </a:r>
          </a:p>
          <a:p>
            <a:r>
              <a:rPr lang="nl-NL" altLang="nl-NL" dirty="0"/>
              <a:t>Discriminatie en de wet</a:t>
            </a:r>
          </a:p>
          <a:p>
            <a:r>
              <a:rPr lang="nl-NL" altLang="nl-NL" dirty="0"/>
              <a:t>Kansen zien  en doorzetten</a:t>
            </a:r>
          </a:p>
          <a:p>
            <a:r>
              <a:rPr lang="nl-NL" altLang="nl-NL" dirty="0"/>
              <a:t>Wat vind jij belangrijk ?</a:t>
            </a:r>
          </a:p>
          <a:p>
            <a:pPr marL="355600" indent="-285750" eaLnBrk="1" fontAlgn="auto" hangingPunct="1">
              <a:spcBef>
                <a:spcPts val="0"/>
              </a:spcBef>
              <a:spcAft>
                <a:spcPts val="0"/>
              </a:spcAft>
              <a:defRPr/>
            </a:pPr>
            <a:endParaRPr lang="nl-NL" dirty="0">
              <a:solidFill>
                <a:schemeClr val="tx1">
                  <a:lumMod val="75000"/>
                  <a:lumOff val="25000"/>
                </a:schemeClr>
              </a:solidFill>
            </a:endParaRPr>
          </a:p>
        </p:txBody>
      </p:sp>
    </p:spTree>
    <p:extLst>
      <p:ext uri="{BB962C8B-B14F-4D97-AF65-F5344CB8AC3E}">
        <p14:creationId xmlns:p14="http://schemas.microsoft.com/office/powerpoint/2010/main" val="2347810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61852BBC-07F5-0832-9566-5C88CADA170E}"/>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5076056" y="-1611560"/>
            <a:ext cx="3168352" cy="3961837"/>
          </a:xfrm>
          <a:prstGeom prst="rect">
            <a:avLst/>
          </a:prstGeom>
        </p:spPr>
      </p:pic>
      <p:pic>
        <p:nvPicPr>
          <p:cNvPr id="5" name="Afbeelding 4">
            <a:extLst>
              <a:ext uri="{FF2B5EF4-FFF2-40B4-BE49-F238E27FC236}">
                <a16:creationId xmlns:a16="http://schemas.microsoft.com/office/drawing/2014/main" id="{6BDDFDBD-F8CA-35FB-9E78-1A95B8C2B30B}"/>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7164288" y="5157192"/>
            <a:ext cx="1728192" cy="1576975"/>
          </a:xfrm>
          <a:prstGeom prst="rect">
            <a:avLst/>
          </a:prstGeom>
        </p:spPr>
      </p:pic>
      <p:pic>
        <p:nvPicPr>
          <p:cNvPr id="6" name="Afbeelding 5">
            <a:extLst>
              <a:ext uri="{FF2B5EF4-FFF2-40B4-BE49-F238E27FC236}">
                <a16:creationId xmlns:a16="http://schemas.microsoft.com/office/drawing/2014/main" id="{43146895-5FE9-053A-7F35-77140CD163B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a:extLst>
              <a:ext uri="{FF2B5EF4-FFF2-40B4-BE49-F238E27FC236}">
                <a16:creationId xmlns:a16="http://schemas.microsoft.com/office/drawing/2014/main" id="{14418CBA-F835-26FB-9C5C-5B93534776B5}"/>
              </a:ext>
            </a:extLst>
          </p:cNvPr>
          <p:cNvSpPr>
            <a:spLocks noGrp="1"/>
          </p:cNvSpPr>
          <p:nvPr>
            <p:ph type="title"/>
          </p:nvPr>
        </p:nvSpPr>
        <p:spPr/>
        <p:txBody>
          <a:bodyPr/>
          <a:lstStyle/>
          <a:p>
            <a:r>
              <a:rPr lang="nl-NL" dirty="0"/>
              <a:t>Hoe werkt het?</a:t>
            </a:r>
          </a:p>
        </p:txBody>
      </p:sp>
      <p:sp>
        <p:nvSpPr>
          <p:cNvPr id="3" name="Tijdelijke aanduiding voor inhoud 2">
            <a:extLst>
              <a:ext uri="{FF2B5EF4-FFF2-40B4-BE49-F238E27FC236}">
                <a16:creationId xmlns:a16="http://schemas.microsoft.com/office/drawing/2014/main" id="{ECCBF7F6-A8FD-A7D2-5A60-723D591F3613}"/>
              </a:ext>
            </a:extLst>
          </p:cNvPr>
          <p:cNvSpPr>
            <a:spLocks noGrp="1"/>
          </p:cNvSpPr>
          <p:nvPr>
            <p:ph idx="1"/>
          </p:nvPr>
        </p:nvSpPr>
        <p:spPr/>
        <p:txBody>
          <a:bodyPr/>
          <a:lstStyle/>
          <a:p>
            <a:r>
              <a:rPr lang="nl-NL" altLang="nl-NL" dirty="0">
                <a:solidFill>
                  <a:schemeClr val="tx1">
                    <a:lumMod val="75000"/>
                    <a:lumOff val="25000"/>
                  </a:schemeClr>
                </a:solidFill>
              </a:rPr>
              <a:t>Dingen die Erasmus zelf heeft geschreven zijn </a:t>
            </a:r>
            <a:br>
              <a:rPr lang="nl-NL" altLang="nl-NL" dirty="0">
                <a:solidFill>
                  <a:schemeClr val="tx1">
                    <a:lumMod val="75000"/>
                    <a:lumOff val="25000"/>
                  </a:schemeClr>
                </a:solidFill>
              </a:rPr>
            </a:br>
            <a:r>
              <a:rPr lang="nl-NL" altLang="nl-NL" dirty="0">
                <a:solidFill>
                  <a:schemeClr val="tx1">
                    <a:lumMod val="75000"/>
                    <a:lumOff val="25000"/>
                  </a:schemeClr>
                </a:solidFill>
              </a:rPr>
              <a:t>in de tekst herkenbaar aan de donkergroene </a:t>
            </a:r>
            <a:br>
              <a:rPr lang="nl-NL" altLang="nl-NL" dirty="0">
                <a:solidFill>
                  <a:schemeClr val="tx1">
                    <a:lumMod val="75000"/>
                    <a:lumOff val="25000"/>
                  </a:schemeClr>
                </a:solidFill>
              </a:rPr>
            </a:br>
            <a:r>
              <a:rPr lang="nl-NL" altLang="nl-NL" dirty="0">
                <a:solidFill>
                  <a:schemeClr val="tx1">
                    <a:lumMod val="75000"/>
                    <a:lumOff val="25000"/>
                  </a:schemeClr>
                </a:solidFill>
              </a:rPr>
              <a:t>kleur. Zo dus:</a:t>
            </a:r>
            <a:br>
              <a:rPr lang="nl-NL" altLang="nl-NL" dirty="0">
                <a:solidFill>
                  <a:schemeClr val="tx1">
                    <a:lumMod val="75000"/>
                    <a:lumOff val="25000"/>
                  </a:schemeClr>
                </a:solidFill>
              </a:rPr>
            </a:br>
            <a:r>
              <a:rPr lang="nl-NL" altLang="nl-NL" dirty="0">
                <a:solidFill>
                  <a:srgbClr val="1E7F4B"/>
                </a:solidFill>
              </a:rPr>
              <a:t>“</a:t>
            </a:r>
            <a:r>
              <a:rPr lang="nl-NL" altLang="nl-NL" i="1" dirty="0">
                <a:solidFill>
                  <a:srgbClr val="1E7F4B"/>
                </a:solidFill>
              </a:rPr>
              <a:t>Het onderwijs zal het begrip, de verdraagzaamheid en</a:t>
            </a:r>
            <a:br>
              <a:rPr lang="nl-NL" altLang="nl-NL" i="1" dirty="0">
                <a:solidFill>
                  <a:srgbClr val="1E7F4B"/>
                </a:solidFill>
              </a:rPr>
            </a:br>
            <a:r>
              <a:rPr lang="nl-NL" altLang="nl-NL" i="1" dirty="0">
                <a:solidFill>
                  <a:srgbClr val="1E7F4B"/>
                </a:solidFill>
              </a:rPr>
              <a:t>de vriendschap van alle landen, rassen of godsdienstige</a:t>
            </a:r>
            <a:br>
              <a:rPr lang="nl-NL" altLang="nl-NL" i="1" dirty="0">
                <a:solidFill>
                  <a:srgbClr val="1E7F4B"/>
                </a:solidFill>
              </a:rPr>
            </a:br>
            <a:r>
              <a:rPr lang="nl-NL" altLang="nl-NL" i="1" dirty="0">
                <a:solidFill>
                  <a:srgbClr val="1E7F4B"/>
                </a:solidFill>
              </a:rPr>
              <a:t>groepen bevorderen!”</a:t>
            </a:r>
          </a:p>
          <a:p>
            <a:endParaRPr lang="nl-NL" altLang="nl-NL" i="1" dirty="0">
              <a:solidFill>
                <a:srgbClr val="1E7F4B"/>
              </a:solidFill>
            </a:endParaRPr>
          </a:p>
          <a:p>
            <a:r>
              <a:rPr lang="nl-NL" altLang="nl-NL" dirty="0">
                <a:solidFill>
                  <a:schemeClr val="tx1">
                    <a:lumMod val="75000"/>
                    <a:lumOff val="25000"/>
                  </a:schemeClr>
                </a:solidFill>
              </a:rPr>
              <a:t>Instructies aan de leerkracht staan in lichtgroen, bijv.:</a:t>
            </a:r>
            <a:br>
              <a:rPr lang="nl-NL" altLang="nl-NL" dirty="0">
                <a:solidFill>
                  <a:schemeClr val="tx1">
                    <a:lumMod val="75000"/>
                    <a:lumOff val="25000"/>
                  </a:schemeClr>
                </a:solidFill>
              </a:rPr>
            </a:br>
            <a:r>
              <a:rPr lang="nl-NL" altLang="nl-NL" dirty="0">
                <a:solidFill>
                  <a:srgbClr val="94C357"/>
                </a:solidFill>
              </a:rPr>
              <a:t>Bij deze sheet past actieve werkvorm “</a:t>
            </a:r>
            <a:r>
              <a:rPr lang="nl-NL" altLang="nl-NL" dirty="0" err="1">
                <a:solidFill>
                  <a:srgbClr val="94C357"/>
                </a:solidFill>
              </a:rPr>
              <a:t>xyz</a:t>
            </a:r>
            <a:r>
              <a:rPr lang="nl-NL" altLang="nl-NL" dirty="0">
                <a:solidFill>
                  <a:srgbClr val="94C357"/>
                </a:solidFill>
              </a:rPr>
              <a:t>”</a:t>
            </a:r>
          </a:p>
          <a:p>
            <a:endParaRPr lang="nl-NL" altLang="nl-NL" i="1" dirty="0">
              <a:solidFill>
                <a:srgbClr val="1E7F4B"/>
              </a:solidFill>
            </a:endParaRPr>
          </a:p>
          <a:p>
            <a:r>
              <a:rPr lang="nl-NL" altLang="nl-NL" dirty="0">
                <a:solidFill>
                  <a:schemeClr val="tx1">
                    <a:lumMod val="75000"/>
                    <a:lumOff val="25000"/>
                  </a:schemeClr>
                </a:solidFill>
              </a:rPr>
              <a:t>Vragen zijn steeds blauw gekleurd. Zo dus:</a:t>
            </a:r>
            <a:br>
              <a:rPr lang="nl-NL" altLang="nl-NL" dirty="0">
                <a:solidFill>
                  <a:schemeClr val="tx1">
                    <a:lumMod val="75000"/>
                    <a:lumOff val="25000"/>
                  </a:schemeClr>
                </a:solidFill>
              </a:rPr>
            </a:br>
            <a:r>
              <a:rPr lang="nl-NL" altLang="nl-NL" dirty="0">
                <a:solidFill>
                  <a:srgbClr val="009DD9"/>
                </a:solidFill>
              </a:rPr>
              <a:t>Welke afspraken zijn daarvoor nodig?</a:t>
            </a:r>
          </a:p>
        </p:txBody>
      </p:sp>
    </p:spTree>
    <p:extLst>
      <p:ext uri="{BB962C8B-B14F-4D97-AF65-F5344CB8AC3E}">
        <p14:creationId xmlns:p14="http://schemas.microsoft.com/office/powerpoint/2010/main" val="26605575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D2ADEBDB-97BA-C91A-C148-AF00D4C201E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92080" y="34356"/>
            <a:ext cx="3048000" cy="5151120"/>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11560" y="404664"/>
            <a:ext cx="5690592" cy="1163216"/>
          </a:xfrm>
        </p:spPr>
        <p:txBody>
          <a:bodyPr/>
          <a:lstStyle/>
          <a:p>
            <a:r>
              <a:rPr lang="nl-NL" altLang="nl-NL" dirty="0"/>
              <a:t>In de tijd van Erasmus kon je meestal niet kiezen</a:t>
            </a: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755576" y="2420888"/>
            <a:ext cx="6912768" cy="3384376"/>
          </a:xfrm>
        </p:spPr>
        <p:txBody>
          <a:bodyPr/>
          <a:lstStyle/>
          <a:p>
            <a:pPr marL="355600" indent="-285750" eaLnBrk="1" fontAlgn="auto" hangingPunct="1">
              <a:spcBef>
                <a:spcPts val="0"/>
              </a:spcBef>
              <a:spcAft>
                <a:spcPts val="0"/>
              </a:spcAft>
              <a:defRPr/>
            </a:pPr>
            <a:r>
              <a:rPr lang="nl-NL" sz="2000" dirty="0">
                <a:solidFill>
                  <a:schemeClr val="tx1">
                    <a:lumMod val="75000"/>
                    <a:lumOff val="25000"/>
                  </a:schemeClr>
                </a:solidFill>
              </a:rPr>
              <a:t>Voor de meeste kinderen lag de toekomst al vast.</a:t>
            </a:r>
          </a:p>
          <a:p>
            <a:pPr marL="355600" indent="-285750" eaLnBrk="1" fontAlgn="auto" hangingPunct="1">
              <a:spcBef>
                <a:spcPts val="0"/>
              </a:spcBef>
              <a:spcAft>
                <a:spcPts val="0"/>
              </a:spcAft>
              <a:defRPr/>
            </a:pPr>
            <a:endParaRPr lang="nl-NL" sz="2000" dirty="0">
              <a:solidFill>
                <a:schemeClr val="tx1">
                  <a:lumMod val="75000"/>
                  <a:lumOff val="25000"/>
                </a:schemeClr>
              </a:solidFill>
            </a:endParaRPr>
          </a:p>
          <a:p>
            <a:pPr marL="355600" indent="-285750" eaLnBrk="1" fontAlgn="auto" hangingPunct="1">
              <a:spcBef>
                <a:spcPts val="0"/>
              </a:spcBef>
              <a:spcAft>
                <a:spcPts val="0"/>
              </a:spcAft>
              <a:defRPr/>
            </a:pPr>
            <a:r>
              <a:rPr lang="nl-NL" sz="2000" dirty="0">
                <a:solidFill>
                  <a:schemeClr val="tx1">
                    <a:lumMod val="75000"/>
                    <a:lumOff val="25000"/>
                  </a:schemeClr>
                </a:solidFill>
              </a:rPr>
              <a:t>Als je vader boer was, werd jij ook boer, was hij smid dan werd jij ook smid. </a:t>
            </a:r>
          </a:p>
          <a:p>
            <a:pPr marL="355600" indent="-285750" eaLnBrk="1" fontAlgn="auto" hangingPunct="1">
              <a:spcBef>
                <a:spcPts val="0"/>
              </a:spcBef>
              <a:spcAft>
                <a:spcPts val="0"/>
              </a:spcAft>
              <a:defRPr/>
            </a:pPr>
            <a:r>
              <a:rPr lang="nl-NL" sz="2000" dirty="0">
                <a:solidFill>
                  <a:schemeClr val="tx1">
                    <a:lumMod val="75000"/>
                    <a:lumOff val="25000"/>
                  </a:schemeClr>
                </a:solidFill>
              </a:rPr>
              <a:t>En als je vader knecht was bij een boer of een smid werd jij dat ook. Zo leerde je een vak.</a:t>
            </a:r>
          </a:p>
          <a:p>
            <a:pPr marL="355600" indent="-285750" eaLnBrk="1" fontAlgn="auto" hangingPunct="1">
              <a:spcBef>
                <a:spcPts val="0"/>
              </a:spcBef>
              <a:spcAft>
                <a:spcPts val="0"/>
              </a:spcAft>
              <a:defRPr/>
            </a:pPr>
            <a:r>
              <a:rPr lang="nl-NL" sz="2000" dirty="0">
                <a:solidFill>
                  <a:schemeClr val="tx1">
                    <a:lumMod val="75000"/>
                    <a:lumOff val="25000"/>
                  </a:schemeClr>
                </a:solidFill>
              </a:rPr>
              <a:t>Meisjes trouwden en werden moeder. Wat daarvoor nodig was leerden ze van hun eigen moeder. </a:t>
            </a:r>
          </a:p>
          <a:p>
            <a:pPr marL="355600" indent="-285750" eaLnBrk="1" fontAlgn="auto" hangingPunct="1">
              <a:spcBef>
                <a:spcPts val="0"/>
              </a:spcBef>
              <a:spcAft>
                <a:spcPts val="0"/>
              </a:spcAft>
              <a:defRPr/>
            </a:pPr>
            <a:endParaRPr lang="nl-NL" sz="2000" dirty="0">
              <a:solidFill>
                <a:schemeClr val="tx1">
                  <a:lumMod val="75000"/>
                  <a:lumOff val="25000"/>
                </a:schemeClr>
              </a:solidFill>
            </a:endParaRPr>
          </a:p>
        </p:txBody>
      </p:sp>
    </p:spTree>
    <p:extLst>
      <p:ext uri="{BB962C8B-B14F-4D97-AF65-F5344CB8AC3E}">
        <p14:creationId xmlns:p14="http://schemas.microsoft.com/office/powerpoint/2010/main" val="11859193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C9599145-7E52-0A20-0E30-1AA2787EF77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724128" y="260648"/>
            <a:ext cx="2520280" cy="2990162"/>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09601" y="609600"/>
            <a:ext cx="5042520" cy="1163216"/>
          </a:xfrm>
        </p:spPr>
        <p:txBody>
          <a:bodyPr/>
          <a:lstStyle/>
          <a:p>
            <a:r>
              <a:rPr lang="nl-NL" altLang="nl-NL" dirty="0"/>
              <a:t>Eerlijke kansen</a:t>
            </a:r>
            <a:br>
              <a:rPr lang="nl-NL" dirty="0"/>
            </a:b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611560" y="2348880"/>
            <a:ext cx="7128792" cy="3384376"/>
          </a:xfrm>
        </p:spPr>
        <p:txBody>
          <a:bodyPr/>
          <a:lstStyle/>
          <a:p>
            <a:pPr marL="355600" indent="-285750" eaLnBrk="1" fontAlgn="auto" hangingPunct="1">
              <a:spcBef>
                <a:spcPts val="0"/>
              </a:spcBef>
              <a:spcAft>
                <a:spcPts val="0"/>
              </a:spcAft>
              <a:defRPr/>
            </a:pPr>
            <a:r>
              <a:rPr lang="nl-NL" sz="2000" dirty="0">
                <a:solidFill>
                  <a:schemeClr val="tx1">
                    <a:lumMod val="75000"/>
                    <a:lumOff val="25000"/>
                  </a:schemeClr>
                </a:solidFill>
              </a:rPr>
              <a:t>Erasmus vond dat iedereen recht had op een goede opvoeding en goed onderwijs, hij schreef: </a:t>
            </a:r>
          </a:p>
          <a:p>
            <a:pPr marL="355600" indent="-285750" eaLnBrk="1" fontAlgn="auto" hangingPunct="1">
              <a:spcBef>
                <a:spcPts val="0"/>
              </a:spcBef>
              <a:spcAft>
                <a:spcPts val="0"/>
              </a:spcAft>
              <a:defRPr/>
            </a:pPr>
            <a:endParaRPr lang="nl-NL" dirty="0">
              <a:solidFill>
                <a:schemeClr val="tx1">
                  <a:lumMod val="75000"/>
                  <a:lumOff val="25000"/>
                </a:schemeClr>
              </a:solidFill>
            </a:endParaRPr>
          </a:p>
          <a:p>
            <a:pPr marL="69850" indent="0" eaLnBrk="1" fontAlgn="auto" hangingPunct="1">
              <a:spcBef>
                <a:spcPts val="0"/>
              </a:spcBef>
              <a:spcAft>
                <a:spcPts val="0"/>
              </a:spcAft>
              <a:buNone/>
              <a:defRPr/>
            </a:pPr>
            <a:r>
              <a:rPr lang="nl-NL" sz="2000" i="1" dirty="0">
                <a:solidFill>
                  <a:srgbClr val="1E7F4B"/>
                </a:solidFill>
              </a:rPr>
              <a:t>“Zijn kinderen van gewone burgers soms </a:t>
            </a:r>
          </a:p>
          <a:p>
            <a:pPr marL="69850" indent="0" eaLnBrk="1" fontAlgn="auto" hangingPunct="1">
              <a:spcBef>
                <a:spcPts val="0"/>
              </a:spcBef>
              <a:spcAft>
                <a:spcPts val="0"/>
              </a:spcAft>
              <a:buNone/>
              <a:defRPr/>
            </a:pPr>
            <a:r>
              <a:rPr lang="nl-NL" sz="2000" i="1" dirty="0">
                <a:solidFill>
                  <a:srgbClr val="1E7F4B"/>
                </a:solidFill>
              </a:rPr>
              <a:t>minder dan prinsen?”</a:t>
            </a:r>
          </a:p>
          <a:p>
            <a:pPr marL="355600" indent="-285750" eaLnBrk="1" fontAlgn="auto" hangingPunct="1">
              <a:spcBef>
                <a:spcPts val="0"/>
              </a:spcBef>
              <a:spcAft>
                <a:spcPts val="0"/>
              </a:spcAft>
              <a:defRPr/>
            </a:pPr>
            <a:endParaRPr lang="nl-NL" dirty="0">
              <a:solidFill>
                <a:srgbClr val="1E7F4B"/>
              </a:solidFill>
            </a:endParaRPr>
          </a:p>
          <a:p>
            <a:pPr marL="69850" indent="0" eaLnBrk="1" fontAlgn="auto" hangingPunct="1">
              <a:spcBef>
                <a:spcPts val="0"/>
              </a:spcBef>
              <a:spcAft>
                <a:spcPts val="0"/>
              </a:spcAft>
              <a:buNone/>
              <a:defRPr/>
            </a:pPr>
            <a:endParaRPr lang="nl-NL" dirty="0">
              <a:solidFill>
                <a:schemeClr val="tx1">
                  <a:lumMod val="75000"/>
                  <a:lumOff val="25000"/>
                </a:schemeClr>
              </a:solidFill>
            </a:endParaRPr>
          </a:p>
        </p:txBody>
      </p:sp>
    </p:spTree>
    <p:extLst>
      <p:ext uri="{BB962C8B-B14F-4D97-AF65-F5344CB8AC3E}">
        <p14:creationId xmlns:p14="http://schemas.microsoft.com/office/powerpoint/2010/main" val="41336265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532EC05D-8999-9BFF-B8C2-F81E7D13E28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52120" y="476672"/>
            <a:ext cx="2735690" cy="1823688"/>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09601" y="609600"/>
            <a:ext cx="5042520" cy="1163216"/>
          </a:xfrm>
        </p:spPr>
        <p:txBody>
          <a:bodyPr/>
          <a:lstStyle/>
          <a:p>
            <a:r>
              <a:rPr lang="nl-NL" altLang="nl-NL" dirty="0"/>
              <a:t>Veranderingen en verbeteringen</a:t>
            </a: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755576" y="2348880"/>
            <a:ext cx="6696744" cy="3384376"/>
          </a:xfrm>
        </p:spPr>
        <p:txBody>
          <a:bodyPr/>
          <a:lstStyle/>
          <a:p>
            <a:pPr marL="69850" indent="0" eaLnBrk="1" fontAlgn="auto" hangingPunct="1">
              <a:spcBef>
                <a:spcPts val="0"/>
              </a:spcBef>
              <a:spcAft>
                <a:spcPts val="0"/>
              </a:spcAft>
              <a:buNone/>
              <a:defRPr/>
            </a:pPr>
            <a:r>
              <a:rPr lang="nl-NL" sz="2000" dirty="0">
                <a:solidFill>
                  <a:schemeClr val="tx1">
                    <a:lumMod val="75000"/>
                    <a:lumOff val="25000"/>
                  </a:schemeClr>
                </a:solidFill>
              </a:rPr>
              <a:t>De samenleving verandert de hele tijd. </a:t>
            </a:r>
          </a:p>
          <a:p>
            <a:pPr marL="69850" indent="0" eaLnBrk="1" fontAlgn="auto" hangingPunct="1">
              <a:spcBef>
                <a:spcPts val="0"/>
              </a:spcBef>
              <a:spcAft>
                <a:spcPts val="0"/>
              </a:spcAft>
              <a:buNone/>
              <a:defRPr/>
            </a:pPr>
            <a:r>
              <a:rPr lang="nl-NL" sz="2000" dirty="0">
                <a:solidFill>
                  <a:schemeClr val="tx1">
                    <a:lumMod val="75000"/>
                    <a:lumOff val="25000"/>
                  </a:schemeClr>
                </a:solidFill>
              </a:rPr>
              <a:t>We gaan anders over dingen denken.</a:t>
            </a:r>
          </a:p>
          <a:p>
            <a:pPr marL="69850" indent="0" eaLnBrk="1" fontAlgn="auto" hangingPunct="1">
              <a:spcBef>
                <a:spcPts val="0"/>
              </a:spcBef>
              <a:spcAft>
                <a:spcPts val="0"/>
              </a:spcAft>
              <a:buNone/>
              <a:defRPr/>
            </a:pPr>
            <a:r>
              <a:rPr lang="nl-NL" sz="2000" dirty="0">
                <a:solidFill>
                  <a:schemeClr val="tx1">
                    <a:lumMod val="75000"/>
                    <a:lumOff val="25000"/>
                  </a:schemeClr>
                </a:solidFill>
              </a:rPr>
              <a:t>En we denken anders over elkaar.</a:t>
            </a:r>
          </a:p>
          <a:p>
            <a:pPr marL="355600" indent="-285750" eaLnBrk="1" fontAlgn="auto" hangingPunct="1">
              <a:spcBef>
                <a:spcPts val="0"/>
              </a:spcBef>
              <a:spcAft>
                <a:spcPts val="0"/>
              </a:spcAft>
              <a:defRPr/>
            </a:pPr>
            <a:endParaRPr lang="nl-NL" sz="2000" dirty="0">
              <a:solidFill>
                <a:schemeClr val="tx1">
                  <a:lumMod val="75000"/>
                  <a:lumOff val="25000"/>
                </a:schemeClr>
              </a:solidFill>
            </a:endParaRPr>
          </a:p>
          <a:p>
            <a:pPr marL="755650" lvl="1" eaLnBrk="1" fontAlgn="auto" hangingPunct="1">
              <a:spcBef>
                <a:spcPts val="0"/>
              </a:spcBef>
              <a:spcAft>
                <a:spcPts val="0"/>
              </a:spcAft>
              <a:defRPr/>
            </a:pPr>
            <a:r>
              <a:rPr lang="nl-NL" sz="2000" dirty="0">
                <a:solidFill>
                  <a:schemeClr val="tx1">
                    <a:lumMod val="75000"/>
                    <a:lumOff val="25000"/>
                  </a:schemeClr>
                </a:solidFill>
              </a:rPr>
              <a:t>		Over arm en rijk</a:t>
            </a:r>
          </a:p>
          <a:p>
            <a:pPr marL="755650" lvl="1" eaLnBrk="1" fontAlgn="auto" hangingPunct="1">
              <a:spcBef>
                <a:spcPts val="0"/>
              </a:spcBef>
              <a:spcAft>
                <a:spcPts val="0"/>
              </a:spcAft>
              <a:defRPr/>
            </a:pPr>
            <a:r>
              <a:rPr lang="nl-NL" sz="2000" dirty="0">
                <a:solidFill>
                  <a:schemeClr val="tx1">
                    <a:lumMod val="75000"/>
                    <a:lumOff val="25000"/>
                  </a:schemeClr>
                </a:solidFill>
              </a:rPr>
              <a:t>		Over man en vrouw</a:t>
            </a:r>
          </a:p>
          <a:p>
            <a:pPr marL="355600" indent="-285750" eaLnBrk="1" fontAlgn="auto" hangingPunct="1">
              <a:spcBef>
                <a:spcPts val="0"/>
              </a:spcBef>
              <a:spcAft>
                <a:spcPts val="0"/>
              </a:spcAft>
              <a:defRPr/>
            </a:pPr>
            <a:endParaRPr lang="nl-NL" sz="2000" dirty="0">
              <a:solidFill>
                <a:schemeClr val="tx1">
                  <a:lumMod val="75000"/>
                  <a:lumOff val="25000"/>
                </a:schemeClr>
              </a:solidFill>
            </a:endParaRPr>
          </a:p>
          <a:p>
            <a:pPr marL="69850" indent="0" eaLnBrk="1" fontAlgn="auto" hangingPunct="1">
              <a:spcBef>
                <a:spcPts val="0"/>
              </a:spcBef>
              <a:spcAft>
                <a:spcPts val="0"/>
              </a:spcAft>
              <a:buNone/>
              <a:defRPr/>
            </a:pPr>
            <a:r>
              <a:rPr lang="nl-NL" sz="2000" dirty="0">
                <a:solidFill>
                  <a:srgbClr val="009DD9"/>
                </a:solidFill>
              </a:rPr>
              <a:t>We vinden nu dat iedereen </a:t>
            </a:r>
          </a:p>
          <a:p>
            <a:pPr marL="69850" indent="0" eaLnBrk="1" fontAlgn="auto" hangingPunct="1">
              <a:spcBef>
                <a:spcPts val="0"/>
              </a:spcBef>
              <a:spcAft>
                <a:spcPts val="0"/>
              </a:spcAft>
              <a:buNone/>
              <a:defRPr/>
            </a:pPr>
            <a:r>
              <a:rPr lang="nl-NL" sz="2000" dirty="0">
                <a:solidFill>
                  <a:srgbClr val="009DD9"/>
                </a:solidFill>
              </a:rPr>
              <a:t>gelijke kansen moet krijgen. </a:t>
            </a:r>
          </a:p>
          <a:p>
            <a:pPr marL="355600" indent="-285750" eaLnBrk="1" fontAlgn="auto" hangingPunct="1">
              <a:spcBef>
                <a:spcPts val="0"/>
              </a:spcBef>
              <a:spcAft>
                <a:spcPts val="0"/>
              </a:spcAft>
              <a:defRPr/>
            </a:pPr>
            <a:endParaRPr lang="nl-NL" dirty="0">
              <a:solidFill>
                <a:srgbClr val="1E7F4B"/>
              </a:solidFill>
            </a:endParaRPr>
          </a:p>
          <a:p>
            <a:pPr marL="69850" indent="0" eaLnBrk="1" fontAlgn="auto" hangingPunct="1">
              <a:spcBef>
                <a:spcPts val="0"/>
              </a:spcBef>
              <a:spcAft>
                <a:spcPts val="0"/>
              </a:spcAft>
              <a:buNone/>
              <a:defRPr/>
            </a:pPr>
            <a:endParaRPr lang="nl-NL" dirty="0">
              <a:solidFill>
                <a:schemeClr val="tx1">
                  <a:lumMod val="75000"/>
                  <a:lumOff val="25000"/>
                </a:schemeClr>
              </a:solidFill>
            </a:endParaRPr>
          </a:p>
        </p:txBody>
      </p:sp>
    </p:spTree>
    <p:extLst>
      <p:ext uri="{BB962C8B-B14F-4D97-AF65-F5344CB8AC3E}">
        <p14:creationId xmlns:p14="http://schemas.microsoft.com/office/powerpoint/2010/main" val="6766106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F958FC9D-AEB5-554A-AB1D-033FCA09058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36096" y="476672"/>
            <a:ext cx="3240360" cy="1840152"/>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11560" y="404664"/>
            <a:ext cx="5762600" cy="1163216"/>
          </a:xfrm>
        </p:spPr>
        <p:txBody>
          <a:bodyPr/>
          <a:lstStyle/>
          <a:p>
            <a:r>
              <a:rPr lang="nl-NL" altLang="nl-NL" dirty="0"/>
              <a:t>Wat verandert er voor jou?</a:t>
            </a: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755576" y="2348880"/>
            <a:ext cx="6696744" cy="3384376"/>
          </a:xfrm>
        </p:spPr>
        <p:txBody>
          <a:bodyPr/>
          <a:lstStyle/>
          <a:p>
            <a:pPr marL="69850" indent="0">
              <a:buFont typeface="Wingdings 2" panose="05020102010507070707" pitchFamily="18" charset="2"/>
              <a:buNone/>
            </a:pPr>
            <a:r>
              <a:rPr lang="nl-NL" altLang="nl-NL" sz="2000" dirty="0"/>
              <a:t>Jongens kunnen nu iets heel anders worden </a:t>
            </a:r>
          </a:p>
          <a:p>
            <a:pPr marL="69850" indent="0">
              <a:buFont typeface="Wingdings 2" panose="05020102010507070707" pitchFamily="18" charset="2"/>
              <a:buNone/>
            </a:pPr>
            <a:r>
              <a:rPr lang="nl-NL" altLang="nl-NL" sz="2000" dirty="0"/>
              <a:t>dan hun vader. De zoon van de boerenknecht </a:t>
            </a:r>
          </a:p>
          <a:p>
            <a:pPr marL="69850" indent="0">
              <a:buFont typeface="Wingdings 2" panose="05020102010507070707" pitchFamily="18" charset="2"/>
              <a:buNone/>
            </a:pPr>
            <a:r>
              <a:rPr lang="nl-NL" altLang="nl-NL" sz="2000" dirty="0"/>
              <a:t>kan nu ook agent, bankier of schrijver worden.</a:t>
            </a:r>
          </a:p>
          <a:p>
            <a:pPr marL="69850" indent="0">
              <a:buFont typeface="Wingdings 2" panose="05020102010507070707" pitchFamily="18" charset="2"/>
              <a:buNone/>
            </a:pPr>
            <a:endParaRPr lang="nl-NL" altLang="nl-NL" sz="2000" dirty="0"/>
          </a:p>
          <a:p>
            <a:pPr marL="69850" indent="0">
              <a:buFont typeface="Wingdings 2" panose="05020102010507070707" pitchFamily="18" charset="2"/>
              <a:buNone/>
            </a:pPr>
            <a:r>
              <a:rPr lang="nl-NL" altLang="nl-NL" sz="2000" dirty="0"/>
              <a:t>Bij meisjes heeft het wel wat langer geduurd </a:t>
            </a:r>
          </a:p>
          <a:p>
            <a:pPr marL="69850" indent="0">
              <a:buFont typeface="Wingdings 2" panose="05020102010507070707" pitchFamily="18" charset="2"/>
              <a:buNone/>
            </a:pPr>
            <a:r>
              <a:rPr lang="nl-NL" altLang="nl-NL" sz="2000" dirty="0"/>
              <a:t>voor ze zelf konden kiezen …</a:t>
            </a:r>
          </a:p>
          <a:p>
            <a:pPr marL="69850" indent="0" eaLnBrk="1" fontAlgn="auto" hangingPunct="1">
              <a:spcBef>
                <a:spcPts val="0"/>
              </a:spcBef>
              <a:spcAft>
                <a:spcPts val="0"/>
              </a:spcAft>
              <a:buNone/>
              <a:defRPr/>
            </a:pPr>
            <a:endParaRPr lang="nl-NL" dirty="0">
              <a:solidFill>
                <a:schemeClr val="tx1">
                  <a:lumMod val="75000"/>
                  <a:lumOff val="25000"/>
                </a:schemeClr>
              </a:solidFill>
            </a:endParaRPr>
          </a:p>
        </p:txBody>
      </p:sp>
    </p:spTree>
    <p:extLst>
      <p:ext uri="{BB962C8B-B14F-4D97-AF65-F5344CB8AC3E}">
        <p14:creationId xmlns:p14="http://schemas.microsoft.com/office/powerpoint/2010/main" val="14113473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142F1F65-8B8D-4DF8-828A-C7D66DEDD03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68144" y="332656"/>
            <a:ext cx="2160240" cy="2160240"/>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09601" y="609600"/>
            <a:ext cx="5042520" cy="1163216"/>
          </a:xfrm>
        </p:spPr>
        <p:txBody>
          <a:bodyPr/>
          <a:lstStyle/>
          <a:p>
            <a:r>
              <a:rPr lang="nl-NL" altLang="nl-NL" sz="3600" dirty="0"/>
              <a:t>Ben jij in het voordeel of in het nadeel?</a:t>
            </a:r>
            <a:br>
              <a:rPr lang="nl-NL" dirty="0"/>
            </a:b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683568" y="2060848"/>
            <a:ext cx="6696744" cy="3384376"/>
          </a:xfrm>
        </p:spPr>
        <p:txBody>
          <a:bodyPr/>
          <a:lstStyle/>
          <a:p>
            <a:pPr marL="69850" indent="0" eaLnBrk="1" fontAlgn="auto" hangingPunct="1">
              <a:spcBef>
                <a:spcPts val="0"/>
              </a:spcBef>
              <a:spcAft>
                <a:spcPts val="0"/>
              </a:spcAft>
              <a:buNone/>
              <a:defRPr/>
            </a:pPr>
            <a:r>
              <a:rPr lang="nl-NL" sz="2000" b="1" dirty="0">
                <a:solidFill>
                  <a:schemeClr val="tx1">
                    <a:lumMod val="75000"/>
                    <a:lumOff val="25000"/>
                  </a:schemeClr>
                </a:solidFill>
              </a:rPr>
              <a:t>Voorbeeld van een nadeel: </a:t>
            </a:r>
          </a:p>
          <a:p>
            <a:pPr marL="69850" indent="0" eaLnBrk="1" fontAlgn="auto" hangingPunct="1">
              <a:spcBef>
                <a:spcPts val="0"/>
              </a:spcBef>
              <a:spcAft>
                <a:spcPts val="0"/>
              </a:spcAft>
              <a:buNone/>
              <a:defRPr/>
            </a:pPr>
            <a:r>
              <a:rPr lang="nl-NL" sz="2000" dirty="0">
                <a:solidFill>
                  <a:schemeClr val="tx1">
                    <a:lumMod val="75000"/>
                    <a:lumOff val="25000"/>
                  </a:schemeClr>
                </a:solidFill>
              </a:rPr>
              <a:t>Vrouw zijn was vroeger een nadeel, </a:t>
            </a:r>
          </a:p>
          <a:p>
            <a:pPr marL="69850" indent="0" eaLnBrk="1" fontAlgn="auto" hangingPunct="1">
              <a:spcBef>
                <a:spcPts val="0"/>
              </a:spcBef>
              <a:spcAft>
                <a:spcPts val="0"/>
              </a:spcAft>
              <a:buNone/>
              <a:defRPr/>
            </a:pPr>
            <a:r>
              <a:rPr lang="nl-NL" sz="2000" dirty="0">
                <a:solidFill>
                  <a:schemeClr val="tx1">
                    <a:lumMod val="75000"/>
                    <a:lumOff val="25000"/>
                  </a:schemeClr>
                </a:solidFill>
              </a:rPr>
              <a:t>een vrouw was er voor het huishouden en de verzorging van de kinderen. </a:t>
            </a:r>
          </a:p>
          <a:p>
            <a:pPr marL="69850" indent="0" eaLnBrk="1" fontAlgn="auto" hangingPunct="1">
              <a:spcBef>
                <a:spcPts val="0"/>
              </a:spcBef>
              <a:spcAft>
                <a:spcPts val="0"/>
              </a:spcAft>
              <a:buNone/>
              <a:defRPr/>
            </a:pPr>
            <a:endParaRPr lang="nl-NL" sz="2000" dirty="0">
              <a:solidFill>
                <a:schemeClr val="tx1">
                  <a:lumMod val="75000"/>
                  <a:lumOff val="25000"/>
                </a:schemeClr>
              </a:solidFill>
            </a:endParaRPr>
          </a:p>
          <a:p>
            <a:pPr marL="69850" indent="0" eaLnBrk="1" fontAlgn="auto" hangingPunct="1">
              <a:spcBef>
                <a:spcPts val="0"/>
              </a:spcBef>
              <a:spcAft>
                <a:spcPts val="0"/>
              </a:spcAft>
              <a:buNone/>
              <a:defRPr/>
            </a:pPr>
            <a:r>
              <a:rPr lang="nl-NL" sz="2000" dirty="0">
                <a:solidFill>
                  <a:schemeClr val="tx1">
                    <a:lumMod val="75000"/>
                    <a:lumOff val="25000"/>
                  </a:schemeClr>
                </a:solidFill>
              </a:rPr>
              <a:t>	</a:t>
            </a:r>
            <a:r>
              <a:rPr lang="nl-NL" sz="2000" dirty="0">
                <a:solidFill>
                  <a:srgbClr val="00B050"/>
                </a:solidFill>
              </a:rPr>
              <a:t>Dus waarom zou je haar naar school laten gaan?  </a:t>
            </a:r>
          </a:p>
          <a:p>
            <a:pPr marL="69850" indent="0" eaLnBrk="1" fontAlgn="auto" hangingPunct="1">
              <a:spcBef>
                <a:spcPts val="0"/>
              </a:spcBef>
              <a:spcAft>
                <a:spcPts val="0"/>
              </a:spcAft>
              <a:buNone/>
              <a:defRPr/>
            </a:pPr>
            <a:r>
              <a:rPr lang="nl-NL" sz="2000" dirty="0">
                <a:solidFill>
                  <a:srgbClr val="00B050"/>
                </a:solidFill>
              </a:rPr>
              <a:t>	Waarom een vak leren?</a:t>
            </a:r>
          </a:p>
          <a:p>
            <a:pPr marL="69850" indent="0" eaLnBrk="1" fontAlgn="auto" hangingPunct="1">
              <a:spcBef>
                <a:spcPts val="0"/>
              </a:spcBef>
              <a:spcAft>
                <a:spcPts val="0"/>
              </a:spcAft>
              <a:buNone/>
              <a:defRPr/>
            </a:pPr>
            <a:endParaRPr lang="nl-NL" sz="2000" dirty="0">
              <a:solidFill>
                <a:schemeClr val="tx1">
                  <a:lumMod val="75000"/>
                  <a:lumOff val="25000"/>
                </a:schemeClr>
              </a:solidFill>
            </a:endParaRPr>
          </a:p>
          <a:p>
            <a:pPr marL="69850" indent="0" eaLnBrk="1" fontAlgn="auto" hangingPunct="1">
              <a:spcBef>
                <a:spcPts val="0"/>
              </a:spcBef>
              <a:spcAft>
                <a:spcPts val="0"/>
              </a:spcAft>
              <a:buNone/>
              <a:defRPr/>
            </a:pPr>
            <a:r>
              <a:rPr lang="nl-NL" sz="2000" dirty="0">
                <a:solidFill>
                  <a:schemeClr val="tx1">
                    <a:lumMod val="75000"/>
                    <a:lumOff val="25000"/>
                  </a:schemeClr>
                </a:solidFill>
              </a:rPr>
              <a:t>Ook al was je slim, en had je veel talent, </a:t>
            </a:r>
          </a:p>
          <a:p>
            <a:pPr marL="69850" indent="0" eaLnBrk="1" fontAlgn="auto" hangingPunct="1">
              <a:spcBef>
                <a:spcPts val="0"/>
              </a:spcBef>
              <a:spcAft>
                <a:spcPts val="0"/>
              </a:spcAft>
              <a:buNone/>
              <a:defRPr/>
            </a:pPr>
            <a:r>
              <a:rPr lang="nl-NL" sz="2000" dirty="0">
                <a:solidFill>
                  <a:schemeClr val="tx1">
                    <a:lumMod val="75000"/>
                    <a:lumOff val="25000"/>
                  </a:schemeClr>
                </a:solidFill>
              </a:rPr>
              <a:t>er was maar één ding belangrijk: </a:t>
            </a:r>
          </a:p>
          <a:p>
            <a:pPr marL="69850" indent="0" algn="ctr" eaLnBrk="1" fontAlgn="auto" hangingPunct="1">
              <a:spcBef>
                <a:spcPts val="0"/>
              </a:spcBef>
              <a:spcAft>
                <a:spcPts val="0"/>
              </a:spcAft>
              <a:buNone/>
              <a:defRPr/>
            </a:pPr>
            <a:r>
              <a:rPr lang="nl-NL" sz="2000" b="1" dirty="0">
                <a:solidFill>
                  <a:srgbClr val="00B050"/>
                </a:solidFill>
              </a:rPr>
              <a:t>Jij bent een vrouw!</a:t>
            </a:r>
          </a:p>
          <a:p>
            <a:pPr marL="69850" indent="0" eaLnBrk="1" fontAlgn="auto" hangingPunct="1">
              <a:spcBef>
                <a:spcPts val="0"/>
              </a:spcBef>
              <a:spcAft>
                <a:spcPts val="0"/>
              </a:spcAft>
              <a:buNone/>
              <a:defRPr/>
            </a:pPr>
            <a:endParaRPr lang="nl-NL" dirty="0">
              <a:solidFill>
                <a:schemeClr val="tx1">
                  <a:lumMod val="75000"/>
                  <a:lumOff val="25000"/>
                </a:schemeClr>
              </a:solidFill>
            </a:endParaRPr>
          </a:p>
        </p:txBody>
      </p:sp>
    </p:spTree>
    <p:extLst>
      <p:ext uri="{BB962C8B-B14F-4D97-AF65-F5344CB8AC3E}">
        <p14:creationId xmlns:p14="http://schemas.microsoft.com/office/powerpoint/2010/main" val="41146769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142F1F65-8B8D-4DF8-828A-C7D66DEDD03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68144" y="332656"/>
            <a:ext cx="2160240" cy="2160240"/>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09601" y="609600"/>
            <a:ext cx="5042520" cy="1163216"/>
          </a:xfrm>
        </p:spPr>
        <p:txBody>
          <a:bodyPr/>
          <a:lstStyle/>
          <a:p>
            <a:r>
              <a:rPr lang="nl-NL" altLang="nl-NL" sz="3600" dirty="0"/>
              <a:t>Filmpje</a:t>
            </a:r>
            <a:br>
              <a:rPr lang="nl-NL" dirty="0"/>
            </a:b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683568" y="2060848"/>
            <a:ext cx="6696744" cy="3384376"/>
          </a:xfrm>
        </p:spPr>
        <p:txBody>
          <a:bodyPr/>
          <a:lstStyle/>
          <a:p>
            <a:pPr marL="69850" indent="0" eaLnBrk="1" fontAlgn="auto" hangingPunct="1">
              <a:spcBef>
                <a:spcPts val="0"/>
              </a:spcBef>
              <a:spcAft>
                <a:spcPts val="0"/>
              </a:spcAft>
              <a:buNone/>
              <a:defRPr/>
            </a:pPr>
            <a:r>
              <a:rPr lang="nl-NL" b="1" dirty="0">
                <a:solidFill>
                  <a:schemeClr val="tx1">
                    <a:lumMod val="75000"/>
                    <a:lumOff val="25000"/>
                  </a:schemeClr>
                </a:solidFill>
              </a:rPr>
              <a:t>Over vrouwen discriminatie </a:t>
            </a:r>
          </a:p>
          <a:p>
            <a:pPr marL="69850" indent="0" eaLnBrk="1" fontAlgn="auto" hangingPunct="1">
              <a:spcBef>
                <a:spcPts val="0"/>
              </a:spcBef>
              <a:spcAft>
                <a:spcPts val="0"/>
              </a:spcAft>
              <a:buNone/>
              <a:defRPr/>
            </a:pPr>
            <a:r>
              <a:rPr lang="nl-NL" dirty="0">
                <a:solidFill>
                  <a:schemeClr val="tx1">
                    <a:lumMod val="75000"/>
                    <a:lumOff val="25000"/>
                  </a:schemeClr>
                </a:solidFill>
              </a:rPr>
              <a:t>Aletta Jacobs, via </a:t>
            </a:r>
            <a:r>
              <a:rPr lang="nl-NL" dirty="0" err="1">
                <a:solidFill>
                  <a:schemeClr val="tx1">
                    <a:lumMod val="75000"/>
                    <a:lumOff val="25000"/>
                  </a:schemeClr>
                </a:solidFill>
              </a:rPr>
              <a:t>SchoolTV</a:t>
            </a:r>
            <a:r>
              <a:rPr lang="nl-NL" dirty="0">
                <a:solidFill>
                  <a:schemeClr val="tx1">
                    <a:lumMod val="75000"/>
                    <a:lumOff val="25000"/>
                  </a:schemeClr>
                </a:solidFill>
              </a:rPr>
              <a:t> (14:40 minuten)</a:t>
            </a:r>
          </a:p>
          <a:p>
            <a:pPr marL="69850" indent="0" eaLnBrk="1" fontAlgn="auto" hangingPunct="1">
              <a:spcBef>
                <a:spcPts val="0"/>
              </a:spcBef>
              <a:spcAft>
                <a:spcPts val="0"/>
              </a:spcAft>
              <a:buNone/>
              <a:defRPr/>
            </a:pPr>
            <a:endParaRPr lang="nl-NL" dirty="0">
              <a:solidFill>
                <a:schemeClr val="tx1">
                  <a:lumMod val="75000"/>
                  <a:lumOff val="25000"/>
                </a:schemeClr>
              </a:solidFill>
            </a:endParaRPr>
          </a:p>
          <a:p>
            <a:pPr marL="69850" indent="0" eaLnBrk="1" fontAlgn="auto" hangingPunct="1">
              <a:spcBef>
                <a:spcPts val="0"/>
              </a:spcBef>
              <a:spcAft>
                <a:spcPts val="0"/>
              </a:spcAft>
              <a:buNone/>
              <a:defRPr/>
            </a:pPr>
            <a:r>
              <a:rPr lang="nl-NL" dirty="0">
                <a:solidFill>
                  <a:schemeClr val="tx1">
                    <a:lumMod val="75000"/>
                    <a:lumOff val="25000"/>
                  </a:schemeClr>
                </a:solidFill>
                <a:hlinkClick r:id="rId4"/>
              </a:rPr>
              <a:t>https://schooltv.nl/video/vroeger-zo-aletta-strijdt-voor-vrouwen/#q=Gelijke%20kansen%20</a:t>
            </a:r>
            <a:endParaRPr lang="nl-NL" dirty="0">
              <a:solidFill>
                <a:schemeClr val="tx1">
                  <a:lumMod val="75000"/>
                  <a:lumOff val="25000"/>
                </a:schemeClr>
              </a:solidFill>
            </a:endParaRPr>
          </a:p>
          <a:p>
            <a:pPr marL="69850" indent="0" eaLnBrk="1" fontAlgn="auto" hangingPunct="1">
              <a:spcBef>
                <a:spcPts val="0"/>
              </a:spcBef>
              <a:spcAft>
                <a:spcPts val="0"/>
              </a:spcAft>
              <a:buNone/>
              <a:defRPr/>
            </a:pPr>
            <a:endParaRPr lang="nl-NL" dirty="0">
              <a:solidFill>
                <a:schemeClr val="tx1">
                  <a:lumMod val="75000"/>
                  <a:lumOff val="25000"/>
                </a:schemeClr>
              </a:solidFill>
            </a:endParaRPr>
          </a:p>
          <a:p>
            <a:pPr marL="69850" indent="0" eaLnBrk="1" fontAlgn="auto" hangingPunct="1">
              <a:spcBef>
                <a:spcPts val="0"/>
              </a:spcBef>
              <a:spcAft>
                <a:spcPts val="0"/>
              </a:spcAft>
              <a:buNone/>
              <a:defRPr/>
            </a:pPr>
            <a:endParaRPr lang="nl-NL" dirty="0">
              <a:solidFill>
                <a:schemeClr val="tx1">
                  <a:lumMod val="75000"/>
                  <a:lumOff val="25000"/>
                </a:schemeClr>
              </a:solidFill>
            </a:endParaRPr>
          </a:p>
        </p:txBody>
      </p:sp>
    </p:spTree>
    <p:extLst>
      <p:ext uri="{BB962C8B-B14F-4D97-AF65-F5344CB8AC3E}">
        <p14:creationId xmlns:p14="http://schemas.microsoft.com/office/powerpoint/2010/main" val="746322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6A029CC3-F6D1-27D8-E3C8-99DC172A9F3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76056" y="332656"/>
            <a:ext cx="3692982" cy="2154239"/>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09601" y="609600"/>
            <a:ext cx="5042520" cy="1163216"/>
          </a:xfrm>
        </p:spPr>
        <p:txBody>
          <a:bodyPr/>
          <a:lstStyle/>
          <a:p>
            <a:r>
              <a:rPr lang="nl-NL" altLang="nl-NL" dirty="0"/>
              <a:t>Wie zijn er nu nog in het nadeel?</a:t>
            </a:r>
            <a:br>
              <a:rPr lang="nl-NL" dirty="0"/>
            </a:b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683568" y="2276872"/>
            <a:ext cx="6696744" cy="3384376"/>
          </a:xfrm>
        </p:spPr>
        <p:txBody>
          <a:bodyPr/>
          <a:lstStyle/>
          <a:p>
            <a:r>
              <a:rPr lang="nl-NL" altLang="nl-NL" dirty="0"/>
              <a:t>Vrouwen waren dus lang in het nadeel. Ze hadden vaak weinig opleiding en weinig kans op goed werk. </a:t>
            </a:r>
          </a:p>
          <a:p>
            <a:r>
              <a:rPr lang="nl-NL" altLang="nl-NL" dirty="0">
                <a:solidFill>
                  <a:srgbClr val="009DD9"/>
                </a:solidFill>
              </a:rPr>
              <a:t>Is dat nog steeds zo volgens jullie?</a:t>
            </a:r>
          </a:p>
          <a:p>
            <a:endParaRPr lang="nl-NL" altLang="nl-NL" dirty="0"/>
          </a:p>
          <a:p>
            <a:r>
              <a:rPr lang="nl-NL" altLang="nl-NL" dirty="0"/>
              <a:t>Ook kinderen van arme mensen waren lang in het nadeel. </a:t>
            </a:r>
          </a:p>
          <a:p>
            <a:pPr marL="0" indent="0">
              <a:buNone/>
            </a:pPr>
            <a:r>
              <a:rPr lang="nl-NL" altLang="nl-NL" dirty="0"/>
              <a:t>      Zij konden maar weinig opleiding krijgen en geen goede    	baan vinden.</a:t>
            </a:r>
          </a:p>
          <a:p>
            <a:r>
              <a:rPr lang="nl-NL" altLang="nl-NL" dirty="0">
                <a:solidFill>
                  <a:srgbClr val="009DD9"/>
                </a:solidFill>
              </a:rPr>
              <a:t>Is dat nog steeds zo volgens jullie?</a:t>
            </a:r>
          </a:p>
          <a:p>
            <a:endParaRPr lang="nl-NL" altLang="nl-NL" dirty="0"/>
          </a:p>
          <a:p>
            <a:r>
              <a:rPr lang="nl-NL" altLang="nl-NL" dirty="0">
                <a:solidFill>
                  <a:srgbClr val="009DD9"/>
                </a:solidFill>
              </a:rPr>
              <a:t>Welke groepen zijn er nu nog in het nadeel?</a:t>
            </a:r>
          </a:p>
          <a:p>
            <a:pPr marL="69850" indent="0" eaLnBrk="1" fontAlgn="auto" hangingPunct="1">
              <a:spcBef>
                <a:spcPts val="0"/>
              </a:spcBef>
              <a:spcAft>
                <a:spcPts val="0"/>
              </a:spcAft>
              <a:buNone/>
              <a:defRPr/>
            </a:pPr>
            <a:endParaRPr lang="nl-NL" dirty="0">
              <a:solidFill>
                <a:schemeClr val="tx1">
                  <a:lumMod val="75000"/>
                  <a:lumOff val="25000"/>
                </a:schemeClr>
              </a:solidFill>
            </a:endParaRPr>
          </a:p>
        </p:txBody>
      </p:sp>
    </p:spTree>
    <p:extLst>
      <p:ext uri="{BB962C8B-B14F-4D97-AF65-F5344CB8AC3E}">
        <p14:creationId xmlns:p14="http://schemas.microsoft.com/office/powerpoint/2010/main" val="32846386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6A029CC3-F6D1-27D8-E3C8-99DC172A9F3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76056" y="332656"/>
            <a:ext cx="3692982" cy="2154239"/>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99392"/>
            <a:ext cx="9144000" cy="6858000"/>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09601" y="609600"/>
            <a:ext cx="5042520" cy="1163216"/>
          </a:xfrm>
        </p:spPr>
        <p:txBody>
          <a:bodyPr/>
          <a:lstStyle/>
          <a:p>
            <a:r>
              <a:rPr lang="nl-NL" altLang="nl-NL" dirty="0"/>
              <a:t>Filmpje (optioneel)</a:t>
            </a:r>
            <a:br>
              <a:rPr lang="nl-NL" dirty="0"/>
            </a:b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683568" y="2276872"/>
            <a:ext cx="6696744" cy="3384376"/>
          </a:xfrm>
        </p:spPr>
        <p:txBody>
          <a:bodyPr/>
          <a:lstStyle/>
          <a:p>
            <a:pPr marL="0" indent="0">
              <a:buNone/>
            </a:pPr>
            <a:r>
              <a:rPr lang="nl-NL" dirty="0">
                <a:solidFill>
                  <a:schemeClr val="tx1">
                    <a:lumMod val="75000"/>
                    <a:lumOff val="25000"/>
                  </a:schemeClr>
                </a:solidFill>
              </a:rPr>
              <a:t>Als je weinig geld hebt</a:t>
            </a:r>
          </a:p>
          <a:p>
            <a:pPr marL="0" indent="0">
              <a:buNone/>
            </a:pPr>
            <a:r>
              <a:rPr lang="nl-NL" dirty="0">
                <a:solidFill>
                  <a:schemeClr val="tx1">
                    <a:lumMod val="75000"/>
                    <a:lumOff val="25000"/>
                  </a:schemeClr>
                </a:solidFill>
              </a:rPr>
              <a:t>Via </a:t>
            </a:r>
            <a:r>
              <a:rPr lang="nl-NL" dirty="0" err="1">
                <a:solidFill>
                  <a:schemeClr val="tx1">
                    <a:lumMod val="75000"/>
                    <a:lumOff val="25000"/>
                  </a:schemeClr>
                </a:solidFill>
              </a:rPr>
              <a:t>SchoolTV</a:t>
            </a:r>
            <a:r>
              <a:rPr lang="nl-NL" dirty="0">
                <a:solidFill>
                  <a:schemeClr val="tx1">
                    <a:lumMod val="75000"/>
                    <a:lumOff val="25000"/>
                  </a:schemeClr>
                </a:solidFill>
              </a:rPr>
              <a:t> (16:25 minuten)</a:t>
            </a:r>
          </a:p>
          <a:p>
            <a:pPr marL="0" indent="0">
              <a:buNone/>
            </a:pPr>
            <a:endParaRPr lang="nl-NL" dirty="0">
              <a:solidFill>
                <a:schemeClr val="tx1">
                  <a:lumMod val="75000"/>
                  <a:lumOff val="25000"/>
                </a:schemeClr>
              </a:solidFill>
            </a:endParaRPr>
          </a:p>
          <a:p>
            <a:pPr marL="0" indent="0">
              <a:buNone/>
            </a:pPr>
            <a:r>
              <a:rPr lang="nl-NL" dirty="0">
                <a:solidFill>
                  <a:schemeClr val="tx1">
                    <a:lumMod val="75000"/>
                    <a:lumOff val="25000"/>
                  </a:schemeClr>
                </a:solidFill>
                <a:hlinkClick r:id="rId4"/>
              </a:rPr>
              <a:t>https://schooltv.nl/video/het-klokhuis-als-je-weinig-geld-hebt/</a:t>
            </a:r>
            <a:endParaRPr lang="nl-NL" dirty="0">
              <a:solidFill>
                <a:schemeClr val="tx1">
                  <a:lumMod val="75000"/>
                  <a:lumOff val="25000"/>
                </a:schemeClr>
              </a:solidFill>
            </a:endParaRPr>
          </a:p>
          <a:p>
            <a:pPr marL="0" indent="0">
              <a:buNone/>
            </a:pPr>
            <a:endParaRPr lang="nl-NL" dirty="0">
              <a:solidFill>
                <a:schemeClr val="tx1">
                  <a:lumMod val="75000"/>
                  <a:lumOff val="25000"/>
                </a:schemeClr>
              </a:solidFill>
            </a:endParaRPr>
          </a:p>
          <a:p>
            <a:pPr marL="0" indent="0">
              <a:buNone/>
            </a:pPr>
            <a:endParaRPr lang="nl-NL" dirty="0">
              <a:solidFill>
                <a:schemeClr val="tx1">
                  <a:lumMod val="75000"/>
                  <a:lumOff val="25000"/>
                </a:schemeClr>
              </a:solidFill>
            </a:endParaRPr>
          </a:p>
        </p:txBody>
      </p:sp>
    </p:spTree>
    <p:extLst>
      <p:ext uri="{BB962C8B-B14F-4D97-AF65-F5344CB8AC3E}">
        <p14:creationId xmlns:p14="http://schemas.microsoft.com/office/powerpoint/2010/main" val="22875656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A4DD70B8-7DD5-C625-D456-D65F54D779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24128" y="476672"/>
            <a:ext cx="2546986" cy="1800200"/>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09601" y="609600"/>
            <a:ext cx="5042520" cy="1163216"/>
          </a:xfrm>
        </p:spPr>
        <p:txBody>
          <a:bodyPr/>
          <a:lstStyle/>
          <a:p>
            <a:r>
              <a:rPr lang="nl-NL" altLang="nl-NL" dirty="0"/>
              <a:t>Gelijke behandeling</a:t>
            </a:r>
            <a:br>
              <a:rPr lang="nl-NL" dirty="0"/>
            </a:b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755576" y="2564904"/>
            <a:ext cx="6984776" cy="3384376"/>
          </a:xfrm>
        </p:spPr>
        <p:txBody>
          <a:bodyPr/>
          <a:lstStyle/>
          <a:p>
            <a:r>
              <a:rPr lang="nl-NL" altLang="nl-NL" sz="2000" dirty="0">
                <a:solidFill>
                  <a:schemeClr val="tx2"/>
                </a:solidFill>
              </a:rPr>
              <a:t>Eigenlijk werden vrouwen vroeger dus </a:t>
            </a:r>
            <a:r>
              <a:rPr lang="nl-NL" altLang="nl-NL" sz="2000" i="1" dirty="0">
                <a:solidFill>
                  <a:schemeClr val="tx2"/>
                </a:solidFill>
              </a:rPr>
              <a:t>gediscrimineerd</a:t>
            </a:r>
            <a:r>
              <a:rPr lang="nl-NL" altLang="nl-NL" sz="2000" dirty="0">
                <a:solidFill>
                  <a:schemeClr val="tx2"/>
                </a:solidFill>
              </a:rPr>
              <a:t>. Ze hadden niet dezelfde kansen en rechten als mannen.</a:t>
            </a:r>
          </a:p>
          <a:p>
            <a:r>
              <a:rPr lang="nl-NL" altLang="nl-NL" sz="2000" b="1" dirty="0">
                <a:solidFill>
                  <a:schemeClr val="tx2"/>
                </a:solidFill>
              </a:rPr>
              <a:t>Discriminatie</a:t>
            </a:r>
            <a:r>
              <a:rPr lang="nl-NL" altLang="nl-NL" sz="2000" dirty="0">
                <a:solidFill>
                  <a:schemeClr val="tx2"/>
                </a:solidFill>
              </a:rPr>
              <a:t> = mensen anders behandelen of uitsluiten omdat ze bv vrouw zijn, homo/bi zijn, een buitenlandse naam hebben, arm zijn, of gehandicapt. En nog veel meer ...</a:t>
            </a:r>
          </a:p>
          <a:p>
            <a:endParaRPr lang="nl-NL" altLang="nl-NL" sz="2000" dirty="0">
              <a:solidFill>
                <a:schemeClr val="tx2"/>
              </a:solidFill>
            </a:endParaRPr>
          </a:p>
          <a:p>
            <a:r>
              <a:rPr lang="nl-NL" altLang="nl-NL" sz="2000" dirty="0">
                <a:solidFill>
                  <a:schemeClr val="tx2"/>
                </a:solidFill>
              </a:rPr>
              <a:t>Discriminatie is </a:t>
            </a:r>
            <a:r>
              <a:rPr lang="nl-NL" altLang="nl-NL" sz="2000" i="1" dirty="0">
                <a:solidFill>
                  <a:schemeClr val="tx2"/>
                </a:solidFill>
              </a:rPr>
              <a:t>verboden</a:t>
            </a:r>
            <a:r>
              <a:rPr lang="nl-NL" altLang="nl-NL" sz="2000" dirty="0">
                <a:solidFill>
                  <a:schemeClr val="tx2"/>
                </a:solidFill>
              </a:rPr>
              <a:t>, dat staat in de wet. </a:t>
            </a:r>
          </a:p>
          <a:p>
            <a:pPr marL="69850" indent="0" eaLnBrk="1" fontAlgn="auto" hangingPunct="1">
              <a:spcBef>
                <a:spcPts val="0"/>
              </a:spcBef>
              <a:spcAft>
                <a:spcPts val="0"/>
              </a:spcAft>
              <a:buNone/>
              <a:defRPr/>
            </a:pPr>
            <a:endParaRPr lang="nl-NL" dirty="0">
              <a:solidFill>
                <a:schemeClr val="tx1">
                  <a:lumMod val="75000"/>
                  <a:lumOff val="25000"/>
                </a:schemeClr>
              </a:solidFill>
            </a:endParaRPr>
          </a:p>
        </p:txBody>
      </p:sp>
    </p:spTree>
    <p:extLst>
      <p:ext uri="{BB962C8B-B14F-4D97-AF65-F5344CB8AC3E}">
        <p14:creationId xmlns:p14="http://schemas.microsoft.com/office/powerpoint/2010/main" val="33232518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11560" y="548680"/>
            <a:ext cx="6338664" cy="1163216"/>
          </a:xfrm>
        </p:spPr>
        <p:txBody>
          <a:bodyPr/>
          <a:lstStyle/>
          <a:p>
            <a:r>
              <a:rPr lang="nl-NL" altLang="nl-NL" sz="3200" dirty="0"/>
              <a:t>Artikel 1 van onze Grondwet</a:t>
            </a:r>
            <a:endParaRPr lang="nl-NL" sz="3200" dirty="0">
              <a:solidFill>
                <a:srgbClr val="009DD9"/>
              </a:solidFill>
            </a:endParaRPr>
          </a:p>
        </p:txBody>
      </p:sp>
      <p:pic>
        <p:nvPicPr>
          <p:cNvPr id="4" name="Tijdelijke aanduiding voor inhoud 4">
            <a:extLst>
              <a:ext uri="{FF2B5EF4-FFF2-40B4-BE49-F238E27FC236}">
                <a16:creationId xmlns:a16="http://schemas.microsoft.com/office/drawing/2014/main" id="{893BEF7E-D2F4-DC4C-8D34-ABF5727BCF8F}"/>
              </a:ext>
            </a:extLst>
          </p:cNvPr>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p:blipFill>
        <p:spPr>
          <a:xfrm>
            <a:off x="467544" y="1556792"/>
            <a:ext cx="6120680" cy="4700681"/>
          </a:xfrm>
        </p:spPr>
      </p:pic>
    </p:spTree>
    <p:extLst>
      <p:ext uri="{BB962C8B-B14F-4D97-AF65-F5344CB8AC3E}">
        <p14:creationId xmlns:p14="http://schemas.microsoft.com/office/powerpoint/2010/main" val="1643816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67A39989-A122-6AD4-09E8-4A6882416A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52120" y="404664"/>
            <a:ext cx="2616200" cy="1967134"/>
          </a:xfrm>
          <a:prstGeom prst="rect">
            <a:avLst/>
          </a:prstGeom>
        </p:spPr>
      </p:pic>
      <p:pic>
        <p:nvPicPr>
          <p:cNvPr id="6" name="Afbeelding 5">
            <a:extLst>
              <a:ext uri="{FF2B5EF4-FFF2-40B4-BE49-F238E27FC236}">
                <a16:creationId xmlns:a16="http://schemas.microsoft.com/office/drawing/2014/main" id="{43146895-5FE9-053A-7F35-77140CD163BF}"/>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14418CBA-F835-26FB-9C5C-5B93534776B5}"/>
              </a:ext>
            </a:extLst>
          </p:cNvPr>
          <p:cNvSpPr>
            <a:spLocks noGrp="1"/>
          </p:cNvSpPr>
          <p:nvPr>
            <p:ph type="title"/>
          </p:nvPr>
        </p:nvSpPr>
        <p:spPr/>
        <p:txBody>
          <a:bodyPr/>
          <a:lstStyle/>
          <a:p>
            <a:r>
              <a:rPr lang="nl-NL" dirty="0"/>
              <a:t>Waar gaan we het over</a:t>
            </a:r>
            <a:br>
              <a:rPr lang="nl-NL" dirty="0"/>
            </a:br>
            <a:r>
              <a:rPr lang="nl-NL" dirty="0"/>
              <a:t>hebben in deze module</a:t>
            </a:r>
          </a:p>
        </p:txBody>
      </p:sp>
      <p:sp>
        <p:nvSpPr>
          <p:cNvPr id="3" name="Tijdelijke aanduiding voor inhoud 2">
            <a:extLst>
              <a:ext uri="{FF2B5EF4-FFF2-40B4-BE49-F238E27FC236}">
                <a16:creationId xmlns:a16="http://schemas.microsoft.com/office/drawing/2014/main" id="{ECCBF7F6-A8FD-A7D2-5A60-723D591F3613}"/>
              </a:ext>
            </a:extLst>
          </p:cNvPr>
          <p:cNvSpPr>
            <a:spLocks noGrp="1"/>
          </p:cNvSpPr>
          <p:nvPr>
            <p:ph idx="1"/>
          </p:nvPr>
        </p:nvSpPr>
        <p:spPr/>
        <p:txBody>
          <a:bodyPr/>
          <a:lstStyle/>
          <a:p>
            <a:r>
              <a:rPr lang="nl-NL" altLang="nl-NL" sz="2400" dirty="0">
                <a:solidFill>
                  <a:schemeClr val="tx1">
                    <a:lumMod val="75000"/>
                    <a:lumOff val="25000"/>
                  </a:schemeClr>
                </a:solidFill>
              </a:rPr>
              <a:t>Over je keuzes</a:t>
            </a:r>
          </a:p>
          <a:p>
            <a:r>
              <a:rPr lang="nl-NL" altLang="nl-NL" sz="2400" dirty="0">
                <a:solidFill>
                  <a:schemeClr val="tx1">
                    <a:lumMod val="75000"/>
                    <a:lumOff val="25000"/>
                  </a:schemeClr>
                </a:solidFill>
              </a:rPr>
              <a:t>Over je kansen</a:t>
            </a:r>
          </a:p>
          <a:p>
            <a:r>
              <a:rPr lang="nl-NL" altLang="nl-NL" sz="2400" dirty="0">
                <a:solidFill>
                  <a:schemeClr val="tx1">
                    <a:lumMod val="75000"/>
                    <a:lumOff val="25000"/>
                  </a:schemeClr>
                </a:solidFill>
              </a:rPr>
              <a:t>Over je rechten</a:t>
            </a:r>
          </a:p>
          <a:p>
            <a:r>
              <a:rPr lang="nl-NL" altLang="nl-NL" sz="2400" dirty="0">
                <a:solidFill>
                  <a:schemeClr val="tx1">
                    <a:lumMod val="75000"/>
                    <a:lumOff val="25000"/>
                  </a:schemeClr>
                </a:solidFill>
              </a:rPr>
              <a:t>Over je talenten</a:t>
            </a:r>
          </a:p>
          <a:p>
            <a:r>
              <a:rPr lang="nl-NL" altLang="nl-NL" sz="2400" dirty="0">
                <a:solidFill>
                  <a:schemeClr val="tx1">
                    <a:lumMod val="75000"/>
                    <a:lumOff val="25000"/>
                  </a:schemeClr>
                </a:solidFill>
              </a:rPr>
              <a:t>Over je eigenschappen</a:t>
            </a:r>
          </a:p>
          <a:p>
            <a:r>
              <a:rPr lang="nl-NL" altLang="nl-NL" sz="2400" dirty="0">
                <a:solidFill>
                  <a:schemeClr val="tx1">
                    <a:lumMod val="75000"/>
                    <a:lumOff val="25000"/>
                  </a:schemeClr>
                </a:solidFill>
              </a:rPr>
              <a:t>Over wat je nodig hebt</a:t>
            </a:r>
            <a:endParaRPr lang="nl-NL" altLang="nl-NL" sz="2400" dirty="0">
              <a:solidFill>
                <a:srgbClr val="009DD9"/>
              </a:solidFill>
            </a:endParaRPr>
          </a:p>
        </p:txBody>
      </p:sp>
    </p:spTree>
    <p:extLst>
      <p:ext uri="{BB962C8B-B14F-4D97-AF65-F5344CB8AC3E}">
        <p14:creationId xmlns:p14="http://schemas.microsoft.com/office/powerpoint/2010/main" val="16768519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D8F4B57C-F47C-B6C2-7E9E-E35F622AAF5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96136" y="476672"/>
            <a:ext cx="2808312" cy="1872208"/>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11560" y="764704"/>
            <a:ext cx="5904656" cy="1163216"/>
          </a:xfrm>
        </p:spPr>
        <p:txBody>
          <a:bodyPr/>
          <a:lstStyle/>
          <a:p>
            <a:r>
              <a:rPr lang="nl-NL" altLang="nl-NL" sz="3200" dirty="0"/>
              <a:t>Is het dan nu allemaal oké?</a:t>
            </a:r>
            <a:br>
              <a:rPr lang="nl-NL" sz="3200" dirty="0"/>
            </a:br>
            <a:endParaRPr lang="nl-NL" sz="3200"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755576" y="2564904"/>
            <a:ext cx="6984776" cy="3384376"/>
          </a:xfrm>
        </p:spPr>
        <p:txBody>
          <a:bodyPr/>
          <a:lstStyle/>
          <a:p>
            <a:r>
              <a:rPr lang="nl-NL" altLang="nl-NL" sz="2000" dirty="0"/>
              <a:t>Nou, er is veel verbeterd, betere wetten, meer kansen voor iedereen.</a:t>
            </a:r>
          </a:p>
          <a:p>
            <a:endParaRPr lang="nl-NL" altLang="nl-NL" sz="2000" dirty="0"/>
          </a:p>
          <a:p>
            <a:r>
              <a:rPr lang="nl-NL" altLang="nl-NL" sz="2000" dirty="0"/>
              <a:t>Maar we moeten wel vragen blijven stellen.</a:t>
            </a:r>
          </a:p>
          <a:p>
            <a:r>
              <a:rPr lang="nl-NL" altLang="nl-NL" sz="2000" dirty="0"/>
              <a:t>Want het kan echt nóg wel beter!</a:t>
            </a:r>
          </a:p>
          <a:p>
            <a:pPr marL="69850" indent="0" eaLnBrk="1" fontAlgn="auto" hangingPunct="1">
              <a:spcBef>
                <a:spcPts val="0"/>
              </a:spcBef>
              <a:spcAft>
                <a:spcPts val="0"/>
              </a:spcAft>
              <a:buNone/>
              <a:defRPr/>
            </a:pPr>
            <a:endParaRPr lang="nl-NL" sz="1400" dirty="0">
              <a:solidFill>
                <a:schemeClr val="tx1">
                  <a:lumMod val="75000"/>
                  <a:lumOff val="25000"/>
                </a:schemeClr>
              </a:solidFill>
            </a:endParaRPr>
          </a:p>
        </p:txBody>
      </p:sp>
    </p:spTree>
    <p:extLst>
      <p:ext uri="{BB962C8B-B14F-4D97-AF65-F5344CB8AC3E}">
        <p14:creationId xmlns:p14="http://schemas.microsoft.com/office/powerpoint/2010/main" val="39870496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D8F4B57C-F47C-B6C2-7E9E-E35F622AAF50}"/>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6464922" y="476672"/>
            <a:ext cx="1814995" cy="1656184"/>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11560" y="620688"/>
            <a:ext cx="5904656" cy="1163216"/>
          </a:xfrm>
        </p:spPr>
        <p:txBody>
          <a:bodyPr/>
          <a:lstStyle/>
          <a:p>
            <a:r>
              <a:rPr lang="nl-NL" altLang="nl-NL" sz="3200" dirty="0"/>
              <a:t>Gelijke behandeling? </a:t>
            </a:r>
            <a:br>
              <a:rPr lang="nl-NL" altLang="nl-NL" sz="2800" dirty="0"/>
            </a:br>
            <a:r>
              <a:rPr lang="nl-NL" altLang="nl-NL" sz="2800" dirty="0"/>
              <a:t> </a:t>
            </a:r>
            <a:r>
              <a:rPr lang="nl-NL" altLang="nl-NL" sz="2400" dirty="0"/>
              <a:t>En werkt het ook?</a:t>
            </a:r>
            <a:endParaRPr lang="nl-NL" sz="3200" dirty="0"/>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683568" y="1844824"/>
            <a:ext cx="6984776" cy="3384376"/>
          </a:xfrm>
        </p:spPr>
        <p:txBody>
          <a:bodyPr/>
          <a:lstStyle/>
          <a:p>
            <a:pPr>
              <a:defRPr/>
            </a:pPr>
            <a:r>
              <a:rPr lang="nl-NL" altLang="nl-NL" dirty="0"/>
              <a:t>We hebben gelijke scholen voor iedereen</a:t>
            </a:r>
          </a:p>
          <a:p>
            <a:pPr marL="457200" lvl="1" indent="0">
              <a:buNone/>
              <a:defRPr/>
            </a:pPr>
            <a:r>
              <a:rPr lang="nl-NL" altLang="nl-NL" sz="1800" dirty="0">
                <a:solidFill>
                  <a:srgbClr val="33AA56"/>
                </a:solidFill>
              </a:rPr>
              <a:t>Maar hoe zit dat dan met bijles? Huiswerkklas?</a:t>
            </a:r>
          </a:p>
          <a:p>
            <a:pPr lvl="1">
              <a:defRPr/>
            </a:pPr>
            <a:endParaRPr lang="nl-NL" altLang="nl-NL" sz="1050" dirty="0">
              <a:solidFill>
                <a:srgbClr val="FF0000"/>
              </a:solidFill>
            </a:endParaRPr>
          </a:p>
          <a:p>
            <a:pPr>
              <a:defRPr/>
            </a:pPr>
            <a:r>
              <a:rPr lang="nl-NL" altLang="nl-NL" dirty="0"/>
              <a:t>We hebben gelijke kansen op werk</a:t>
            </a:r>
          </a:p>
          <a:p>
            <a:pPr marL="457200" lvl="1" indent="0">
              <a:buNone/>
              <a:defRPr/>
            </a:pPr>
            <a:r>
              <a:rPr lang="nl-NL" altLang="nl-NL" sz="1800" dirty="0">
                <a:solidFill>
                  <a:srgbClr val="33AA56"/>
                </a:solidFill>
              </a:rPr>
              <a:t>Is er bij stage of sollicitatie geen verschil tussen Maarten en Mounir? Merel en Job?</a:t>
            </a:r>
          </a:p>
          <a:p>
            <a:pPr lvl="1">
              <a:defRPr/>
            </a:pPr>
            <a:endParaRPr lang="nl-NL" altLang="nl-NL" sz="900" dirty="0">
              <a:solidFill>
                <a:srgbClr val="FF0000"/>
              </a:solidFill>
            </a:endParaRPr>
          </a:p>
          <a:p>
            <a:pPr>
              <a:defRPr/>
            </a:pPr>
            <a:r>
              <a:rPr lang="nl-NL" altLang="nl-NL" dirty="0">
                <a:solidFill>
                  <a:schemeClr val="tx1"/>
                </a:solidFill>
              </a:rPr>
              <a:t>Wordt iedereen nu dus gelijk behandeld ? </a:t>
            </a:r>
          </a:p>
          <a:p>
            <a:pPr marL="457200" lvl="1" indent="0">
              <a:buNone/>
              <a:defRPr/>
            </a:pPr>
            <a:r>
              <a:rPr lang="nl-NL" altLang="nl-NL" sz="1800" dirty="0">
                <a:solidFill>
                  <a:srgbClr val="33AA56"/>
                </a:solidFill>
              </a:rPr>
              <a:t>Nou, dat kan soms dus nog wel beter …</a:t>
            </a:r>
          </a:p>
          <a:p>
            <a:pPr lvl="1">
              <a:defRPr/>
            </a:pPr>
            <a:endParaRPr lang="nl-NL" altLang="nl-NL" sz="900" dirty="0">
              <a:solidFill>
                <a:srgbClr val="7030A0"/>
              </a:solidFill>
            </a:endParaRPr>
          </a:p>
          <a:p>
            <a:pPr>
              <a:defRPr/>
            </a:pPr>
            <a:r>
              <a:rPr lang="nl-NL" altLang="nl-NL" sz="2000" dirty="0">
                <a:solidFill>
                  <a:srgbClr val="009DD9"/>
                </a:solidFill>
              </a:rPr>
              <a:t>Welke verbetering moet er van jullie snel komen?</a:t>
            </a:r>
          </a:p>
          <a:p>
            <a:pPr marL="69850" indent="0" eaLnBrk="1" fontAlgn="auto" hangingPunct="1">
              <a:spcBef>
                <a:spcPts val="0"/>
              </a:spcBef>
              <a:spcAft>
                <a:spcPts val="0"/>
              </a:spcAft>
              <a:buNone/>
              <a:defRPr/>
            </a:pPr>
            <a:endParaRPr lang="nl-NL" sz="1400" dirty="0">
              <a:solidFill>
                <a:schemeClr val="tx1">
                  <a:lumMod val="75000"/>
                  <a:lumOff val="25000"/>
                </a:schemeClr>
              </a:solidFill>
            </a:endParaRPr>
          </a:p>
        </p:txBody>
      </p:sp>
    </p:spTree>
    <p:extLst>
      <p:ext uri="{BB962C8B-B14F-4D97-AF65-F5344CB8AC3E}">
        <p14:creationId xmlns:p14="http://schemas.microsoft.com/office/powerpoint/2010/main" val="28305924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D8F4B57C-F47C-B6C2-7E9E-E35F622AAF5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96136" y="476672"/>
            <a:ext cx="2808312" cy="1872208"/>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11560" y="764704"/>
            <a:ext cx="5904656" cy="1163216"/>
          </a:xfrm>
        </p:spPr>
        <p:txBody>
          <a:bodyPr/>
          <a:lstStyle/>
          <a:p>
            <a:r>
              <a:rPr lang="nl-NL" altLang="nl-NL" sz="3200" dirty="0"/>
              <a:t>Filmpje (optioneel)</a:t>
            </a:r>
            <a:br>
              <a:rPr lang="nl-NL" sz="3200" dirty="0"/>
            </a:br>
            <a:endParaRPr lang="nl-NL" sz="3200"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755576" y="2564904"/>
            <a:ext cx="6984776" cy="3384376"/>
          </a:xfrm>
        </p:spPr>
        <p:txBody>
          <a:bodyPr/>
          <a:lstStyle/>
          <a:p>
            <a:pPr marL="0" indent="0">
              <a:buNone/>
            </a:pPr>
            <a:r>
              <a:rPr lang="nl-NL" sz="2000" dirty="0"/>
              <a:t>Zou jij je buitenlandse achternaam veranderen, als dat kon?</a:t>
            </a:r>
          </a:p>
          <a:p>
            <a:pPr marL="0" indent="0">
              <a:buNone/>
            </a:pPr>
            <a:r>
              <a:rPr lang="nl-NL" sz="2000" dirty="0"/>
              <a:t>Via NPO </a:t>
            </a:r>
            <a:r>
              <a:rPr lang="nl-NL" sz="2000" dirty="0" err="1"/>
              <a:t>Zapp</a:t>
            </a:r>
            <a:r>
              <a:rPr lang="nl-NL" sz="2000" dirty="0"/>
              <a:t> (15:07 minuten)</a:t>
            </a:r>
          </a:p>
          <a:p>
            <a:pPr marL="0" indent="0">
              <a:buNone/>
            </a:pPr>
            <a:r>
              <a:rPr lang="nl-NL" sz="2000" dirty="0">
                <a:hlinkClick r:id="rId4"/>
              </a:rPr>
              <a:t>https://www.zapp.nl/programmas/1892-wat-zou-jij-doen/gemist/VPWON_1327829</a:t>
            </a:r>
            <a:endParaRPr lang="nl-NL" sz="2000" dirty="0"/>
          </a:p>
          <a:p>
            <a:pPr marL="0" indent="0">
              <a:buNone/>
            </a:pPr>
            <a:endParaRPr lang="nl-NL" sz="2000" dirty="0"/>
          </a:p>
          <a:p>
            <a:pPr marL="0" indent="0">
              <a:buNone/>
            </a:pPr>
            <a:r>
              <a:rPr lang="nl-NL" sz="2000" dirty="0">
                <a:solidFill>
                  <a:srgbClr val="009DD9"/>
                </a:solidFill>
              </a:rPr>
              <a:t>Wat vond je van dit filmpje?</a:t>
            </a:r>
          </a:p>
        </p:txBody>
      </p:sp>
    </p:spTree>
    <p:extLst>
      <p:ext uri="{BB962C8B-B14F-4D97-AF65-F5344CB8AC3E}">
        <p14:creationId xmlns:p14="http://schemas.microsoft.com/office/powerpoint/2010/main" val="14958902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CABDFE20-9BBE-D572-F5D6-96297B54730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08104" y="116632"/>
            <a:ext cx="3168352" cy="2232248"/>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11560" y="476672"/>
            <a:ext cx="5904656" cy="1163216"/>
          </a:xfrm>
        </p:spPr>
        <p:txBody>
          <a:bodyPr/>
          <a:lstStyle/>
          <a:p>
            <a:r>
              <a:rPr lang="nl-NL" altLang="nl-NL" sz="3200" dirty="0"/>
              <a:t>Gelijke rechten in Nederland? </a:t>
            </a:r>
            <a:br>
              <a:rPr lang="nl-NL" altLang="nl-NL" sz="2800" dirty="0"/>
            </a:br>
            <a:r>
              <a:rPr lang="nl-NL" altLang="nl-NL" sz="2800" dirty="0"/>
              <a:t> </a:t>
            </a:r>
            <a:r>
              <a:rPr lang="nl-NL" altLang="nl-NL" sz="2400" dirty="0"/>
              <a:t>En hoe gaat dat in de praktijk?</a:t>
            </a:r>
            <a:endParaRPr lang="nl-NL" sz="3200" dirty="0"/>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683568" y="2204864"/>
            <a:ext cx="6984776" cy="3384376"/>
          </a:xfrm>
        </p:spPr>
        <p:txBody>
          <a:bodyPr/>
          <a:lstStyle/>
          <a:p>
            <a:pPr>
              <a:defRPr/>
            </a:pPr>
            <a:r>
              <a:rPr lang="nl-NL" altLang="nl-NL" sz="2000" dirty="0"/>
              <a:t>Grondwet: Gelijke behandeling van iedereen in Nederland</a:t>
            </a:r>
          </a:p>
          <a:p>
            <a:pPr lvl="1">
              <a:defRPr/>
            </a:pPr>
            <a:r>
              <a:rPr lang="nl-NL" altLang="nl-NL" sz="2000" dirty="0">
                <a:solidFill>
                  <a:srgbClr val="33AA56"/>
                </a:solidFill>
              </a:rPr>
              <a:t>Hoe zit het dan met etnisch profileren?</a:t>
            </a:r>
          </a:p>
          <a:p>
            <a:pPr>
              <a:defRPr/>
            </a:pPr>
            <a:endParaRPr lang="nl-NL" altLang="nl-NL" sz="100" dirty="0"/>
          </a:p>
          <a:p>
            <a:pPr>
              <a:defRPr/>
            </a:pPr>
            <a:r>
              <a:rPr lang="nl-NL" altLang="nl-NL" sz="2000" dirty="0"/>
              <a:t>Mensenrechten, een verdrag dat Nederland heeft ondertekend</a:t>
            </a:r>
          </a:p>
          <a:p>
            <a:pPr lvl="1">
              <a:defRPr/>
            </a:pPr>
            <a:r>
              <a:rPr lang="nl-NL" altLang="nl-NL" sz="2000" dirty="0">
                <a:solidFill>
                  <a:srgbClr val="33AA56"/>
                </a:solidFill>
              </a:rPr>
              <a:t>Hoe zit het dan met de rechten van vluchtelingen?</a:t>
            </a:r>
          </a:p>
          <a:p>
            <a:pPr>
              <a:defRPr/>
            </a:pPr>
            <a:endParaRPr lang="nl-NL" altLang="nl-NL" sz="100" dirty="0"/>
          </a:p>
          <a:p>
            <a:pPr>
              <a:defRPr/>
            </a:pPr>
            <a:r>
              <a:rPr lang="nl-NL" altLang="nl-NL" sz="2000" dirty="0"/>
              <a:t>Hoe zit het met jouw rechten ?</a:t>
            </a:r>
          </a:p>
          <a:p>
            <a:pPr lvl="1">
              <a:defRPr/>
            </a:pPr>
            <a:r>
              <a:rPr lang="nl-NL" altLang="nl-NL" sz="2000" dirty="0">
                <a:solidFill>
                  <a:srgbClr val="009DD9"/>
                </a:solidFill>
              </a:rPr>
              <a:t>Welke vragen hebben jullie over je eigen rechten?</a:t>
            </a:r>
          </a:p>
          <a:p>
            <a:pPr lvl="1">
              <a:defRPr/>
            </a:pPr>
            <a:r>
              <a:rPr lang="nl-NL" altLang="nl-NL" sz="2000" dirty="0">
                <a:solidFill>
                  <a:srgbClr val="009DD9"/>
                </a:solidFill>
              </a:rPr>
              <a:t> Wat weten jullie van de mensenrechten?</a:t>
            </a:r>
          </a:p>
          <a:p>
            <a:pPr marL="69850" indent="0" eaLnBrk="1" fontAlgn="auto" hangingPunct="1">
              <a:spcBef>
                <a:spcPts val="0"/>
              </a:spcBef>
              <a:spcAft>
                <a:spcPts val="0"/>
              </a:spcAft>
              <a:buNone/>
              <a:defRPr/>
            </a:pPr>
            <a:endParaRPr lang="nl-NL" sz="1400" dirty="0">
              <a:solidFill>
                <a:schemeClr val="tx1">
                  <a:lumMod val="75000"/>
                  <a:lumOff val="25000"/>
                </a:schemeClr>
              </a:solidFill>
            </a:endParaRPr>
          </a:p>
        </p:txBody>
      </p:sp>
    </p:spTree>
    <p:extLst>
      <p:ext uri="{BB962C8B-B14F-4D97-AF65-F5344CB8AC3E}">
        <p14:creationId xmlns:p14="http://schemas.microsoft.com/office/powerpoint/2010/main" val="42666930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4" descr="Hierdoor vinden mensen je niet aardig">
            <a:extLst>
              <a:ext uri="{FF2B5EF4-FFF2-40B4-BE49-F238E27FC236}">
                <a16:creationId xmlns:a16="http://schemas.microsoft.com/office/drawing/2014/main" id="{729B85DD-E7A7-8B58-6776-E410637BBE3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52120" y="476672"/>
            <a:ext cx="2698646" cy="18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5" descr="Een Groep Jongeren Staat Achter De Rug En Kijkt Uit Naar De Afstand Stock  Foto - Image of achtergrond, lichaam: 186425518">
            <a:extLst>
              <a:ext uri="{FF2B5EF4-FFF2-40B4-BE49-F238E27FC236}">
                <a16:creationId xmlns:a16="http://schemas.microsoft.com/office/drawing/2014/main" id="{9F19065F-C5D0-614B-1D31-3682FF1B022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16216" y="4941168"/>
            <a:ext cx="2926938" cy="1700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11560" y="476672"/>
            <a:ext cx="5904656" cy="1163216"/>
          </a:xfrm>
        </p:spPr>
        <p:txBody>
          <a:bodyPr/>
          <a:lstStyle/>
          <a:p>
            <a:r>
              <a:rPr lang="nl-NL" altLang="nl-NL" sz="3200" dirty="0"/>
              <a:t>Ga ervoor!</a:t>
            </a:r>
            <a:endParaRPr lang="nl-NL" sz="3200" dirty="0"/>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611560" y="2276872"/>
            <a:ext cx="6984776" cy="3384376"/>
          </a:xfrm>
        </p:spPr>
        <p:txBody>
          <a:bodyPr/>
          <a:lstStyle/>
          <a:p>
            <a:pPr>
              <a:defRPr/>
            </a:pPr>
            <a:r>
              <a:rPr lang="nl-NL" altLang="nl-NL" sz="2000" dirty="0"/>
              <a:t>Ben je dan helemaal afhankelijk van de kansen die de samenleving je biedt ?</a:t>
            </a:r>
          </a:p>
          <a:p>
            <a:pPr>
              <a:defRPr/>
            </a:pPr>
            <a:endParaRPr lang="nl-NL" altLang="nl-NL" sz="2000" dirty="0"/>
          </a:p>
          <a:p>
            <a:pPr>
              <a:defRPr/>
            </a:pPr>
            <a:r>
              <a:rPr lang="nl-NL" altLang="nl-NL" sz="2000" dirty="0">
                <a:solidFill>
                  <a:srgbClr val="009DD9"/>
                </a:solidFill>
              </a:rPr>
              <a:t>Wat vinden jullie ? </a:t>
            </a:r>
          </a:p>
          <a:p>
            <a:pPr>
              <a:defRPr/>
            </a:pPr>
            <a:r>
              <a:rPr lang="nl-NL" altLang="nl-NL" sz="2000" dirty="0">
                <a:solidFill>
                  <a:srgbClr val="009DD9"/>
                </a:solidFill>
              </a:rPr>
              <a:t>En waarom denk je dat ?</a:t>
            </a:r>
          </a:p>
          <a:p>
            <a:pPr>
              <a:defRPr/>
            </a:pPr>
            <a:r>
              <a:rPr lang="nl-NL" altLang="nl-NL" sz="2000" dirty="0">
                <a:solidFill>
                  <a:srgbClr val="009DD9"/>
                </a:solidFill>
              </a:rPr>
              <a:t>Kun je zelf voor kansen zorgen ?</a:t>
            </a:r>
          </a:p>
          <a:p>
            <a:pPr marL="69850" indent="0" eaLnBrk="1" fontAlgn="auto" hangingPunct="1">
              <a:spcBef>
                <a:spcPts val="0"/>
              </a:spcBef>
              <a:spcAft>
                <a:spcPts val="0"/>
              </a:spcAft>
              <a:buNone/>
              <a:defRPr/>
            </a:pPr>
            <a:endParaRPr lang="nl-NL" sz="1400" dirty="0">
              <a:solidFill>
                <a:schemeClr val="tx1">
                  <a:lumMod val="75000"/>
                  <a:lumOff val="25000"/>
                </a:schemeClr>
              </a:solidFill>
            </a:endParaRPr>
          </a:p>
        </p:txBody>
      </p:sp>
    </p:spTree>
    <p:extLst>
      <p:ext uri="{BB962C8B-B14F-4D97-AF65-F5344CB8AC3E}">
        <p14:creationId xmlns:p14="http://schemas.microsoft.com/office/powerpoint/2010/main" val="24529630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inhoud 6">
            <a:extLst>
              <a:ext uri="{FF2B5EF4-FFF2-40B4-BE49-F238E27FC236}">
                <a16:creationId xmlns:a16="http://schemas.microsoft.com/office/drawing/2014/main" id="{B5572938-776D-5089-98A4-B95C24398522}"/>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827584" y="2420888"/>
            <a:ext cx="5031086" cy="4125912"/>
          </a:xfr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11560" y="548680"/>
            <a:ext cx="7128792" cy="1163216"/>
          </a:xfrm>
        </p:spPr>
        <p:txBody>
          <a:bodyPr/>
          <a:lstStyle/>
          <a:p>
            <a:r>
              <a:rPr lang="nl-NL" altLang="nl-NL" sz="2800" dirty="0"/>
              <a:t>Hoe kijk jij naar je kansen? </a:t>
            </a:r>
            <a:br>
              <a:rPr lang="nl-NL" altLang="nl-NL" sz="2800" dirty="0"/>
            </a:br>
            <a:br>
              <a:rPr lang="nl-NL" altLang="nl-NL" sz="2800" dirty="0"/>
            </a:br>
            <a:br>
              <a:rPr lang="nl-NL" altLang="nl-NL" sz="2800" dirty="0"/>
            </a:br>
            <a:r>
              <a:rPr lang="nl-NL" altLang="nl-NL" sz="2400" dirty="0">
                <a:solidFill>
                  <a:srgbClr val="009DD9"/>
                </a:solidFill>
              </a:rPr>
              <a:t>Ben je een optimist of een pessimist?</a:t>
            </a:r>
            <a:endParaRPr lang="nl-NL" sz="2400" dirty="0">
              <a:solidFill>
                <a:srgbClr val="009DD9"/>
              </a:solidFill>
            </a:endParaRPr>
          </a:p>
        </p:txBody>
      </p:sp>
    </p:spTree>
    <p:extLst>
      <p:ext uri="{BB962C8B-B14F-4D97-AF65-F5344CB8AC3E}">
        <p14:creationId xmlns:p14="http://schemas.microsoft.com/office/powerpoint/2010/main" val="41637742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11560" y="548680"/>
            <a:ext cx="7128792" cy="1163216"/>
          </a:xfrm>
        </p:spPr>
        <p:txBody>
          <a:bodyPr/>
          <a:lstStyle/>
          <a:p>
            <a:r>
              <a:rPr lang="nl-NL" altLang="nl-NL" sz="3200" dirty="0"/>
              <a:t>Waar liggen jouw kansen?</a:t>
            </a:r>
            <a:endParaRPr lang="nl-NL" sz="2400" dirty="0">
              <a:solidFill>
                <a:srgbClr val="009DD9"/>
              </a:solidFill>
            </a:endParaRPr>
          </a:p>
        </p:txBody>
      </p:sp>
      <p:sp>
        <p:nvSpPr>
          <p:cNvPr id="3" name="Tijdelijke aanduiding voor inhoud 2">
            <a:extLst>
              <a:ext uri="{FF2B5EF4-FFF2-40B4-BE49-F238E27FC236}">
                <a16:creationId xmlns:a16="http://schemas.microsoft.com/office/drawing/2014/main" id="{9C139CA5-CBA1-EC96-C4A4-ECBFFA3C8B3A}"/>
              </a:ext>
            </a:extLst>
          </p:cNvPr>
          <p:cNvSpPr>
            <a:spLocks noGrp="1"/>
          </p:cNvSpPr>
          <p:nvPr>
            <p:ph idx="1"/>
          </p:nvPr>
        </p:nvSpPr>
        <p:spPr>
          <a:xfrm>
            <a:off x="683568" y="2348880"/>
            <a:ext cx="6348413" cy="4125193"/>
          </a:xfrm>
        </p:spPr>
        <p:txBody>
          <a:bodyPr/>
          <a:lstStyle/>
          <a:p>
            <a:r>
              <a:rPr lang="nl-NL" sz="2000" dirty="0"/>
              <a:t>Soms kijk je teveel naar wat er niet zo goed gaat, en dingen die beter moeten.</a:t>
            </a:r>
          </a:p>
          <a:p>
            <a:endParaRPr lang="nl-NL" sz="1400" dirty="0"/>
          </a:p>
          <a:p>
            <a:r>
              <a:rPr lang="nl-NL" sz="2000" dirty="0"/>
              <a:t>Maar misschien moet je meer kijken naar de dingen die je kunt, die goed gaan, waar je plezier in hebt ...</a:t>
            </a:r>
          </a:p>
          <a:p>
            <a:endParaRPr lang="nl-NL" sz="1400" dirty="0"/>
          </a:p>
          <a:p>
            <a:r>
              <a:rPr lang="nl-NL" sz="2000" dirty="0"/>
              <a:t>Dat zijn je sterke kanten, jouw talenten!</a:t>
            </a:r>
          </a:p>
          <a:p>
            <a:endParaRPr lang="nl-NL" sz="2000" dirty="0"/>
          </a:p>
        </p:txBody>
      </p:sp>
    </p:spTree>
    <p:extLst>
      <p:ext uri="{BB962C8B-B14F-4D97-AF65-F5344CB8AC3E}">
        <p14:creationId xmlns:p14="http://schemas.microsoft.com/office/powerpoint/2010/main" val="7641282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11560" y="548680"/>
            <a:ext cx="7128792" cy="1163216"/>
          </a:xfrm>
        </p:spPr>
        <p:txBody>
          <a:bodyPr/>
          <a:lstStyle/>
          <a:p>
            <a:r>
              <a:rPr lang="nl-NL" altLang="nl-NL" dirty="0"/>
              <a:t>Je hebt talent …</a:t>
            </a:r>
            <a:br>
              <a:rPr lang="nl-NL" altLang="nl-NL" sz="2800" dirty="0"/>
            </a:br>
            <a:endParaRPr lang="nl-NL" sz="2400" dirty="0">
              <a:solidFill>
                <a:srgbClr val="009DD9"/>
              </a:solidFill>
            </a:endParaRPr>
          </a:p>
        </p:txBody>
      </p:sp>
      <p:pic>
        <p:nvPicPr>
          <p:cNvPr id="4" name="Afbeelding 4" descr="Talenten - quote - Omdenken">
            <a:extLst>
              <a:ext uri="{FF2B5EF4-FFF2-40B4-BE49-F238E27FC236}">
                <a16:creationId xmlns:a16="http://schemas.microsoft.com/office/drawing/2014/main" id="{DAD5A453-84D4-DB1F-E325-1847EB3BC4B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5576" y="2204864"/>
            <a:ext cx="6164304" cy="3302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93231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11560" y="548680"/>
            <a:ext cx="7128792" cy="1163216"/>
          </a:xfrm>
        </p:spPr>
        <p:txBody>
          <a:bodyPr/>
          <a:lstStyle/>
          <a:p>
            <a:r>
              <a:rPr lang="nl-NL" altLang="nl-NL" sz="3600" dirty="0"/>
              <a:t>Geef niet op!</a:t>
            </a:r>
            <a:endParaRPr lang="nl-NL" sz="2400" dirty="0">
              <a:solidFill>
                <a:srgbClr val="009DD9"/>
              </a:solidFill>
            </a:endParaRPr>
          </a:p>
        </p:txBody>
      </p:sp>
      <p:sp>
        <p:nvSpPr>
          <p:cNvPr id="3" name="Tijdelijke aanduiding voor inhoud 2">
            <a:extLst>
              <a:ext uri="{FF2B5EF4-FFF2-40B4-BE49-F238E27FC236}">
                <a16:creationId xmlns:a16="http://schemas.microsoft.com/office/drawing/2014/main" id="{9C139CA5-CBA1-EC96-C4A4-ECBFFA3C8B3A}"/>
              </a:ext>
            </a:extLst>
          </p:cNvPr>
          <p:cNvSpPr>
            <a:spLocks noGrp="1"/>
          </p:cNvSpPr>
          <p:nvPr>
            <p:ph idx="1"/>
          </p:nvPr>
        </p:nvSpPr>
        <p:spPr>
          <a:xfrm>
            <a:off x="683568" y="2348880"/>
            <a:ext cx="6348413" cy="4125193"/>
          </a:xfrm>
        </p:spPr>
        <p:txBody>
          <a:bodyPr/>
          <a:lstStyle/>
          <a:p>
            <a:r>
              <a:rPr lang="nl-NL" altLang="nl-NL" sz="2000" dirty="0"/>
              <a:t>Soms moet je doorzetten om je dromen waar te maken. </a:t>
            </a:r>
          </a:p>
          <a:p>
            <a:r>
              <a:rPr lang="nl-NL" altLang="nl-NL" sz="2000" dirty="0"/>
              <a:t>Soms kun je alleen met een omweg komen waar je wezen wilt.</a:t>
            </a:r>
          </a:p>
          <a:p>
            <a:r>
              <a:rPr lang="nl-NL" altLang="nl-NL" sz="2000" dirty="0"/>
              <a:t>Soms moet je hulp vragen, dat is niet stom.</a:t>
            </a:r>
          </a:p>
          <a:p>
            <a:r>
              <a:rPr lang="nl-NL" altLang="nl-NL" sz="2000" dirty="0"/>
              <a:t>Soms moet je dingen opnieuw proberen.</a:t>
            </a:r>
          </a:p>
          <a:p>
            <a:endParaRPr lang="nl-NL" altLang="nl-NL" sz="2000" dirty="0"/>
          </a:p>
          <a:p>
            <a:r>
              <a:rPr lang="nl-NL" altLang="nl-NL" sz="2000" dirty="0"/>
              <a:t>Zodat je trots kunt zijn op jezelf!</a:t>
            </a:r>
          </a:p>
          <a:p>
            <a:endParaRPr lang="nl-NL" sz="2000" dirty="0"/>
          </a:p>
        </p:txBody>
      </p:sp>
      <p:pic>
        <p:nvPicPr>
          <p:cNvPr id="4" name="Afbeelding 4" descr="Trots - Paraadvice">
            <a:extLst>
              <a:ext uri="{FF2B5EF4-FFF2-40B4-BE49-F238E27FC236}">
                <a16:creationId xmlns:a16="http://schemas.microsoft.com/office/drawing/2014/main" id="{75FAFEB9-EBDB-E60E-ED2D-26F9BEB8944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660232" y="4365104"/>
            <a:ext cx="2286000" cy="228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79992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EFFAF5F8-D7B1-72A2-BDC1-728EA52B51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76056" y="332656"/>
            <a:ext cx="3390360" cy="2088192"/>
          </a:xfrm>
          <a:prstGeom prst="rect">
            <a:avLst/>
          </a:prstGeom>
        </p:spPr>
      </p:pic>
      <p:pic>
        <p:nvPicPr>
          <p:cNvPr id="9" name="Afbeelding 8">
            <a:extLst>
              <a:ext uri="{FF2B5EF4-FFF2-40B4-BE49-F238E27FC236}">
                <a16:creationId xmlns:a16="http://schemas.microsoft.com/office/drawing/2014/main" id="{8CEBC1E5-63E5-D13D-934D-3F7FDDE1046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28184" y="4797152"/>
            <a:ext cx="2736304" cy="1939584"/>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 y="0"/>
            <a:ext cx="9143998"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11560" y="548680"/>
            <a:ext cx="7128792" cy="1163216"/>
          </a:xfrm>
        </p:spPr>
        <p:txBody>
          <a:bodyPr/>
          <a:lstStyle/>
          <a:p>
            <a:r>
              <a:rPr lang="nl-NL" altLang="nl-NL" sz="3600" dirty="0"/>
              <a:t>Dromen en kansen</a:t>
            </a:r>
            <a:endParaRPr lang="nl-NL" sz="2400" dirty="0">
              <a:solidFill>
                <a:srgbClr val="009DD9"/>
              </a:solidFill>
            </a:endParaRPr>
          </a:p>
        </p:txBody>
      </p:sp>
      <p:sp>
        <p:nvSpPr>
          <p:cNvPr id="3" name="Tijdelijke aanduiding voor inhoud 2">
            <a:extLst>
              <a:ext uri="{FF2B5EF4-FFF2-40B4-BE49-F238E27FC236}">
                <a16:creationId xmlns:a16="http://schemas.microsoft.com/office/drawing/2014/main" id="{9C139CA5-CBA1-EC96-C4A4-ECBFFA3C8B3A}"/>
              </a:ext>
            </a:extLst>
          </p:cNvPr>
          <p:cNvSpPr>
            <a:spLocks noGrp="1"/>
          </p:cNvSpPr>
          <p:nvPr>
            <p:ph idx="1"/>
          </p:nvPr>
        </p:nvSpPr>
        <p:spPr>
          <a:xfrm>
            <a:off x="683568" y="2348880"/>
            <a:ext cx="6348413" cy="4125193"/>
          </a:xfrm>
        </p:spPr>
        <p:txBody>
          <a:bodyPr/>
          <a:lstStyle/>
          <a:p>
            <a:r>
              <a:rPr lang="nl-NL" altLang="nl-NL" sz="2000" dirty="0"/>
              <a:t>Niet alleen hebben we allemaal andere dingen nodig, we hebben ook andere dromen!</a:t>
            </a:r>
          </a:p>
          <a:p>
            <a:endParaRPr lang="nl-NL" altLang="nl-NL" sz="2000" dirty="0"/>
          </a:p>
          <a:p>
            <a:r>
              <a:rPr lang="nl-NL" altLang="nl-NL" sz="2000" dirty="0">
                <a:solidFill>
                  <a:srgbClr val="009DD9"/>
                </a:solidFill>
              </a:rPr>
              <a:t>Wat wil jij in je leven doen of meemaken ?</a:t>
            </a:r>
          </a:p>
          <a:p>
            <a:endParaRPr lang="nl-NL" sz="2000" dirty="0"/>
          </a:p>
        </p:txBody>
      </p:sp>
    </p:spTree>
    <p:extLst>
      <p:ext uri="{BB962C8B-B14F-4D97-AF65-F5344CB8AC3E}">
        <p14:creationId xmlns:p14="http://schemas.microsoft.com/office/powerpoint/2010/main" val="1724055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31FE70AE-B29B-F033-FCA9-37B81774C0F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60232" y="5085184"/>
            <a:ext cx="2380063" cy="1586708"/>
          </a:xfrm>
          <a:prstGeom prst="rect">
            <a:avLst/>
          </a:prstGeom>
        </p:spPr>
      </p:pic>
      <p:pic>
        <p:nvPicPr>
          <p:cNvPr id="6" name="Afbeelding 5">
            <a:extLst>
              <a:ext uri="{FF2B5EF4-FFF2-40B4-BE49-F238E27FC236}">
                <a16:creationId xmlns:a16="http://schemas.microsoft.com/office/drawing/2014/main" id="{383990AA-D761-5AE4-AB7C-1B2F2202FE3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84714" y="620688"/>
            <a:ext cx="2128710" cy="1656183"/>
          </a:xfrm>
          <a:prstGeom prst="rect">
            <a:avLst/>
          </a:prstGeom>
        </p:spPr>
      </p:pic>
      <p:pic>
        <p:nvPicPr>
          <p:cNvPr id="7" name="Afbeelding 6">
            <a:extLst>
              <a:ext uri="{FF2B5EF4-FFF2-40B4-BE49-F238E27FC236}">
                <a16:creationId xmlns:a16="http://schemas.microsoft.com/office/drawing/2014/main" id="{1CF1D1EC-0310-6111-37CC-59F74BFE1AF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a:extLst>
              <a:ext uri="{FF2B5EF4-FFF2-40B4-BE49-F238E27FC236}">
                <a16:creationId xmlns:a16="http://schemas.microsoft.com/office/drawing/2014/main" id="{14418CBA-F835-26FB-9C5C-5B93534776B5}"/>
              </a:ext>
            </a:extLst>
          </p:cNvPr>
          <p:cNvSpPr>
            <a:spLocks noGrp="1"/>
          </p:cNvSpPr>
          <p:nvPr>
            <p:ph type="title"/>
          </p:nvPr>
        </p:nvSpPr>
        <p:spPr>
          <a:xfrm>
            <a:off x="539552" y="476672"/>
            <a:ext cx="6348413" cy="1163216"/>
          </a:xfrm>
        </p:spPr>
        <p:txBody>
          <a:bodyPr/>
          <a:lstStyle/>
          <a:p>
            <a:r>
              <a:rPr lang="nl-NL" dirty="0"/>
              <a:t>Les 1. </a:t>
            </a:r>
            <a:r>
              <a:rPr lang="nl-NL" sz="3200" dirty="0"/>
              <a:t>Gelijke behandeling,</a:t>
            </a:r>
            <a:br>
              <a:rPr lang="nl-NL" sz="3200" dirty="0"/>
            </a:br>
            <a:r>
              <a:rPr lang="nl-NL" sz="3200" dirty="0"/>
              <a:t>gelijke kansen?</a:t>
            </a:r>
            <a:endParaRPr lang="nl-NL" dirty="0"/>
          </a:p>
        </p:txBody>
      </p:sp>
      <p:sp>
        <p:nvSpPr>
          <p:cNvPr id="3" name="Tijdelijke aanduiding voor inhoud 2">
            <a:extLst>
              <a:ext uri="{FF2B5EF4-FFF2-40B4-BE49-F238E27FC236}">
                <a16:creationId xmlns:a16="http://schemas.microsoft.com/office/drawing/2014/main" id="{ECCBF7F6-A8FD-A7D2-5A60-723D591F3613}"/>
              </a:ext>
            </a:extLst>
          </p:cNvPr>
          <p:cNvSpPr>
            <a:spLocks noGrp="1"/>
          </p:cNvSpPr>
          <p:nvPr>
            <p:ph idx="1"/>
          </p:nvPr>
        </p:nvSpPr>
        <p:spPr/>
        <p:txBody>
          <a:bodyPr/>
          <a:lstStyle/>
          <a:p>
            <a:pPr marL="0" indent="0">
              <a:buNone/>
            </a:pPr>
            <a:endParaRPr lang="nl-NL" sz="3200" dirty="0">
              <a:solidFill>
                <a:schemeClr val="tx1">
                  <a:lumMod val="75000"/>
                  <a:lumOff val="25000"/>
                </a:schemeClr>
              </a:solidFill>
            </a:endParaRPr>
          </a:p>
          <a:p>
            <a:pPr marL="0" indent="0">
              <a:buNone/>
            </a:pPr>
            <a:endParaRPr lang="nl-NL" sz="3200" dirty="0">
              <a:solidFill>
                <a:schemeClr val="tx1">
                  <a:lumMod val="75000"/>
                  <a:lumOff val="25000"/>
                </a:schemeClr>
              </a:solidFill>
            </a:endParaRPr>
          </a:p>
          <a:p>
            <a:pPr marL="0" indent="0">
              <a:buNone/>
            </a:pPr>
            <a:r>
              <a:rPr lang="nl-NL" sz="3200" dirty="0">
                <a:solidFill>
                  <a:schemeClr val="tx1">
                    <a:lumMod val="75000"/>
                    <a:lumOff val="25000"/>
                  </a:schemeClr>
                </a:solidFill>
              </a:rPr>
              <a:t>Wat iedereen nodig heeft</a:t>
            </a:r>
          </a:p>
          <a:p>
            <a:pPr marL="0" indent="0">
              <a:buNone/>
            </a:pPr>
            <a:r>
              <a:rPr lang="nl-NL" sz="3200" dirty="0">
                <a:solidFill>
                  <a:schemeClr val="tx1">
                    <a:lumMod val="75000"/>
                    <a:lumOff val="25000"/>
                  </a:schemeClr>
                </a:solidFill>
              </a:rPr>
              <a:t>is niet altijd hetzelfde …</a:t>
            </a:r>
          </a:p>
        </p:txBody>
      </p:sp>
    </p:spTree>
    <p:extLst>
      <p:ext uri="{BB962C8B-B14F-4D97-AF65-F5344CB8AC3E}">
        <p14:creationId xmlns:p14="http://schemas.microsoft.com/office/powerpoint/2010/main" val="17817159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EFFAF5F8-D7B1-72A2-BDC1-728EA52B51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76056" y="332656"/>
            <a:ext cx="3390360" cy="2088192"/>
          </a:xfrm>
          <a:prstGeom prst="rect">
            <a:avLst/>
          </a:prstGeom>
        </p:spPr>
      </p:pic>
      <p:pic>
        <p:nvPicPr>
          <p:cNvPr id="9" name="Afbeelding 8">
            <a:extLst>
              <a:ext uri="{FF2B5EF4-FFF2-40B4-BE49-F238E27FC236}">
                <a16:creationId xmlns:a16="http://schemas.microsoft.com/office/drawing/2014/main" id="{8CEBC1E5-63E5-D13D-934D-3F7FDDE1046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28184" y="4797152"/>
            <a:ext cx="2736304" cy="1939584"/>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 y="0"/>
            <a:ext cx="9143998"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11560" y="548680"/>
            <a:ext cx="7128792" cy="1163216"/>
          </a:xfrm>
        </p:spPr>
        <p:txBody>
          <a:bodyPr/>
          <a:lstStyle/>
          <a:p>
            <a:r>
              <a:rPr lang="nl-NL" altLang="nl-NL" sz="3600" dirty="0"/>
              <a:t>Filmpje</a:t>
            </a:r>
            <a:endParaRPr lang="nl-NL" sz="2400" dirty="0">
              <a:solidFill>
                <a:srgbClr val="009DD9"/>
              </a:solidFill>
            </a:endParaRPr>
          </a:p>
        </p:txBody>
      </p:sp>
      <p:sp>
        <p:nvSpPr>
          <p:cNvPr id="3" name="Tijdelijke aanduiding voor inhoud 2">
            <a:extLst>
              <a:ext uri="{FF2B5EF4-FFF2-40B4-BE49-F238E27FC236}">
                <a16:creationId xmlns:a16="http://schemas.microsoft.com/office/drawing/2014/main" id="{9C139CA5-CBA1-EC96-C4A4-ECBFFA3C8B3A}"/>
              </a:ext>
            </a:extLst>
          </p:cNvPr>
          <p:cNvSpPr>
            <a:spLocks noGrp="1"/>
          </p:cNvSpPr>
          <p:nvPr>
            <p:ph idx="1"/>
          </p:nvPr>
        </p:nvSpPr>
        <p:spPr>
          <a:xfrm>
            <a:off x="683568" y="2348880"/>
            <a:ext cx="6348413" cy="4125193"/>
          </a:xfrm>
        </p:spPr>
        <p:txBody>
          <a:bodyPr/>
          <a:lstStyle/>
          <a:p>
            <a:pPr marL="0" indent="0">
              <a:buNone/>
            </a:pPr>
            <a:r>
              <a:rPr lang="nl-NL" sz="2000" dirty="0"/>
              <a:t>Hoe is het om een model te zijn?</a:t>
            </a:r>
          </a:p>
          <a:p>
            <a:pPr marL="0" indent="0">
              <a:buNone/>
            </a:pPr>
            <a:r>
              <a:rPr lang="nl-NL" sz="2000" dirty="0"/>
              <a:t>Via NPO </a:t>
            </a:r>
            <a:r>
              <a:rPr lang="nl-NL" sz="2000" dirty="0" err="1"/>
              <a:t>Zapp</a:t>
            </a:r>
            <a:r>
              <a:rPr lang="nl-NL" sz="2000" dirty="0"/>
              <a:t> (15:18 minuten)</a:t>
            </a:r>
          </a:p>
          <a:p>
            <a:pPr marL="0" indent="0">
              <a:buNone/>
            </a:pPr>
            <a:r>
              <a:rPr lang="nl-NL" sz="2000" dirty="0">
                <a:hlinkClick r:id="rId5"/>
              </a:rPr>
              <a:t>https://www.zapp.nl/programmas/zappdoc/nieuws/28307-kijk-online-koplopers-x-joeke</a:t>
            </a:r>
            <a:endParaRPr lang="nl-NL" sz="2000" dirty="0"/>
          </a:p>
          <a:p>
            <a:pPr marL="0" indent="0">
              <a:buNone/>
            </a:pPr>
            <a:endParaRPr lang="nl-NL" sz="2000" dirty="0"/>
          </a:p>
          <a:p>
            <a:r>
              <a:rPr lang="nl-NL" sz="2000" dirty="0">
                <a:solidFill>
                  <a:srgbClr val="009DD9"/>
                </a:solidFill>
              </a:rPr>
              <a:t>Wat lijkt je leuk aan haar leven?</a:t>
            </a:r>
          </a:p>
          <a:p>
            <a:r>
              <a:rPr lang="nl-NL" sz="2000" dirty="0">
                <a:solidFill>
                  <a:srgbClr val="009DD9"/>
                </a:solidFill>
              </a:rPr>
              <a:t>En wat lijkt je niet leuk?</a:t>
            </a:r>
          </a:p>
          <a:p>
            <a:pPr marL="0" indent="0">
              <a:buNone/>
            </a:pPr>
            <a:endParaRPr lang="nl-NL" sz="2000" dirty="0"/>
          </a:p>
        </p:txBody>
      </p:sp>
    </p:spTree>
    <p:extLst>
      <p:ext uri="{BB962C8B-B14F-4D97-AF65-F5344CB8AC3E}">
        <p14:creationId xmlns:p14="http://schemas.microsoft.com/office/powerpoint/2010/main" val="39655812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EFFAF5F8-D7B1-72A2-BDC1-728EA52B518E}"/>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5724128" y="476672"/>
            <a:ext cx="2643311" cy="1892694"/>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0"/>
            <a:ext cx="9143998" cy="6857998"/>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11560" y="548680"/>
            <a:ext cx="7128792" cy="1163216"/>
          </a:xfrm>
        </p:spPr>
        <p:txBody>
          <a:bodyPr/>
          <a:lstStyle/>
          <a:p>
            <a:r>
              <a:rPr lang="nl-NL" altLang="nl-NL" sz="3600" dirty="0"/>
              <a:t>Jouw top 10</a:t>
            </a:r>
            <a:endParaRPr lang="nl-NL" sz="2400" dirty="0">
              <a:solidFill>
                <a:srgbClr val="009DD9"/>
              </a:solidFill>
            </a:endParaRPr>
          </a:p>
        </p:txBody>
      </p:sp>
      <p:sp>
        <p:nvSpPr>
          <p:cNvPr id="3" name="Tijdelijke aanduiding voor inhoud 2">
            <a:extLst>
              <a:ext uri="{FF2B5EF4-FFF2-40B4-BE49-F238E27FC236}">
                <a16:creationId xmlns:a16="http://schemas.microsoft.com/office/drawing/2014/main" id="{9C139CA5-CBA1-EC96-C4A4-ECBFFA3C8B3A}"/>
              </a:ext>
            </a:extLst>
          </p:cNvPr>
          <p:cNvSpPr>
            <a:spLocks noGrp="1"/>
          </p:cNvSpPr>
          <p:nvPr>
            <p:ph idx="1"/>
          </p:nvPr>
        </p:nvSpPr>
        <p:spPr>
          <a:xfrm>
            <a:off x="683568" y="2348880"/>
            <a:ext cx="7200800" cy="4125193"/>
          </a:xfrm>
        </p:spPr>
        <p:txBody>
          <a:bodyPr/>
          <a:lstStyle/>
          <a:p>
            <a:r>
              <a:rPr lang="nl-NL" altLang="nl-NL" sz="2000" dirty="0">
                <a:solidFill>
                  <a:srgbClr val="009DD9"/>
                </a:solidFill>
              </a:rPr>
              <a:t>Kies jouw 10 belangrijkste dingen.</a:t>
            </a:r>
          </a:p>
          <a:p>
            <a:r>
              <a:rPr lang="nl-NL" altLang="nl-NL" sz="2000" dirty="0">
                <a:solidFill>
                  <a:srgbClr val="009DD9"/>
                </a:solidFill>
              </a:rPr>
              <a:t>Maak er een top 10 van. </a:t>
            </a:r>
          </a:p>
          <a:p>
            <a:r>
              <a:rPr lang="nl-NL" altLang="nl-NL" sz="2000" dirty="0">
                <a:solidFill>
                  <a:srgbClr val="009DD9"/>
                </a:solidFill>
              </a:rPr>
              <a:t>Het belangrijkste komt op nummer 1.</a:t>
            </a:r>
          </a:p>
          <a:p>
            <a:endParaRPr lang="nl-NL" altLang="nl-NL" sz="2000" dirty="0">
              <a:solidFill>
                <a:srgbClr val="009DD9"/>
              </a:solidFill>
            </a:endParaRPr>
          </a:p>
          <a:p>
            <a:r>
              <a:rPr lang="nl-NL" altLang="nl-NL" sz="1600" dirty="0">
                <a:solidFill>
                  <a:schemeClr val="tx1"/>
                </a:solidFill>
              </a:rPr>
              <a:t>Werkblad: Het belangrijkste is …</a:t>
            </a:r>
          </a:p>
          <a:p>
            <a:r>
              <a:rPr lang="nl-NL" altLang="nl-NL" sz="1600" dirty="0">
                <a:solidFill>
                  <a:schemeClr val="tx1"/>
                </a:solidFill>
              </a:rPr>
              <a:t>@leerkracht: Je kunt de volgende sheet als werkblad printen, en ze hun top 10 laten maken. Daarna klassikaal bespreken: Wat staat er het vaakst in de top 3? Waarom vinden ze dat zo belangrijk? </a:t>
            </a:r>
          </a:p>
          <a:p>
            <a:r>
              <a:rPr lang="nl-NL" altLang="nl-NL" sz="1600" dirty="0">
                <a:solidFill>
                  <a:schemeClr val="tx1"/>
                </a:solidFill>
              </a:rPr>
              <a:t>Nu kunnen ze bij elkaar kijken met wie hun keuze het meest overeenkomt. Hadden ze dat verwacht ? </a:t>
            </a:r>
          </a:p>
          <a:p>
            <a:r>
              <a:rPr lang="nl-NL" altLang="nl-NL" sz="1600" dirty="0">
                <a:solidFill>
                  <a:schemeClr val="tx1"/>
                </a:solidFill>
              </a:rPr>
              <a:t>Alternatief: zonder werkblad eerst hun eigen                                         top-5 of top-10 dromen opschrijven.</a:t>
            </a:r>
          </a:p>
          <a:p>
            <a:endParaRPr lang="nl-NL" altLang="nl-NL" sz="2000" dirty="0">
              <a:solidFill>
                <a:srgbClr val="009DD9"/>
              </a:solidFill>
            </a:endParaRPr>
          </a:p>
          <a:p>
            <a:endParaRPr lang="nl-NL" sz="2000" dirty="0"/>
          </a:p>
        </p:txBody>
      </p:sp>
    </p:spTree>
    <p:extLst>
      <p:ext uri="{BB962C8B-B14F-4D97-AF65-F5344CB8AC3E}">
        <p14:creationId xmlns:p14="http://schemas.microsoft.com/office/powerpoint/2010/main" val="2499756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6AB4C2ED-2982-0EFA-EC72-75DD6F1C490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68144" y="764704"/>
            <a:ext cx="2338586" cy="1627839"/>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0"/>
            <a:ext cx="9143998" cy="6857998"/>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11560" y="548680"/>
            <a:ext cx="7128792" cy="1163216"/>
          </a:xfrm>
        </p:spPr>
        <p:txBody>
          <a:bodyPr/>
          <a:lstStyle/>
          <a:p>
            <a:r>
              <a:rPr lang="nl-NL" altLang="nl-NL" sz="3600" dirty="0"/>
              <a:t>Het belangrijkste is …</a:t>
            </a:r>
            <a:endParaRPr lang="nl-NL" sz="2400" dirty="0">
              <a:solidFill>
                <a:srgbClr val="009DD9"/>
              </a:solidFill>
            </a:endParaRPr>
          </a:p>
        </p:txBody>
      </p:sp>
      <p:sp>
        <p:nvSpPr>
          <p:cNvPr id="6" name="Tijdelijke aanduiding voor inhoud 5">
            <a:extLst>
              <a:ext uri="{FF2B5EF4-FFF2-40B4-BE49-F238E27FC236}">
                <a16:creationId xmlns:a16="http://schemas.microsoft.com/office/drawing/2014/main" id="{AB8E6351-62E7-B257-1D8B-65042BF67009}"/>
              </a:ext>
            </a:extLst>
          </p:cNvPr>
          <p:cNvSpPr>
            <a:spLocks noGrp="1"/>
          </p:cNvSpPr>
          <p:nvPr>
            <p:ph idx="1"/>
          </p:nvPr>
        </p:nvSpPr>
        <p:spPr>
          <a:xfrm>
            <a:off x="539552" y="1412776"/>
            <a:ext cx="4464496" cy="4125193"/>
          </a:xfrm>
        </p:spPr>
        <p:txBody>
          <a:bodyPr/>
          <a:lstStyle/>
          <a:p>
            <a:pPr>
              <a:defRPr/>
            </a:pPr>
            <a:r>
              <a:rPr lang="nl-NL" altLang="nl-NL" sz="1800" dirty="0">
                <a:solidFill>
                  <a:srgbClr val="0070C0"/>
                </a:solidFill>
              </a:rPr>
              <a:t>dat ik veel vrienden heb</a:t>
            </a:r>
          </a:p>
          <a:p>
            <a:pPr>
              <a:defRPr/>
            </a:pPr>
            <a:r>
              <a:rPr lang="nl-NL" altLang="nl-NL" sz="1800" dirty="0">
                <a:solidFill>
                  <a:schemeClr val="accent3"/>
                </a:solidFill>
              </a:rPr>
              <a:t>dat ik rijk word</a:t>
            </a:r>
          </a:p>
          <a:p>
            <a:pPr>
              <a:defRPr/>
            </a:pPr>
            <a:r>
              <a:rPr lang="nl-NL" altLang="nl-NL" sz="1800" dirty="0">
                <a:solidFill>
                  <a:srgbClr val="0070C0"/>
                </a:solidFill>
              </a:rPr>
              <a:t>dat ik een paard krijg</a:t>
            </a:r>
          </a:p>
          <a:p>
            <a:pPr>
              <a:defRPr/>
            </a:pPr>
            <a:r>
              <a:rPr lang="nl-NL" altLang="nl-NL" sz="1800" dirty="0">
                <a:solidFill>
                  <a:schemeClr val="accent3"/>
                </a:solidFill>
              </a:rPr>
              <a:t>dat iedereen gezond is</a:t>
            </a:r>
          </a:p>
          <a:p>
            <a:pPr>
              <a:defRPr/>
            </a:pPr>
            <a:r>
              <a:rPr lang="nl-NL" altLang="nl-NL" sz="1800" dirty="0">
                <a:solidFill>
                  <a:srgbClr val="0070C0"/>
                </a:solidFill>
              </a:rPr>
              <a:t>dat ik in een mooi huis woon</a:t>
            </a:r>
          </a:p>
          <a:p>
            <a:pPr>
              <a:defRPr/>
            </a:pPr>
            <a:r>
              <a:rPr lang="nl-NL" altLang="nl-NL" sz="1800" dirty="0">
                <a:solidFill>
                  <a:schemeClr val="accent3"/>
                </a:solidFill>
              </a:rPr>
              <a:t>dat het overal vrede wordt</a:t>
            </a:r>
          </a:p>
          <a:p>
            <a:pPr>
              <a:defRPr/>
            </a:pPr>
            <a:r>
              <a:rPr lang="nl-NL" altLang="nl-NL" sz="1800" dirty="0">
                <a:solidFill>
                  <a:srgbClr val="0070C0"/>
                </a:solidFill>
              </a:rPr>
              <a:t>dat ik ga trouwen en kinderen krijg</a:t>
            </a:r>
          </a:p>
          <a:p>
            <a:pPr>
              <a:defRPr/>
            </a:pPr>
            <a:r>
              <a:rPr lang="nl-NL" altLang="nl-NL" sz="1800" dirty="0">
                <a:solidFill>
                  <a:schemeClr val="accent3"/>
                </a:solidFill>
              </a:rPr>
              <a:t>dat ik op wereldreis ga</a:t>
            </a:r>
          </a:p>
          <a:p>
            <a:pPr>
              <a:defRPr/>
            </a:pPr>
            <a:r>
              <a:rPr lang="nl-NL" altLang="nl-NL" sz="1800" dirty="0">
                <a:solidFill>
                  <a:srgbClr val="0070C0"/>
                </a:solidFill>
              </a:rPr>
              <a:t>dat ik leuk werk krijg</a:t>
            </a:r>
          </a:p>
          <a:p>
            <a:pPr>
              <a:defRPr/>
            </a:pPr>
            <a:r>
              <a:rPr lang="nl-NL" altLang="nl-NL" sz="1800" dirty="0">
                <a:solidFill>
                  <a:schemeClr val="accent3"/>
                </a:solidFill>
              </a:rPr>
              <a:t>dat het milieu niet verpest wordt</a:t>
            </a:r>
          </a:p>
          <a:p>
            <a:pPr>
              <a:defRPr/>
            </a:pPr>
            <a:r>
              <a:rPr lang="nl-NL" altLang="nl-NL" sz="1800" dirty="0">
                <a:solidFill>
                  <a:srgbClr val="0070C0"/>
                </a:solidFill>
              </a:rPr>
              <a:t>dat iedereen me graag mag</a:t>
            </a:r>
          </a:p>
          <a:p>
            <a:r>
              <a:rPr lang="nl-NL" altLang="nl-NL" dirty="0">
                <a:solidFill>
                  <a:schemeClr val="accent3"/>
                </a:solidFill>
              </a:rPr>
              <a:t>dat niemand rot tegen me doet</a:t>
            </a:r>
          </a:p>
          <a:p>
            <a:endParaRPr lang="nl-NL" dirty="0"/>
          </a:p>
        </p:txBody>
      </p:sp>
      <p:sp>
        <p:nvSpPr>
          <p:cNvPr id="9" name="Tijdelijke aanduiding voor inhoud 5">
            <a:extLst>
              <a:ext uri="{FF2B5EF4-FFF2-40B4-BE49-F238E27FC236}">
                <a16:creationId xmlns:a16="http://schemas.microsoft.com/office/drawing/2014/main" id="{126A2C5A-6E54-9313-50BF-4BEC41D80D9E}"/>
              </a:ext>
            </a:extLst>
          </p:cNvPr>
          <p:cNvSpPr txBox="1">
            <a:spLocks/>
          </p:cNvSpPr>
          <p:nvPr/>
        </p:nvSpPr>
        <p:spPr bwMode="auto">
          <a:xfrm>
            <a:off x="4751512" y="2420888"/>
            <a:ext cx="4392488" cy="4125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ts val="1000"/>
              </a:spcBef>
              <a:spcAft>
                <a:spcPct val="0"/>
              </a:spcAft>
              <a:buClr>
                <a:schemeClr val="accent1"/>
              </a:buClr>
              <a:buSzPct val="150000"/>
              <a:buFont typeface="Arial" panose="020B0604020202020204" pitchFamily="34" charset="0"/>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150000"/>
              <a:buFont typeface="Arial" panose="020B0604020202020204" pitchFamily="34" charset="0"/>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150000"/>
              <a:buFont typeface="Arial" panose="020B0604020202020204" pitchFamily="34" charset="0"/>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150000"/>
              <a:buFont typeface="Arial" panose="020B0604020202020204" pitchFamily="34" charset="0"/>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150000"/>
              <a:buFont typeface="Arial" panose="020B0604020202020204" pitchFamily="34" charset="0"/>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defRPr/>
            </a:pPr>
            <a:r>
              <a:rPr lang="nl-NL" altLang="nl-NL" sz="1800" dirty="0">
                <a:solidFill>
                  <a:srgbClr val="0070C0"/>
                </a:solidFill>
              </a:rPr>
              <a:t>dat ik in een gezellige buurt woon</a:t>
            </a:r>
          </a:p>
          <a:p>
            <a:pPr marL="342900" indent="-342900">
              <a:buFont typeface="Arial" panose="020B0604020202020204" pitchFamily="34" charset="0"/>
              <a:buChar char="•"/>
              <a:defRPr/>
            </a:pPr>
            <a:r>
              <a:rPr lang="nl-NL" altLang="nl-NL" sz="1800" dirty="0">
                <a:solidFill>
                  <a:schemeClr val="accent3"/>
                </a:solidFill>
                <a:latin typeface="+mn-lt"/>
              </a:rPr>
              <a:t>dat ik een mooie auto krijg</a:t>
            </a:r>
          </a:p>
          <a:p>
            <a:pPr marL="342900" indent="-342900">
              <a:buFont typeface="Arial" panose="020B0604020202020204" pitchFamily="34" charset="0"/>
              <a:buChar char="•"/>
              <a:defRPr/>
            </a:pPr>
            <a:r>
              <a:rPr lang="nl-NL" altLang="nl-NL" sz="1800" dirty="0">
                <a:solidFill>
                  <a:srgbClr val="0070C0"/>
                </a:solidFill>
                <a:latin typeface="+mn-lt"/>
              </a:rPr>
              <a:t>dat ik veel dieren heb</a:t>
            </a:r>
          </a:p>
          <a:p>
            <a:pPr>
              <a:defRPr/>
            </a:pPr>
            <a:r>
              <a:rPr lang="nl-NL" altLang="nl-NL" sz="1800" dirty="0">
                <a:solidFill>
                  <a:schemeClr val="accent3"/>
                </a:solidFill>
              </a:rPr>
              <a:t>dat ik niet zoveel hoef te leren</a:t>
            </a:r>
          </a:p>
          <a:p>
            <a:pPr marL="342900" indent="-342900">
              <a:buFont typeface="Arial" panose="020B0604020202020204" pitchFamily="34" charset="0"/>
              <a:buChar char="•"/>
              <a:defRPr/>
            </a:pPr>
            <a:r>
              <a:rPr lang="nl-NL" altLang="nl-NL" sz="1800" dirty="0">
                <a:solidFill>
                  <a:srgbClr val="0070C0"/>
                </a:solidFill>
                <a:latin typeface="+mn-lt"/>
              </a:rPr>
              <a:t>dat ik veel mensen kan helpen</a:t>
            </a:r>
          </a:p>
          <a:p>
            <a:pPr marL="342900" indent="-342900">
              <a:buFont typeface="Arial" panose="020B0604020202020204" pitchFamily="34" charset="0"/>
              <a:buChar char="•"/>
              <a:defRPr/>
            </a:pPr>
            <a:r>
              <a:rPr lang="nl-NL" altLang="nl-NL" sz="1800" dirty="0">
                <a:solidFill>
                  <a:schemeClr val="accent3"/>
                </a:solidFill>
                <a:latin typeface="+mn-lt"/>
              </a:rPr>
              <a:t>dat ik veel op vakantie kan</a:t>
            </a:r>
          </a:p>
          <a:p>
            <a:pPr marL="342900" indent="-342900">
              <a:buFont typeface="Arial" panose="020B0604020202020204" pitchFamily="34" charset="0"/>
              <a:buChar char="•"/>
              <a:defRPr/>
            </a:pPr>
            <a:r>
              <a:rPr lang="nl-NL" altLang="nl-NL" sz="1800" dirty="0">
                <a:solidFill>
                  <a:srgbClr val="0070C0"/>
                </a:solidFill>
                <a:latin typeface="+mn-lt"/>
              </a:rPr>
              <a:t>dat ik geen zwerver word</a:t>
            </a:r>
          </a:p>
          <a:p>
            <a:pPr>
              <a:defRPr/>
            </a:pPr>
            <a:r>
              <a:rPr lang="nl-NL" altLang="nl-NL" sz="1800" dirty="0">
                <a:solidFill>
                  <a:schemeClr val="accent3"/>
                </a:solidFill>
              </a:rPr>
              <a:t>dat ik beroemd word</a:t>
            </a:r>
          </a:p>
          <a:p>
            <a:pPr marL="342900" indent="-342900">
              <a:buFont typeface="Arial" panose="020B0604020202020204" pitchFamily="34" charset="0"/>
              <a:buChar char="•"/>
              <a:defRPr/>
            </a:pPr>
            <a:r>
              <a:rPr lang="nl-NL" altLang="nl-NL" sz="1800" dirty="0">
                <a:solidFill>
                  <a:srgbClr val="0070C0"/>
                </a:solidFill>
                <a:latin typeface="+mn-lt"/>
              </a:rPr>
              <a:t>dat ik heel oud word  </a:t>
            </a:r>
            <a:endParaRPr lang="nl-NL" altLang="nl-NL" sz="1800" dirty="0">
              <a:solidFill>
                <a:schemeClr val="tx1"/>
              </a:solidFill>
              <a:highlight>
                <a:srgbClr val="FFFF00"/>
              </a:highlight>
              <a:latin typeface="+mn-lt"/>
            </a:endParaRPr>
          </a:p>
          <a:p>
            <a:endParaRPr lang="nl-NL" sz="1800" dirty="0"/>
          </a:p>
        </p:txBody>
      </p:sp>
    </p:spTree>
    <p:extLst>
      <p:ext uri="{BB962C8B-B14F-4D97-AF65-F5344CB8AC3E}">
        <p14:creationId xmlns:p14="http://schemas.microsoft.com/office/powerpoint/2010/main" val="40569504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DB3C3B01-7F65-81E8-58D5-726937B834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65424" y="404664"/>
            <a:ext cx="3707904" cy="1872208"/>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0"/>
            <a:ext cx="9143998" cy="6857998"/>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11560" y="548680"/>
            <a:ext cx="7128792" cy="1163216"/>
          </a:xfrm>
        </p:spPr>
        <p:txBody>
          <a:bodyPr/>
          <a:lstStyle/>
          <a:p>
            <a:r>
              <a:rPr lang="nl-NL" altLang="nl-NL" sz="3600" dirty="0"/>
              <a:t>Dromen over je toekomst</a:t>
            </a:r>
            <a:endParaRPr lang="nl-NL" sz="2400" dirty="0">
              <a:solidFill>
                <a:srgbClr val="009DD9"/>
              </a:solidFill>
            </a:endParaRPr>
          </a:p>
        </p:txBody>
      </p:sp>
      <p:sp>
        <p:nvSpPr>
          <p:cNvPr id="3" name="Tijdelijke aanduiding voor inhoud 2">
            <a:extLst>
              <a:ext uri="{FF2B5EF4-FFF2-40B4-BE49-F238E27FC236}">
                <a16:creationId xmlns:a16="http://schemas.microsoft.com/office/drawing/2014/main" id="{9C139CA5-CBA1-EC96-C4A4-ECBFFA3C8B3A}"/>
              </a:ext>
            </a:extLst>
          </p:cNvPr>
          <p:cNvSpPr>
            <a:spLocks noGrp="1"/>
          </p:cNvSpPr>
          <p:nvPr>
            <p:ph idx="1"/>
          </p:nvPr>
        </p:nvSpPr>
        <p:spPr>
          <a:xfrm>
            <a:off x="827584" y="2564904"/>
            <a:ext cx="7200800" cy="4125193"/>
          </a:xfrm>
        </p:spPr>
        <p:txBody>
          <a:bodyPr/>
          <a:lstStyle/>
          <a:p>
            <a:r>
              <a:rPr lang="nl-NL" altLang="nl-NL" sz="2000" dirty="0">
                <a:solidFill>
                  <a:srgbClr val="009DD9"/>
                </a:solidFill>
              </a:rPr>
              <a:t>Aan welke dingen uit je top 10 kun je zelf iets doen?     Wat dan?</a:t>
            </a:r>
          </a:p>
          <a:p>
            <a:endParaRPr lang="nl-NL" altLang="nl-NL" sz="2000" dirty="0">
              <a:solidFill>
                <a:srgbClr val="009DD9"/>
              </a:solidFill>
            </a:endParaRPr>
          </a:p>
          <a:p>
            <a:r>
              <a:rPr lang="nl-NL" altLang="nl-NL" sz="2000" dirty="0">
                <a:solidFill>
                  <a:srgbClr val="009DD9"/>
                </a:solidFill>
              </a:rPr>
              <a:t>Aan welke dingen zou je samen met anderen iets kunnen doen? </a:t>
            </a:r>
          </a:p>
          <a:p>
            <a:endParaRPr lang="nl-NL" altLang="nl-NL" sz="2000" dirty="0">
              <a:solidFill>
                <a:srgbClr val="009DD9"/>
              </a:solidFill>
            </a:endParaRPr>
          </a:p>
          <a:p>
            <a:endParaRPr lang="nl-NL" sz="2000" dirty="0"/>
          </a:p>
        </p:txBody>
      </p:sp>
    </p:spTree>
    <p:extLst>
      <p:ext uri="{BB962C8B-B14F-4D97-AF65-F5344CB8AC3E}">
        <p14:creationId xmlns:p14="http://schemas.microsoft.com/office/powerpoint/2010/main" val="40815646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1" y="0"/>
            <a:ext cx="9143997" cy="6857998"/>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11560" y="548680"/>
            <a:ext cx="7128792" cy="1163216"/>
          </a:xfrm>
        </p:spPr>
        <p:txBody>
          <a:bodyPr/>
          <a:lstStyle/>
          <a:p>
            <a:r>
              <a:rPr lang="nl-NL" altLang="nl-NL" sz="3600" dirty="0"/>
              <a:t>Filmpjes</a:t>
            </a:r>
            <a:endParaRPr lang="nl-NL" sz="2400" dirty="0">
              <a:solidFill>
                <a:srgbClr val="009DD9"/>
              </a:solidFill>
            </a:endParaRPr>
          </a:p>
        </p:txBody>
      </p:sp>
      <p:sp>
        <p:nvSpPr>
          <p:cNvPr id="3" name="Tijdelijke aanduiding voor inhoud 2">
            <a:extLst>
              <a:ext uri="{FF2B5EF4-FFF2-40B4-BE49-F238E27FC236}">
                <a16:creationId xmlns:a16="http://schemas.microsoft.com/office/drawing/2014/main" id="{9C139CA5-CBA1-EC96-C4A4-ECBFFA3C8B3A}"/>
              </a:ext>
            </a:extLst>
          </p:cNvPr>
          <p:cNvSpPr>
            <a:spLocks noGrp="1"/>
          </p:cNvSpPr>
          <p:nvPr>
            <p:ph idx="1"/>
          </p:nvPr>
        </p:nvSpPr>
        <p:spPr>
          <a:xfrm>
            <a:off x="827584" y="2564904"/>
            <a:ext cx="7200800" cy="4125193"/>
          </a:xfrm>
        </p:spPr>
        <p:txBody>
          <a:bodyPr/>
          <a:lstStyle/>
          <a:p>
            <a:r>
              <a:rPr lang="nl-NL" altLang="nl-NL" sz="2000" dirty="0">
                <a:solidFill>
                  <a:schemeClr val="tx1"/>
                </a:solidFill>
              </a:rPr>
              <a:t>Van Human</a:t>
            </a:r>
          </a:p>
          <a:p>
            <a:endParaRPr lang="nl-NL" altLang="nl-NL" sz="2000" dirty="0">
              <a:solidFill>
                <a:schemeClr val="tx1"/>
              </a:solidFill>
            </a:endParaRPr>
          </a:p>
          <a:p>
            <a:r>
              <a:rPr lang="nl-NL" altLang="nl-NL" sz="2000" dirty="0">
                <a:solidFill>
                  <a:schemeClr val="tx1"/>
                </a:solidFill>
              </a:rPr>
              <a:t>Van School TV</a:t>
            </a:r>
          </a:p>
          <a:p>
            <a:endParaRPr lang="nl-NL" altLang="nl-NL" sz="2000" dirty="0">
              <a:solidFill>
                <a:srgbClr val="009DD9"/>
              </a:solidFill>
            </a:endParaRPr>
          </a:p>
          <a:p>
            <a:endParaRPr lang="nl-NL" sz="2000" dirty="0"/>
          </a:p>
        </p:txBody>
      </p:sp>
    </p:spTree>
    <p:extLst>
      <p:ext uri="{BB962C8B-B14F-4D97-AF65-F5344CB8AC3E}">
        <p14:creationId xmlns:p14="http://schemas.microsoft.com/office/powerpoint/2010/main" val="14707742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Afbeelding 11" descr="Afbeelding met binnen, versierd, verschillende&#10;&#10;Automatisch gegenereerde beschrijving">
            <a:extLst>
              <a:ext uri="{FF2B5EF4-FFF2-40B4-BE49-F238E27FC236}">
                <a16:creationId xmlns:a16="http://schemas.microsoft.com/office/drawing/2014/main" id="{C2D63F7D-8226-D566-3B50-4E443A9349A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96136" y="476672"/>
            <a:ext cx="2701182" cy="1800200"/>
          </a:xfrm>
          <a:prstGeom prst="rect">
            <a:avLst/>
          </a:prstGeom>
        </p:spPr>
      </p:pic>
      <p:pic>
        <p:nvPicPr>
          <p:cNvPr id="5" name="Afbeelding 4">
            <a:extLst>
              <a:ext uri="{FF2B5EF4-FFF2-40B4-BE49-F238E27FC236}">
                <a16:creationId xmlns:a16="http://schemas.microsoft.com/office/drawing/2014/main" id="{2DFB4C0C-0371-E21D-27A3-E50925FE6EE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a:extLst>
              <a:ext uri="{FF2B5EF4-FFF2-40B4-BE49-F238E27FC236}">
                <a16:creationId xmlns:a16="http://schemas.microsoft.com/office/drawing/2014/main" id="{49C2A8B9-801C-F181-BED8-8A8E1613CAA7}"/>
              </a:ext>
            </a:extLst>
          </p:cNvPr>
          <p:cNvSpPr>
            <a:spLocks noGrp="1"/>
          </p:cNvSpPr>
          <p:nvPr>
            <p:ph type="title"/>
          </p:nvPr>
        </p:nvSpPr>
        <p:spPr/>
        <p:txBody>
          <a:bodyPr/>
          <a:lstStyle/>
          <a:p>
            <a:r>
              <a:rPr lang="nl-NL" dirty="0">
                <a:solidFill>
                  <a:srgbClr val="009DD9"/>
                </a:solidFill>
              </a:rPr>
              <a:t>Einde les 2</a:t>
            </a:r>
            <a:br>
              <a:rPr lang="nl-NL" dirty="0">
                <a:solidFill>
                  <a:srgbClr val="009DD9"/>
                </a:solidFill>
              </a:rPr>
            </a:br>
            <a:r>
              <a:rPr lang="nl-NL" dirty="0">
                <a:solidFill>
                  <a:srgbClr val="009DD9"/>
                </a:solidFill>
              </a:rPr>
              <a:t>Evaluatie</a:t>
            </a:r>
          </a:p>
        </p:txBody>
      </p:sp>
      <p:sp>
        <p:nvSpPr>
          <p:cNvPr id="3" name="Tijdelijke aanduiding voor inhoud 2">
            <a:extLst>
              <a:ext uri="{FF2B5EF4-FFF2-40B4-BE49-F238E27FC236}">
                <a16:creationId xmlns:a16="http://schemas.microsoft.com/office/drawing/2014/main" id="{67C417C2-C80F-D522-C5DA-F78407D66016}"/>
              </a:ext>
            </a:extLst>
          </p:cNvPr>
          <p:cNvSpPr>
            <a:spLocks noGrp="1"/>
          </p:cNvSpPr>
          <p:nvPr>
            <p:ph idx="1"/>
          </p:nvPr>
        </p:nvSpPr>
        <p:spPr/>
        <p:txBody>
          <a:bodyPr/>
          <a:lstStyle/>
          <a:p>
            <a:pPr>
              <a:buClr>
                <a:srgbClr val="009DD9"/>
              </a:buClr>
            </a:pPr>
            <a:r>
              <a:rPr lang="nl-NL" dirty="0"/>
              <a:t>Wat viel je op in deze les?</a:t>
            </a:r>
          </a:p>
          <a:p>
            <a:pPr>
              <a:buClr>
                <a:srgbClr val="009DD9"/>
              </a:buClr>
            </a:pPr>
            <a:r>
              <a:rPr lang="nl-NL" dirty="0"/>
              <a:t>Wat vond je interessant?</a:t>
            </a:r>
          </a:p>
          <a:p>
            <a:pPr>
              <a:buClr>
                <a:srgbClr val="009DD9"/>
              </a:buClr>
            </a:pPr>
            <a:r>
              <a:rPr lang="nl-NL" dirty="0"/>
              <a:t>Wat heb je geleerd?</a:t>
            </a:r>
          </a:p>
          <a:p>
            <a:pPr>
              <a:buClr>
                <a:srgbClr val="009DD9"/>
              </a:buClr>
            </a:pPr>
            <a:r>
              <a:rPr lang="nl-NL" dirty="0"/>
              <a:t>Waarover wil je nog verder nadenken of praten?</a:t>
            </a:r>
          </a:p>
        </p:txBody>
      </p:sp>
    </p:spTree>
    <p:extLst>
      <p:ext uri="{BB962C8B-B14F-4D97-AF65-F5344CB8AC3E}">
        <p14:creationId xmlns:p14="http://schemas.microsoft.com/office/powerpoint/2010/main" val="30405095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1" y="0"/>
            <a:ext cx="9143997" cy="6857998"/>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11560" y="548680"/>
            <a:ext cx="7128792" cy="1163216"/>
          </a:xfrm>
        </p:spPr>
        <p:txBody>
          <a:bodyPr/>
          <a:lstStyle/>
          <a:p>
            <a:r>
              <a:rPr lang="nl-NL" altLang="nl-NL" sz="3600" dirty="0"/>
              <a:t>Les 3</a:t>
            </a:r>
            <a:endParaRPr lang="nl-NL" sz="2400" dirty="0">
              <a:solidFill>
                <a:srgbClr val="009DD9"/>
              </a:solidFill>
            </a:endParaRPr>
          </a:p>
        </p:txBody>
      </p:sp>
      <p:sp>
        <p:nvSpPr>
          <p:cNvPr id="3" name="Tijdelijke aanduiding voor inhoud 2">
            <a:extLst>
              <a:ext uri="{FF2B5EF4-FFF2-40B4-BE49-F238E27FC236}">
                <a16:creationId xmlns:a16="http://schemas.microsoft.com/office/drawing/2014/main" id="{9C139CA5-CBA1-EC96-C4A4-ECBFFA3C8B3A}"/>
              </a:ext>
            </a:extLst>
          </p:cNvPr>
          <p:cNvSpPr>
            <a:spLocks noGrp="1"/>
          </p:cNvSpPr>
          <p:nvPr>
            <p:ph idx="1"/>
          </p:nvPr>
        </p:nvSpPr>
        <p:spPr>
          <a:xfrm>
            <a:off x="827584" y="2564904"/>
            <a:ext cx="7200800" cy="4125193"/>
          </a:xfrm>
        </p:spPr>
        <p:txBody>
          <a:bodyPr/>
          <a:lstStyle/>
          <a:p>
            <a:endParaRPr lang="nl-NL" altLang="nl-NL" sz="2000" dirty="0">
              <a:solidFill>
                <a:srgbClr val="009DD9"/>
              </a:solidFill>
            </a:endParaRPr>
          </a:p>
          <a:p>
            <a:endParaRPr lang="nl-NL" sz="2000" dirty="0"/>
          </a:p>
        </p:txBody>
      </p:sp>
      <p:pic>
        <p:nvPicPr>
          <p:cNvPr id="4" name="Afbeelding 3">
            <a:extLst>
              <a:ext uri="{FF2B5EF4-FFF2-40B4-BE49-F238E27FC236}">
                <a16:creationId xmlns:a16="http://schemas.microsoft.com/office/drawing/2014/main" id="{0EB3CB95-1B7B-CBF2-04CA-7816439DACA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1600" y="1772816"/>
            <a:ext cx="7004911" cy="3529890"/>
          </a:xfrm>
          <a:prstGeom prst="rect">
            <a:avLst/>
          </a:prstGeom>
        </p:spPr>
      </p:pic>
    </p:spTree>
    <p:extLst>
      <p:ext uri="{BB962C8B-B14F-4D97-AF65-F5344CB8AC3E}">
        <p14:creationId xmlns:p14="http://schemas.microsoft.com/office/powerpoint/2010/main" val="39646732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CABDFE20-9BBE-D572-F5D6-96297B547300}"/>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5436096" y="548680"/>
            <a:ext cx="3168352" cy="2112234"/>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11560" y="476672"/>
            <a:ext cx="5904656" cy="1163216"/>
          </a:xfrm>
        </p:spPr>
        <p:txBody>
          <a:bodyPr/>
          <a:lstStyle/>
          <a:p>
            <a:r>
              <a:rPr lang="nl-NL" altLang="nl-NL" sz="3200" dirty="0"/>
              <a:t>Zo ben ik of zo wil ik zijn …</a:t>
            </a:r>
            <a:endParaRPr lang="nl-NL" sz="3200" dirty="0"/>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683568" y="2204864"/>
            <a:ext cx="6984776" cy="3384376"/>
          </a:xfrm>
        </p:spPr>
        <p:txBody>
          <a:bodyPr/>
          <a:lstStyle/>
          <a:p>
            <a:pPr>
              <a:defRPr/>
            </a:pPr>
            <a:r>
              <a:rPr lang="nl-NL" altLang="nl-NL" sz="2000" dirty="0"/>
              <a:t>Wat is jouw houding?</a:t>
            </a:r>
          </a:p>
          <a:p>
            <a:pPr>
              <a:defRPr/>
            </a:pPr>
            <a:r>
              <a:rPr lang="nl-NL" altLang="nl-NL" sz="2000" dirty="0"/>
              <a:t>Wat zijn jouw sterke kanten?</a:t>
            </a:r>
          </a:p>
          <a:p>
            <a:pPr>
              <a:defRPr/>
            </a:pPr>
            <a:r>
              <a:rPr lang="nl-NL" altLang="nl-NL" sz="2000" dirty="0"/>
              <a:t>Wie of wat bepaalt jouw toekomst?</a:t>
            </a:r>
          </a:p>
          <a:p>
            <a:pPr>
              <a:defRPr/>
            </a:pPr>
            <a:r>
              <a:rPr lang="nl-NL" altLang="nl-NL" sz="2000" dirty="0"/>
              <a:t>Wat zijn jouw eigenschappen en wat heb je eraan ?</a:t>
            </a:r>
          </a:p>
          <a:p>
            <a:pPr>
              <a:defRPr/>
            </a:pPr>
            <a:r>
              <a:rPr lang="nl-NL" altLang="nl-NL" sz="2000" dirty="0"/>
              <a:t>Wat is jouw plan?</a:t>
            </a:r>
          </a:p>
          <a:p>
            <a:pPr marL="69850" indent="0" eaLnBrk="1" fontAlgn="auto" hangingPunct="1">
              <a:spcBef>
                <a:spcPts val="0"/>
              </a:spcBef>
              <a:spcAft>
                <a:spcPts val="0"/>
              </a:spcAft>
              <a:buNone/>
              <a:defRPr/>
            </a:pPr>
            <a:endParaRPr lang="nl-NL" sz="1400" dirty="0">
              <a:solidFill>
                <a:schemeClr val="tx1">
                  <a:lumMod val="75000"/>
                  <a:lumOff val="25000"/>
                </a:schemeClr>
              </a:solidFill>
            </a:endParaRPr>
          </a:p>
        </p:txBody>
      </p:sp>
    </p:spTree>
    <p:extLst>
      <p:ext uri="{BB962C8B-B14F-4D97-AF65-F5344CB8AC3E}">
        <p14:creationId xmlns:p14="http://schemas.microsoft.com/office/powerpoint/2010/main" val="3053720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E80A2C1A-D422-D629-BE31-A13A5D1AF76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96136" y="260648"/>
            <a:ext cx="2592288" cy="3096344"/>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11560" y="476672"/>
            <a:ext cx="5904656" cy="1163216"/>
          </a:xfrm>
        </p:spPr>
        <p:txBody>
          <a:bodyPr/>
          <a:lstStyle/>
          <a:p>
            <a:r>
              <a:rPr lang="nl-NL" altLang="nl-NL" sz="3200" dirty="0"/>
              <a:t>Rond het jaar 1500</a:t>
            </a:r>
            <a:endParaRPr lang="nl-NL" sz="3200" dirty="0"/>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683568" y="2204864"/>
            <a:ext cx="6984776" cy="3384376"/>
          </a:xfrm>
        </p:spPr>
        <p:txBody>
          <a:bodyPr/>
          <a:lstStyle/>
          <a:p>
            <a:pPr>
              <a:defRPr/>
            </a:pPr>
            <a:r>
              <a:rPr lang="nl-NL" altLang="nl-NL" sz="2000" dirty="0"/>
              <a:t>Een jongetje wordt geboren, hij groeit op bij zijn moeder.</a:t>
            </a:r>
          </a:p>
          <a:p>
            <a:pPr>
              <a:defRPr/>
            </a:pPr>
            <a:r>
              <a:rPr lang="nl-NL" altLang="nl-NL" sz="2000" dirty="0"/>
              <a:t>Zijn ouders zijn niet getrouwd – zijn vader is een priester* dus dat was een schande!</a:t>
            </a:r>
          </a:p>
          <a:p>
            <a:pPr>
              <a:defRPr/>
            </a:pPr>
            <a:r>
              <a:rPr lang="nl-NL" altLang="nl-NL" sz="2000" dirty="0"/>
              <a:t>Hij gaat naar goede scholen en werkt hard. </a:t>
            </a:r>
          </a:p>
          <a:p>
            <a:pPr>
              <a:defRPr/>
            </a:pPr>
            <a:r>
              <a:rPr lang="nl-NL" altLang="nl-NL" sz="2000" dirty="0"/>
              <a:t>Hij heeft een </a:t>
            </a:r>
            <a:r>
              <a:rPr lang="nl-NL" altLang="nl-NL" sz="2000" b="1" dirty="0">
                <a:solidFill>
                  <a:srgbClr val="3057A1"/>
                </a:solidFill>
              </a:rPr>
              <a:t>droom</a:t>
            </a:r>
            <a:r>
              <a:rPr lang="nl-NL" altLang="nl-NL" sz="2000" dirty="0"/>
              <a:t>: hij wil een geleerde schrijver worden!</a:t>
            </a:r>
          </a:p>
          <a:p>
            <a:pPr marL="69850" indent="0" eaLnBrk="1" fontAlgn="auto" hangingPunct="1">
              <a:spcBef>
                <a:spcPts val="0"/>
              </a:spcBef>
              <a:spcAft>
                <a:spcPts val="0"/>
              </a:spcAft>
              <a:buNone/>
              <a:defRPr/>
            </a:pPr>
            <a:endParaRPr lang="nl-NL" sz="1400" dirty="0">
              <a:solidFill>
                <a:schemeClr val="tx1">
                  <a:lumMod val="75000"/>
                  <a:lumOff val="25000"/>
                </a:schemeClr>
              </a:solidFill>
            </a:endParaRPr>
          </a:p>
          <a:p>
            <a:pPr marL="69850" indent="0" eaLnBrk="1" fontAlgn="auto" hangingPunct="1">
              <a:spcBef>
                <a:spcPts val="0"/>
              </a:spcBef>
              <a:spcAft>
                <a:spcPts val="0"/>
              </a:spcAft>
              <a:buNone/>
              <a:defRPr/>
            </a:pPr>
            <a:endParaRPr lang="nl-NL" sz="1400" dirty="0">
              <a:solidFill>
                <a:schemeClr val="tx1">
                  <a:lumMod val="75000"/>
                  <a:lumOff val="25000"/>
                </a:schemeClr>
              </a:solidFill>
            </a:endParaRPr>
          </a:p>
          <a:p>
            <a:pPr marL="69850" indent="0" eaLnBrk="1" fontAlgn="auto" hangingPunct="1">
              <a:spcBef>
                <a:spcPts val="0"/>
              </a:spcBef>
              <a:spcAft>
                <a:spcPts val="0"/>
              </a:spcAft>
              <a:buNone/>
              <a:defRPr/>
            </a:pPr>
            <a:endParaRPr lang="nl-NL" sz="1400" dirty="0">
              <a:solidFill>
                <a:schemeClr val="tx1">
                  <a:lumMod val="75000"/>
                  <a:lumOff val="25000"/>
                </a:schemeClr>
              </a:solidFill>
            </a:endParaRPr>
          </a:p>
          <a:p>
            <a:pPr marL="69850" indent="0" eaLnBrk="1" fontAlgn="auto" hangingPunct="1">
              <a:spcBef>
                <a:spcPts val="0"/>
              </a:spcBef>
              <a:spcAft>
                <a:spcPts val="0"/>
              </a:spcAft>
              <a:buNone/>
              <a:defRPr/>
            </a:pPr>
            <a:r>
              <a:rPr lang="nl-NL" sz="1400" dirty="0">
                <a:solidFill>
                  <a:schemeClr val="tx1">
                    <a:lumMod val="75000"/>
                    <a:lumOff val="25000"/>
                  </a:schemeClr>
                </a:solidFill>
              </a:rPr>
              <a:t>*priesters mochten geen relatie met vrouwen hebben !</a:t>
            </a:r>
          </a:p>
          <a:p>
            <a:pPr marL="69850" indent="0" eaLnBrk="1" fontAlgn="auto" hangingPunct="1">
              <a:spcBef>
                <a:spcPts val="0"/>
              </a:spcBef>
              <a:spcAft>
                <a:spcPts val="0"/>
              </a:spcAft>
              <a:buNone/>
              <a:defRPr/>
            </a:pPr>
            <a:endParaRPr lang="nl-NL" sz="1400" dirty="0">
              <a:solidFill>
                <a:schemeClr val="tx1">
                  <a:lumMod val="75000"/>
                  <a:lumOff val="25000"/>
                </a:schemeClr>
              </a:solidFill>
            </a:endParaRPr>
          </a:p>
          <a:p>
            <a:pPr marL="69850" indent="0" eaLnBrk="1" fontAlgn="auto" hangingPunct="1">
              <a:spcBef>
                <a:spcPts val="0"/>
              </a:spcBef>
              <a:spcAft>
                <a:spcPts val="0"/>
              </a:spcAft>
              <a:buNone/>
              <a:defRPr/>
            </a:pPr>
            <a:endParaRPr lang="nl-NL" sz="1400" dirty="0">
              <a:solidFill>
                <a:schemeClr val="tx1">
                  <a:lumMod val="75000"/>
                  <a:lumOff val="25000"/>
                </a:schemeClr>
              </a:solidFill>
            </a:endParaRPr>
          </a:p>
        </p:txBody>
      </p:sp>
    </p:spTree>
    <p:extLst>
      <p:ext uri="{BB962C8B-B14F-4D97-AF65-F5344CB8AC3E}">
        <p14:creationId xmlns:p14="http://schemas.microsoft.com/office/powerpoint/2010/main" val="142717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2EFA8767-60FC-AA7B-30D1-4B4DC36B7B3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52120" y="-99392"/>
            <a:ext cx="3334320" cy="2560368"/>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11560" y="476672"/>
            <a:ext cx="5904656" cy="1163216"/>
          </a:xfrm>
        </p:spPr>
        <p:txBody>
          <a:bodyPr/>
          <a:lstStyle/>
          <a:p>
            <a:r>
              <a:rPr lang="nl-NL" altLang="nl-NL" sz="3200" dirty="0"/>
              <a:t>Alles gaat mis …</a:t>
            </a:r>
            <a:endParaRPr lang="nl-NL" sz="3200" dirty="0"/>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683568" y="2204864"/>
            <a:ext cx="6984776" cy="3384376"/>
          </a:xfrm>
        </p:spPr>
        <p:txBody>
          <a:bodyPr/>
          <a:lstStyle/>
          <a:p>
            <a:pPr>
              <a:defRPr/>
            </a:pPr>
            <a:r>
              <a:rPr lang="nl-NL" altLang="nl-NL" sz="2000" dirty="0"/>
              <a:t>Maar als hij 16 is, sterven zijn ouders aan de pest.</a:t>
            </a:r>
          </a:p>
          <a:p>
            <a:pPr>
              <a:defRPr/>
            </a:pPr>
            <a:r>
              <a:rPr lang="nl-NL" altLang="nl-NL" sz="2000" dirty="0"/>
              <a:t>Nu worden </a:t>
            </a:r>
            <a:r>
              <a:rPr lang="nl-NL" altLang="nl-NL" sz="2000" i="1" dirty="0"/>
              <a:t>voogden</a:t>
            </a:r>
            <a:r>
              <a:rPr lang="nl-NL" altLang="nl-NL" sz="2000" dirty="0"/>
              <a:t> de baas over hem.</a:t>
            </a:r>
          </a:p>
          <a:p>
            <a:pPr>
              <a:defRPr/>
            </a:pPr>
            <a:r>
              <a:rPr lang="nl-NL" altLang="nl-NL" sz="2000" dirty="0"/>
              <a:t>Van die voogden mag hij niet naar de universiteit. </a:t>
            </a:r>
          </a:p>
          <a:p>
            <a:pPr>
              <a:defRPr/>
            </a:pPr>
            <a:r>
              <a:rPr lang="nl-NL" altLang="nl-NL" sz="2000" dirty="0"/>
              <a:t>Hij moet maar in het klooster gaan wonen, en daar naar school. Dan kan hij priester worden. </a:t>
            </a:r>
          </a:p>
          <a:p>
            <a:pPr>
              <a:defRPr/>
            </a:pPr>
            <a:endParaRPr lang="nl-NL" altLang="nl-NL" sz="2000" dirty="0"/>
          </a:p>
          <a:p>
            <a:pPr>
              <a:defRPr/>
            </a:pPr>
            <a:r>
              <a:rPr lang="nl-NL" altLang="nl-NL" sz="2000" dirty="0"/>
              <a:t>Daar zit hij nou, in het klooster. Voor altijd.</a:t>
            </a:r>
          </a:p>
          <a:p>
            <a:pPr>
              <a:defRPr/>
            </a:pPr>
            <a:r>
              <a:rPr lang="nl-NL" altLang="nl-NL" sz="2000" dirty="0"/>
              <a:t>Al zijn dromen zijn voorbij. </a:t>
            </a:r>
          </a:p>
          <a:p>
            <a:pPr lvl="1">
              <a:defRPr/>
            </a:pPr>
            <a:r>
              <a:rPr lang="nl-NL" altLang="nl-NL" sz="2000" dirty="0">
                <a:solidFill>
                  <a:srgbClr val="66B557"/>
                </a:solidFill>
              </a:rPr>
              <a:t> Of toch niet? Heeft hij nog een kans?</a:t>
            </a:r>
          </a:p>
          <a:p>
            <a:pPr marL="69850" indent="0" eaLnBrk="1" fontAlgn="auto" hangingPunct="1">
              <a:spcBef>
                <a:spcPts val="0"/>
              </a:spcBef>
              <a:spcAft>
                <a:spcPts val="0"/>
              </a:spcAft>
              <a:buNone/>
              <a:defRPr/>
            </a:pPr>
            <a:endParaRPr lang="nl-NL" sz="1400" dirty="0">
              <a:solidFill>
                <a:schemeClr val="tx1">
                  <a:lumMod val="75000"/>
                  <a:lumOff val="25000"/>
                </a:schemeClr>
              </a:solidFill>
            </a:endParaRPr>
          </a:p>
          <a:p>
            <a:pPr marL="69850" indent="0" eaLnBrk="1" fontAlgn="auto" hangingPunct="1">
              <a:spcBef>
                <a:spcPts val="0"/>
              </a:spcBef>
              <a:spcAft>
                <a:spcPts val="0"/>
              </a:spcAft>
              <a:buNone/>
              <a:defRPr/>
            </a:pPr>
            <a:endParaRPr lang="nl-NL" sz="1400" dirty="0">
              <a:solidFill>
                <a:schemeClr val="tx1">
                  <a:lumMod val="75000"/>
                  <a:lumOff val="25000"/>
                </a:schemeClr>
              </a:solidFill>
            </a:endParaRPr>
          </a:p>
        </p:txBody>
      </p:sp>
    </p:spTree>
    <p:extLst>
      <p:ext uri="{BB962C8B-B14F-4D97-AF65-F5344CB8AC3E}">
        <p14:creationId xmlns:p14="http://schemas.microsoft.com/office/powerpoint/2010/main" val="729770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131D4207-D239-1EC2-0D8B-3BF74D66AB4D}"/>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5325666" y="476672"/>
            <a:ext cx="3222458" cy="1800200"/>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p:txBody>
          <a:bodyPr/>
          <a:lstStyle/>
          <a:p>
            <a:r>
              <a:rPr lang="nl-NL" altLang="nl-NL" dirty="0"/>
              <a:t>Andere tijden …</a:t>
            </a:r>
            <a:br>
              <a:rPr lang="nl-NL" dirty="0"/>
            </a:b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755576" y="2204864"/>
            <a:ext cx="6984776" cy="4125193"/>
          </a:xfrm>
        </p:spPr>
        <p:txBody>
          <a:bodyPr/>
          <a:lstStyle/>
          <a:p>
            <a:pPr marL="355600" indent="-285750" eaLnBrk="1" fontAlgn="auto" hangingPunct="1">
              <a:spcBef>
                <a:spcPts val="0"/>
              </a:spcBef>
              <a:spcAft>
                <a:spcPts val="0"/>
              </a:spcAft>
              <a:defRPr/>
            </a:pPr>
            <a:r>
              <a:rPr lang="nl-NL" sz="2000" dirty="0">
                <a:solidFill>
                  <a:schemeClr val="tx1">
                    <a:lumMod val="75000"/>
                    <a:lumOff val="25000"/>
                  </a:schemeClr>
                </a:solidFill>
              </a:rPr>
              <a:t>Erasmus leefde 500 jaar geleden. </a:t>
            </a:r>
          </a:p>
          <a:p>
            <a:pPr marL="355600" indent="-285750" eaLnBrk="1" fontAlgn="auto" hangingPunct="1">
              <a:spcBef>
                <a:spcPts val="0"/>
              </a:spcBef>
              <a:spcAft>
                <a:spcPts val="0"/>
              </a:spcAft>
              <a:defRPr/>
            </a:pPr>
            <a:r>
              <a:rPr lang="nl-NL" sz="2000" dirty="0">
                <a:solidFill>
                  <a:schemeClr val="tx1">
                    <a:lumMod val="75000"/>
                    <a:lumOff val="25000"/>
                  </a:schemeClr>
                </a:solidFill>
              </a:rPr>
              <a:t>Toen had je weinig te kiezen over studie of werk. </a:t>
            </a:r>
          </a:p>
          <a:p>
            <a:pPr marL="355600" indent="-285750" eaLnBrk="1" fontAlgn="auto" hangingPunct="1">
              <a:spcBef>
                <a:spcPts val="0"/>
              </a:spcBef>
              <a:spcAft>
                <a:spcPts val="0"/>
              </a:spcAft>
              <a:defRPr/>
            </a:pPr>
            <a:r>
              <a:rPr lang="nl-NL" sz="2000" dirty="0">
                <a:solidFill>
                  <a:schemeClr val="tx1">
                    <a:lumMod val="75000"/>
                    <a:lumOff val="25000"/>
                  </a:schemeClr>
                </a:solidFill>
              </a:rPr>
              <a:t>Voor de meeste kinderen lag de toekomst al vast.</a:t>
            </a:r>
          </a:p>
          <a:p>
            <a:pPr marL="355600" indent="-285750" eaLnBrk="1" fontAlgn="auto" hangingPunct="1">
              <a:spcBef>
                <a:spcPts val="0"/>
              </a:spcBef>
              <a:spcAft>
                <a:spcPts val="0"/>
              </a:spcAft>
              <a:defRPr/>
            </a:pPr>
            <a:endParaRPr lang="nl-NL" sz="2000" dirty="0">
              <a:solidFill>
                <a:schemeClr val="tx1">
                  <a:lumMod val="75000"/>
                  <a:lumOff val="25000"/>
                </a:schemeClr>
              </a:solidFill>
            </a:endParaRPr>
          </a:p>
          <a:p>
            <a:pPr marL="355600" indent="-285750" eaLnBrk="1" fontAlgn="auto" hangingPunct="1">
              <a:spcBef>
                <a:spcPts val="0"/>
              </a:spcBef>
              <a:spcAft>
                <a:spcPts val="0"/>
              </a:spcAft>
              <a:defRPr/>
            </a:pPr>
            <a:r>
              <a:rPr lang="nl-NL" sz="2000" dirty="0">
                <a:solidFill>
                  <a:schemeClr val="tx1">
                    <a:lumMod val="75000"/>
                    <a:lumOff val="25000"/>
                  </a:schemeClr>
                </a:solidFill>
              </a:rPr>
              <a:t>Als je vader boer was, werd jij ook boer, was hij smid dan werd jij ook smid. </a:t>
            </a:r>
          </a:p>
          <a:p>
            <a:pPr marL="355600" indent="-285750" eaLnBrk="1" fontAlgn="auto" hangingPunct="1">
              <a:spcBef>
                <a:spcPts val="0"/>
              </a:spcBef>
              <a:spcAft>
                <a:spcPts val="0"/>
              </a:spcAft>
              <a:defRPr/>
            </a:pPr>
            <a:r>
              <a:rPr lang="nl-NL" sz="2000" dirty="0">
                <a:solidFill>
                  <a:schemeClr val="tx1">
                    <a:lumMod val="75000"/>
                    <a:lumOff val="25000"/>
                  </a:schemeClr>
                </a:solidFill>
              </a:rPr>
              <a:t>En als je vader knecht was bij een boer of een smid werd jij dat ook. Zo leerde je een vak.</a:t>
            </a:r>
          </a:p>
          <a:p>
            <a:pPr marL="355600" indent="-285750" eaLnBrk="1" fontAlgn="auto" hangingPunct="1">
              <a:spcBef>
                <a:spcPts val="0"/>
              </a:spcBef>
              <a:spcAft>
                <a:spcPts val="0"/>
              </a:spcAft>
              <a:defRPr/>
            </a:pPr>
            <a:r>
              <a:rPr lang="nl-NL" sz="2000" dirty="0">
                <a:solidFill>
                  <a:schemeClr val="tx1">
                    <a:lumMod val="75000"/>
                    <a:lumOff val="25000"/>
                  </a:schemeClr>
                </a:solidFill>
              </a:rPr>
              <a:t>Meisjes trouwden en werden moeder. Wat daarvoor nodig was leerden ze van hun eigen moeder. </a:t>
            </a:r>
          </a:p>
          <a:p>
            <a:pPr marL="355600" indent="-285750" eaLnBrk="1" fontAlgn="auto" hangingPunct="1">
              <a:spcBef>
                <a:spcPts val="0"/>
              </a:spcBef>
              <a:spcAft>
                <a:spcPts val="0"/>
              </a:spcAft>
              <a:defRPr/>
            </a:pPr>
            <a:endParaRPr lang="nl-NL" dirty="0">
              <a:solidFill>
                <a:schemeClr val="tx1">
                  <a:lumMod val="75000"/>
                  <a:lumOff val="25000"/>
                </a:schemeClr>
              </a:solidFill>
            </a:endParaRPr>
          </a:p>
        </p:txBody>
      </p:sp>
    </p:spTree>
    <p:extLst>
      <p:ext uri="{BB962C8B-B14F-4D97-AF65-F5344CB8AC3E}">
        <p14:creationId xmlns:p14="http://schemas.microsoft.com/office/powerpoint/2010/main" val="7157532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11560" y="476672"/>
            <a:ext cx="5904656" cy="1163216"/>
          </a:xfrm>
        </p:spPr>
        <p:txBody>
          <a:bodyPr/>
          <a:lstStyle/>
          <a:p>
            <a:r>
              <a:rPr lang="nl-NL" altLang="nl-NL" sz="3200" dirty="0"/>
              <a:t>Eigen baas?</a:t>
            </a:r>
            <a:endParaRPr lang="nl-NL" sz="3200" dirty="0"/>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683568" y="2204864"/>
            <a:ext cx="6984776" cy="3384376"/>
          </a:xfrm>
        </p:spPr>
        <p:txBody>
          <a:bodyPr/>
          <a:lstStyle/>
          <a:p>
            <a:r>
              <a:rPr lang="nl-NL" altLang="nl-NL" sz="2000" dirty="0"/>
              <a:t>Die voogden wilden hem niet zelf laten kiezen waar hij wilde studeren en hoe hij wilde leven.</a:t>
            </a:r>
          </a:p>
          <a:p>
            <a:endParaRPr lang="nl-NL" altLang="nl-NL" sz="2000" dirty="0"/>
          </a:p>
          <a:p>
            <a:r>
              <a:rPr lang="nl-NL" altLang="nl-NL" sz="2000" dirty="0">
                <a:solidFill>
                  <a:srgbClr val="009DD9"/>
                </a:solidFill>
              </a:rPr>
              <a:t>Welke dingen kun jij zelf kiezen en wat beslissen anderen voor jou? Noem van allebei drie dingen!</a:t>
            </a:r>
          </a:p>
          <a:p>
            <a:r>
              <a:rPr lang="nl-NL" altLang="nl-NL" sz="2000" dirty="0">
                <a:solidFill>
                  <a:srgbClr val="009DD9"/>
                </a:solidFill>
              </a:rPr>
              <a:t>Wat zou jou helpen om vooruit te komen?</a:t>
            </a:r>
          </a:p>
          <a:p>
            <a:pPr marL="69850" indent="0" eaLnBrk="1" fontAlgn="auto" hangingPunct="1">
              <a:spcBef>
                <a:spcPts val="0"/>
              </a:spcBef>
              <a:spcAft>
                <a:spcPts val="0"/>
              </a:spcAft>
              <a:buNone/>
              <a:defRPr/>
            </a:pPr>
            <a:endParaRPr lang="nl-NL" sz="2000" dirty="0">
              <a:solidFill>
                <a:schemeClr val="tx1">
                  <a:lumMod val="75000"/>
                  <a:lumOff val="25000"/>
                </a:schemeClr>
              </a:solidFill>
            </a:endParaRPr>
          </a:p>
          <a:p>
            <a:pPr marL="69850" indent="0" eaLnBrk="1" fontAlgn="auto" hangingPunct="1">
              <a:spcBef>
                <a:spcPts val="0"/>
              </a:spcBef>
              <a:spcAft>
                <a:spcPts val="0"/>
              </a:spcAft>
              <a:buNone/>
              <a:defRPr/>
            </a:pPr>
            <a:endParaRPr lang="nl-NL" sz="2000" dirty="0">
              <a:solidFill>
                <a:schemeClr val="tx1">
                  <a:lumMod val="75000"/>
                  <a:lumOff val="25000"/>
                </a:schemeClr>
              </a:solidFill>
            </a:endParaRPr>
          </a:p>
        </p:txBody>
      </p:sp>
    </p:spTree>
    <p:extLst>
      <p:ext uri="{BB962C8B-B14F-4D97-AF65-F5344CB8AC3E}">
        <p14:creationId xmlns:p14="http://schemas.microsoft.com/office/powerpoint/2010/main" val="33279473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1" descr="Erasmus of Rotterdam – Prince of the Humanists | SciHi Blog">
            <a:extLst>
              <a:ext uri="{FF2B5EF4-FFF2-40B4-BE49-F238E27FC236}">
                <a16:creationId xmlns:a16="http://schemas.microsoft.com/office/drawing/2014/main" id="{569395C4-5692-ACB2-D57A-32321CE6831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796136" y="476672"/>
            <a:ext cx="2520280" cy="3560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11560" y="476672"/>
            <a:ext cx="5904656" cy="1163216"/>
          </a:xfrm>
        </p:spPr>
        <p:txBody>
          <a:bodyPr/>
          <a:lstStyle/>
          <a:p>
            <a:r>
              <a:rPr lang="nl-NL" altLang="nl-NL" sz="3200" dirty="0"/>
              <a:t>Wie?</a:t>
            </a:r>
            <a:endParaRPr lang="nl-NL" sz="3200" dirty="0"/>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683568" y="2204864"/>
            <a:ext cx="6984776" cy="3384376"/>
          </a:xfrm>
        </p:spPr>
        <p:txBody>
          <a:bodyPr/>
          <a:lstStyle/>
          <a:p>
            <a:pPr>
              <a:defRPr/>
            </a:pPr>
            <a:r>
              <a:rPr lang="nl-NL" altLang="nl-NL" sz="2000" dirty="0"/>
              <a:t>Deze jongen krijgt toch het leven dat hij zo graag wilde! En wordt onze eigen: </a:t>
            </a:r>
          </a:p>
          <a:p>
            <a:pPr marL="0" indent="0">
              <a:buNone/>
              <a:defRPr/>
            </a:pPr>
            <a:r>
              <a:rPr lang="nl-NL" altLang="nl-NL" sz="2000" dirty="0"/>
              <a:t>		</a:t>
            </a:r>
            <a:r>
              <a:rPr lang="nl-NL" altLang="nl-NL" sz="2800" b="1" dirty="0" err="1">
                <a:solidFill>
                  <a:srgbClr val="1E7F4B"/>
                </a:solidFill>
              </a:rPr>
              <a:t>Desiderius</a:t>
            </a:r>
            <a:r>
              <a:rPr lang="nl-NL" altLang="nl-NL" sz="2800" b="1" dirty="0">
                <a:solidFill>
                  <a:srgbClr val="1E7F4B"/>
                </a:solidFill>
              </a:rPr>
              <a:t> Erasmus !</a:t>
            </a:r>
          </a:p>
          <a:p>
            <a:pPr>
              <a:defRPr/>
            </a:pPr>
            <a:endParaRPr lang="nl-NL" altLang="nl-NL" sz="2000" dirty="0"/>
          </a:p>
          <a:p>
            <a:pPr>
              <a:defRPr/>
            </a:pPr>
            <a:r>
              <a:rPr lang="nl-NL" altLang="nl-NL" sz="2000" dirty="0"/>
              <a:t>Hij wordt een beroemde schrijver en geleerde. </a:t>
            </a:r>
          </a:p>
          <a:p>
            <a:pPr>
              <a:defRPr/>
            </a:pPr>
            <a:r>
              <a:rPr lang="nl-NL" altLang="nl-NL" sz="2000" dirty="0"/>
              <a:t>Hij geeft les op universiteiten.</a:t>
            </a:r>
          </a:p>
          <a:p>
            <a:pPr>
              <a:defRPr/>
            </a:pPr>
            <a:r>
              <a:rPr lang="nl-NL" altLang="nl-NL" sz="2000" dirty="0"/>
              <a:t>Hij reist door heel Europa (dat was toen een heel avontuur en soms levensgevaarlijk).</a:t>
            </a:r>
          </a:p>
          <a:p>
            <a:pPr marL="69850" indent="0" eaLnBrk="1" fontAlgn="auto" hangingPunct="1">
              <a:spcBef>
                <a:spcPts val="0"/>
              </a:spcBef>
              <a:spcAft>
                <a:spcPts val="0"/>
              </a:spcAft>
              <a:buNone/>
              <a:defRPr/>
            </a:pPr>
            <a:endParaRPr lang="nl-NL" sz="1400" dirty="0">
              <a:solidFill>
                <a:schemeClr val="tx1">
                  <a:lumMod val="75000"/>
                  <a:lumOff val="25000"/>
                </a:schemeClr>
              </a:solidFill>
            </a:endParaRPr>
          </a:p>
          <a:p>
            <a:pPr marL="69850" indent="0" eaLnBrk="1" fontAlgn="auto" hangingPunct="1">
              <a:spcBef>
                <a:spcPts val="0"/>
              </a:spcBef>
              <a:spcAft>
                <a:spcPts val="0"/>
              </a:spcAft>
              <a:buNone/>
              <a:defRPr/>
            </a:pPr>
            <a:endParaRPr lang="nl-NL" sz="1400" dirty="0">
              <a:solidFill>
                <a:schemeClr val="tx1">
                  <a:lumMod val="75000"/>
                  <a:lumOff val="25000"/>
                </a:schemeClr>
              </a:solidFill>
            </a:endParaRPr>
          </a:p>
        </p:txBody>
      </p:sp>
    </p:spTree>
    <p:extLst>
      <p:ext uri="{BB962C8B-B14F-4D97-AF65-F5344CB8AC3E}">
        <p14:creationId xmlns:p14="http://schemas.microsoft.com/office/powerpoint/2010/main" val="6626041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11560" y="476672"/>
            <a:ext cx="5904656" cy="1163216"/>
          </a:xfrm>
        </p:spPr>
        <p:txBody>
          <a:bodyPr/>
          <a:lstStyle/>
          <a:p>
            <a:r>
              <a:rPr lang="nl-NL" altLang="nl-NL" sz="3200" dirty="0"/>
              <a:t>Som zit het tegen en                soms zit het mee</a:t>
            </a:r>
            <a:endParaRPr lang="nl-NL" sz="3200" dirty="0"/>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683568" y="2204864"/>
            <a:ext cx="6984776" cy="3384376"/>
          </a:xfrm>
        </p:spPr>
        <p:txBody>
          <a:bodyPr/>
          <a:lstStyle/>
          <a:p>
            <a:pPr>
              <a:defRPr/>
            </a:pPr>
            <a:r>
              <a:rPr lang="nl-NL" altLang="nl-NL" sz="2000" dirty="0"/>
              <a:t>Deze jongen had dus </a:t>
            </a:r>
            <a:r>
              <a:rPr lang="nl-NL" altLang="nl-NL" sz="2000" b="1" dirty="0">
                <a:solidFill>
                  <a:srgbClr val="1E7F4B"/>
                </a:solidFill>
              </a:rPr>
              <a:t>nadelen</a:t>
            </a:r>
            <a:r>
              <a:rPr lang="nl-NL" altLang="nl-NL" sz="2000" dirty="0"/>
              <a:t> in zijn jeugd.</a:t>
            </a:r>
          </a:p>
          <a:p>
            <a:pPr marL="0" indent="0">
              <a:buNone/>
              <a:defRPr/>
            </a:pPr>
            <a:r>
              <a:rPr lang="nl-NL" altLang="nl-NL" sz="2000" dirty="0"/>
              <a:t>   		Maar hij had ook </a:t>
            </a:r>
            <a:r>
              <a:rPr lang="nl-NL" altLang="nl-NL" sz="2000" b="1" dirty="0"/>
              <a:t>voordelen</a:t>
            </a:r>
            <a:r>
              <a:rPr lang="nl-NL" altLang="nl-NL" sz="2000" dirty="0"/>
              <a:t>:</a:t>
            </a:r>
          </a:p>
          <a:p>
            <a:pPr>
              <a:defRPr/>
            </a:pPr>
            <a:endParaRPr lang="nl-NL" altLang="nl-NL" sz="2000" dirty="0"/>
          </a:p>
          <a:p>
            <a:pPr>
              <a:defRPr/>
            </a:pPr>
            <a:r>
              <a:rPr lang="nl-NL" altLang="nl-NL" sz="2000" dirty="0"/>
              <a:t>Hij kon lezen en schrijven in het Latijn.</a:t>
            </a:r>
          </a:p>
          <a:p>
            <a:pPr>
              <a:defRPr/>
            </a:pPr>
            <a:r>
              <a:rPr lang="nl-NL" altLang="nl-NL" sz="2000" dirty="0"/>
              <a:t>Hij had talent en veel doorzettingsvermogen</a:t>
            </a:r>
          </a:p>
          <a:p>
            <a:pPr>
              <a:defRPr/>
            </a:pPr>
            <a:endParaRPr lang="nl-NL" altLang="nl-NL" sz="2000" dirty="0"/>
          </a:p>
          <a:p>
            <a:pPr>
              <a:defRPr/>
            </a:pPr>
            <a:r>
              <a:rPr lang="nl-NL" altLang="nl-NL" sz="2000" dirty="0">
                <a:solidFill>
                  <a:srgbClr val="009DD9"/>
                </a:solidFill>
              </a:rPr>
              <a:t>Welke voordelen en nadelen heb jij in je leven?</a:t>
            </a:r>
          </a:p>
          <a:p>
            <a:pPr marL="69850" indent="0" eaLnBrk="1" fontAlgn="auto" hangingPunct="1">
              <a:spcBef>
                <a:spcPts val="0"/>
              </a:spcBef>
              <a:spcAft>
                <a:spcPts val="0"/>
              </a:spcAft>
              <a:buNone/>
              <a:defRPr/>
            </a:pPr>
            <a:endParaRPr lang="nl-NL" sz="1400" dirty="0">
              <a:solidFill>
                <a:schemeClr val="tx1">
                  <a:lumMod val="75000"/>
                  <a:lumOff val="25000"/>
                </a:schemeClr>
              </a:solidFill>
            </a:endParaRPr>
          </a:p>
        </p:txBody>
      </p:sp>
    </p:spTree>
    <p:extLst>
      <p:ext uri="{BB962C8B-B14F-4D97-AF65-F5344CB8AC3E}">
        <p14:creationId xmlns:p14="http://schemas.microsoft.com/office/powerpoint/2010/main" val="26611785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171400"/>
            <a:ext cx="9144000"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11560" y="476672"/>
            <a:ext cx="5904656" cy="1163216"/>
          </a:xfrm>
        </p:spPr>
        <p:txBody>
          <a:bodyPr/>
          <a:lstStyle/>
          <a:p>
            <a:r>
              <a:rPr lang="nl-NL" altLang="nl-NL" sz="3200" dirty="0"/>
              <a:t>Filmpje (optioneel) </a:t>
            </a:r>
            <a:endParaRPr lang="nl-NL" sz="3200" dirty="0"/>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683568" y="2204864"/>
            <a:ext cx="6984776" cy="3384376"/>
          </a:xfrm>
        </p:spPr>
        <p:txBody>
          <a:bodyPr/>
          <a:lstStyle/>
          <a:p>
            <a:pPr marL="0" indent="0">
              <a:buNone/>
            </a:pPr>
            <a:r>
              <a:rPr lang="nl-NL" altLang="nl-NL" sz="2000" dirty="0"/>
              <a:t>Wat kan helpen om vooruit te komen?</a:t>
            </a:r>
          </a:p>
          <a:p>
            <a:pPr marL="0" indent="0">
              <a:buNone/>
            </a:pPr>
            <a:r>
              <a:rPr lang="nl-NL" altLang="nl-NL" sz="2000" b="1" dirty="0"/>
              <a:t>Kopklassen voor kinderen met talent, </a:t>
            </a:r>
            <a:r>
              <a:rPr lang="nl-NL" altLang="nl-NL" sz="2000" b="1" i="1" dirty="0"/>
              <a:t>en</a:t>
            </a:r>
            <a:r>
              <a:rPr lang="nl-NL" altLang="nl-NL" sz="2000" b="1" dirty="0"/>
              <a:t> een </a:t>
            </a:r>
            <a:r>
              <a:rPr lang="nl-NL" altLang="nl-NL" sz="2000" b="1" dirty="0" err="1"/>
              <a:t>taal-achterstand</a:t>
            </a:r>
            <a:endParaRPr lang="nl-NL" altLang="nl-NL" sz="2000" b="1" dirty="0"/>
          </a:p>
          <a:p>
            <a:pPr marL="0" indent="0">
              <a:buNone/>
            </a:pPr>
            <a:r>
              <a:rPr lang="nl-NL" altLang="nl-NL" sz="2000" dirty="0"/>
              <a:t>(10:31 minuten)</a:t>
            </a:r>
          </a:p>
          <a:p>
            <a:pPr marL="0" indent="0">
              <a:buNone/>
            </a:pPr>
            <a:r>
              <a:rPr lang="nl-NL" altLang="nl-NL" sz="2000" dirty="0">
                <a:hlinkClick r:id="rId3"/>
              </a:rPr>
              <a:t>https://schooltv.nl/video/gelijke-kansen-in-het-onderwijs-presteren-kun-je-leren/#q=Gelijke%20kansen%20</a:t>
            </a:r>
            <a:endParaRPr lang="nl-NL" altLang="nl-NL" sz="2000" dirty="0"/>
          </a:p>
          <a:p>
            <a:pPr marL="0" indent="0">
              <a:buNone/>
            </a:pPr>
            <a:endParaRPr lang="nl-NL" altLang="nl-NL" sz="2000" dirty="0"/>
          </a:p>
          <a:p>
            <a:pPr marL="0" indent="0">
              <a:buNone/>
            </a:pPr>
            <a:endParaRPr lang="nl-NL" altLang="nl-NL" sz="2000" dirty="0"/>
          </a:p>
          <a:p>
            <a:pPr marL="69850" indent="0" eaLnBrk="1" fontAlgn="auto" hangingPunct="1">
              <a:spcBef>
                <a:spcPts val="0"/>
              </a:spcBef>
              <a:spcAft>
                <a:spcPts val="0"/>
              </a:spcAft>
              <a:buNone/>
              <a:defRPr/>
            </a:pPr>
            <a:endParaRPr lang="nl-NL" sz="2000" dirty="0">
              <a:solidFill>
                <a:schemeClr val="tx1">
                  <a:lumMod val="75000"/>
                  <a:lumOff val="25000"/>
                </a:schemeClr>
              </a:solidFill>
            </a:endParaRPr>
          </a:p>
          <a:p>
            <a:pPr marL="69850" indent="0" eaLnBrk="1" fontAlgn="auto" hangingPunct="1">
              <a:spcBef>
                <a:spcPts val="0"/>
              </a:spcBef>
              <a:spcAft>
                <a:spcPts val="0"/>
              </a:spcAft>
              <a:buNone/>
              <a:defRPr/>
            </a:pPr>
            <a:endParaRPr lang="nl-NL" sz="2000" dirty="0">
              <a:solidFill>
                <a:schemeClr val="tx1">
                  <a:lumMod val="75000"/>
                  <a:lumOff val="25000"/>
                </a:schemeClr>
              </a:solidFill>
            </a:endParaRPr>
          </a:p>
        </p:txBody>
      </p:sp>
    </p:spTree>
    <p:extLst>
      <p:ext uri="{BB962C8B-B14F-4D97-AF65-F5344CB8AC3E}">
        <p14:creationId xmlns:p14="http://schemas.microsoft.com/office/powerpoint/2010/main" val="37807687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11560" y="476672"/>
            <a:ext cx="5904656" cy="1163216"/>
          </a:xfrm>
        </p:spPr>
        <p:txBody>
          <a:bodyPr/>
          <a:lstStyle/>
          <a:p>
            <a:r>
              <a:rPr lang="nl-NL" altLang="nl-NL" sz="3200" dirty="0"/>
              <a:t>Som zit het tegen en                soms zit het mee</a:t>
            </a:r>
            <a:endParaRPr lang="nl-NL" sz="3200" dirty="0"/>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683568" y="2204864"/>
            <a:ext cx="6984776" cy="3384376"/>
          </a:xfrm>
        </p:spPr>
        <p:txBody>
          <a:bodyPr/>
          <a:lstStyle/>
          <a:p>
            <a:pPr>
              <a:defRPr/>
            </a:pPr>
            <a:endParaRPr lang="nl-NL" altLang="nl-NL" sz="2000" dirty="0"/>
          </a:p>
          <a:p>
            <a:pPr>
              <a:defRPr/>
            </a:pPr>
            <a:r>
              <a:rPr lang="nl-NL" altLang="nl-NL" sz="2000" dirty="0"/>
              <a:t>En Erasmus had nog een ander groot voordeel…</a:t>
            </a:r>
          </a:p>
          <a:p>
            <a:pPr>
              <a:defRPr/>
            </a:pPr>
            <a:endParaRPr lang="nl-NL" altLang="nl-NL" sz="2000" dirty="0"/>
          </a:p>
          <a:p>
            <a:pPr marL="0" indent="0">
              <a:buNone/>
              <a:defRPr/>
            </a:pPr>
            <a:r>
              <a:rPr lang="nl-NL" altLang="nl-NL" sz="2000" dirty="0"/>
              <a:t>Hij was vriendelijk en leuk in de omgang, hij had veel en belangrijke vrienden in zijn leven </a:t>
            </a:r>
          </a:p>
          <a:p>
            <a:pPr marL="0" indent="0">
              <a:buNone/>
              <a:defRPr/>
            </a:pPr>
            <a:r>
              <a:rPr lang="nl-NL" altLang="nl-NL" sz="2000" dirty="0"/>
              <a:t>(én hij kon goed ‘</a:t>
            </a:r>
            <a:r>
              <a:rPr lang="nl-NL" altLang="nl-NL" sz="2000" b="1" dirty="0">
                <a:solidFill>
                  <a:srgbClr val="1E7F4B"/>
                </a:solidFill>
              </a:rPr>
              <a:t>slijmen</a:t>
            </a:r>
            <a:r>
              <a:rPr lang="nl-NL" altLang="nl-NL" sz="2000" dirty="0"/>
              <a:t>’….)</a:t>
            </a:r>
          </a:p>
          <a:p>
            <a:pPr>
              <a:defRPr/>
            </a:pPr>
            <a:endParaRPr lang="nl-NL" altLang="nl-NL" sz="2000" dirty="0"/>
          </a:p>
          <a:p>
            <a:pPr marL="69850" indent="0" eaLnBrk="1" fontAlgn="auto" hangingPunct="1">
              <a:spcBef>
                <a:spcPts val="0"/>
              </a:spcBef>
              <a:spcAft>
                <a:spcPts val="0"/>
              </a:spcAft>
              <a:buNone/>
              <a:defRPr/>
            </a:pPr>
            <a:endParaRPr lang="nl-NL" sz="1400" dirty="0">
              <a:solidFill>
                <a:schemeClr val="tx1">
                  <a:lumMod val="75000"/>
                  <a:lumOff val="25000"/>
                </a:schemeClr>
              </a:solidFill>
            </a:endParaRPr>
          </a:p>
        </p:txBody>
      </p:sp>
    </p:spTree>
    <p:extLst>
      <p:ext uri="{BB962C8B-B14F-4D97-AF65-F5344CB8AC3E}">
        <p14:creationId xmlns:p14="http://schemas.microsoft.com/office/powerpoint/2010/main" val="37718840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taliaans landschap met de Ponte Molle - Wikipedia">
            <a:extLst>
              <a:ext uri="{FF2B5EF4-FFF2-40B4-BE49-F238E27FC236}">
                <a16:creationId xmlns:a16="http://schemas.microsoft.com/office/drawing/2014/main" id="{C693159C-76D4-9B8D-E908-CD48DC40783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60232" y="4901051"/>
            <a:ext cx="2304256" cy="1794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3" descr="Erasmus - Canon van Nederland">
            <a:extLst>
              <a:ext uri="{FF2B5EF4-FFF2-40B4-BE49-F238E27FC236}">
                <a16:creationId xmlns:a16="http://schemas.microsoft.com/office/drawing/2014/main" id="{6CE021CC-1846-AE56-EE46-2BDC33E3851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64088" y="476672"/>
            <a:ext cx="2952328" cy="3320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11560" y="476672"/>
            <a:ext cx="5904656" cy="1163216"/>
          </a:xfrm>
        </p:spPr>
        <p:txBody>
          <a:bodyPr/>
          <a:lstStyle/>
          <a:p>
            <a:r>
              <a:rPr lang="nl-NL" sz="3200" dirty="0"/>
              <a:t>Huh? </a:t>
            </a:r>
            <a:r>
              <a:rPr lang="nl-NL" sz="3200" b="1" dirty="0">
                <a:solidFill>
                  <a:srgbClr val="1E7F4B"/>
                </a:solidFill>
              </a:rPr>
              <a:t>Slijmen</a:t>
            </a:r>
            <a:r>
              <a:rPr lang="nl-NL" sz="3200" dirty="0"/>
              <a:t>, Erasmus?</a:t>
            </a: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683568" y="1700808"/>
            <a:ext cx="6984776" cy="3384376"/>
          </a:xfrm>
        </p:spPr>
        <p:txBody>
          <a:bodyPr/>
          <a:lstStyle/>
          <a:p>
            <a:pPr>
              <a:defRPr/>
            </a:pPr>
            <a:r>
              <a:rPr lang="nl-NL" altLang="nl-NL" dirty="0"/>
              <a:t>In het klooster is iemand die hem graag mag.                          Hij zorgt dat Erasmus als secretaris van een                           Bisschop mee op reis mag naar zuid Europa. Erasmus is zo blij, zijn droom komt uit. Hij kan weg uit het klooster en komt er nooit meer terug!</a:t>
            </a:r>
          </a:p>
          <a:p>
            <a:pPr>
              <a:defRPr/>
            </a:pPr>
            <a:endParaRPr lang="nl-NL" altLang="nl-NL" sz="700" dirty="0"/>
          </a:p>
          <a:p>
            <a:pPr>
              <a:defRPr/>
            </a:pPr>
            <a:r>
              <a:rPr lang="nl-NL" altLang="nl-NL" dirty="0"/>
              <a:t>Zijn hele leven probeert Erasmus ervoor te zorgen dat mensen hem graag mogen. Ze geven hem werk, hulp of geld. Op die manier krijgt hij de kans om te schrijven, te reizen en het leven te leiden dat hij wil.</a:t>
            </a:r>
          </a:p>
          <a:p>
            <a:pPr>
              <a:defRPr/>
            </a:pPr>
            <a:r>
              <a:rPr lang="nl-NL" altLang="nl-NL" dirty="0"/>
              <a:t>Later wordt hij toch beroemde schrijver die hij wilde worden. </a:t>
            </a:r>
          </a:p>
          <a:p>
            <a:pPr>
              <a:defRPr/>
            </a:pPr>
            <a:r>
              <a:rPr lang="nl-NL" altLang="nl-NL" dirty="0">
                <a:solidFill>
                  <a:schemeClr val="tx2"/>
                </a:solidFill>
              </a:rPr>
              <a:t>In zijn boeken heeft hij juist vaak kritiek op                            allerlei mensen.</a:t>
            </a:r>
          </a:p>
          <a:p>
            <a:pPr marL="69850" indent="0" eaLnBrk="1" fontAlgn="auto" hangingPunct="1">
              <a:spcBef>
                <a:spcPts val="0"/>
              </a:spcBef>
              <a:spcAft>
                <a:spcPts val="0"/>
              </a:spcAft>
              <a:buNone/>
              <a:defRPr/>
            </a:pPr>
            <a:endParaRPr lang="nl-NL" sz="1400" dirty="0">
              <a:solidFill>
                <a:srgbClr val="1E7F4B"/>
              </a:solidFill>
            </a:endParaRPr>
          </a:p>
          <a:p>
            <a:pPr marL="69850" indent="0" eaLnBrk="1" fontAlgn="auto" hangingPunct="1">
              <a:spcBef>
                <a:spcPts val="0"/>
              </a:spcBef>
              <a:spcAft>
                <a:spcPts val="0"/>
              </a:spcAft>
              <a:buNone/>
              <a:defRPr/>
            </a:pPr>
            <a:endParaRPr lang="nl-NL" sz="1400" dirty="0">
              <a:solidFill>
                <a:schemeClr val="tx1">
                  <a:lumMod val="75000"/>
                  <a:lumOff val="25000"/>
                </a:schemeClr>
              </a:solidFill>
            </a:endParaRPr>
          </a:p>
        </p:txBody>
      </p:sp>
    </p:spTree>
    <p:extLst>
      <p:ext uri="{BB962C8B-B14F-4D97-AF65-F5344CB8AC3E}">
        <p14:creationId xmlns:p14="http://schemas.microsoft.com/office/powerpoint/2010/main" val="29942864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5760172B-2E7E-7A3E-B69E-7C1760A66D9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04248" y="4791760"/>
            <a:ext cx="2060848" cy="2060848"/>
          </a:xfrm>
          <a:prstGeom prst="rect">
            <a:avLst/>
          </a:prstGeom>
        </p:spPr>
      </p:pic>
      <p:pic>
        <p:nvPicPr>
          <p:cNvPr id="4" name="Afbeelding 1" descr="Rêveur | Emoji pictures, Funny emoji faces, Funny emoticons">
            <a:extLst>
              <a:ext uri="{FF2B5EF4-FFF2-40B4-BE49-F238E27FC236}">
                <a16:creationId xmlns:a16="http://schemas.microsoft.com/office/drawing/2014/main" id="{F550DE05-4BD9-D790-2180-129667D374B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28184" y="524007"/>
            <a:ext cx="1412106" cy="1481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11560" y="332656"/>
            <a:ext cx="5904656" cy="1163216"/>
          </a:xfrm>
        </p:spPr>
        <p:txBody>
          <a:bodyPr/>
          <a:lstStyle/>
          <a:p>
            <a:r>
              <a:rPr lang="nl-NL" sz="3200" dirty="0"/>
              <a:t>Zorgen dat ze je aardig vinden creëert ook kansen</a:t>
            </a: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755576" y="2204864"/>
            <a:ext cx="6984776" cy="3384376"/>
          </a:xfrm>
        </p:spPr>
        <p:txBody>
          <a:bodyPr/>
          <a:lstStyle/>
          <a:p>
            <a:pPr>
              <a:defRPr/>
            </a:pPr>
            <a:r>
              <a:rPr lang="nl-NL" altLang="nl-NL" sz="2000" dirty="0">
                <a:solidFill>
                  <a:srgbClr val="3057A1"/>
                </a:solidFill>
              </a:rPr>
              <a:t>Slijmen</a:t>
            </a:r>
            <a:r>
              <a:rPr lang="nl-NL" altLang="nl-NL" sz="2000" dirty="0"/>
              <a:t>, je zou het ook ‘</a:t>
            </a:r>
            <a:r>
              <a:rPr lang="nl-NL" altLang="nl-NL" sz="2000" i="1" dirty="0" err="1">
                <a:solidFill>
                  <a:srgbClr val="3057A1"/>
                </a:solidFill>
              </a:rPr>
              <a:t>pleasen</a:t>
            </a:r>
            <a:r>
              <a:rPr lang="nl-NL" altLang="nl-NL" sz="2000" dirty="0"/>
              <a:t>’ of ‘</a:t>
            </a:r>
            <a:r>
              <a:rPr lang="nl-NL" altLang="nl-NL" sz="2000" b="1" dirty="0">
                <a:solidFill>
                  <a:srgbClr val="3057A1"/>
                </a:solidFill>
              </a:rPr>
              <a:t>vleien</a:t>
            </a:r>
            <a:r>
              <a:rPr lang="nl-NL" altLang="nl-NL" sz="2000" dirty="0"/>
              <a:t>’ kunnen noemen:</a:t>
            </a:r>
          </a:p>
          <a:p>
            <a:pPr>
              <a:defRPr/>
            </a:pPr>
            <a:r>
              <a:rPr lang="nl-NL" altLang="nl-NL" sz="2000" dirty="0"/>
              <a:t>Je zorgt dat je aardig gevonden wordt. </a:t>
            </a:r>
          </a:p>
          <a:p>
            <a:pPr>
              <a:defRPr/>
            </a:pPr>
            <a:r>
              <a:rPr lang="nl-NL" altLang="nl-NL" sz="2000" dirty="0">
                <a:solidFill>
                  <a:schemeClr val="tx2"/>
                </a:solidFill>
              </a:rPr>
              <a:t>Je grapjes, complimenten, aandacht en hulp zijn soms niet helemaal gemeend.</a:t>
            </a:r>
          </a:p>
          <a:p>
            <a:pPr>
              <a:defRPr/>
            </a:pPr>
            <a:r>
              <a:rPr lang="nl-NL" altLang="nl-NL" sz="2000" dirty="0">
                <a:solidFill>
                  <a:schemeClr val="tx2"/>
                </a:solidFill>
              </a:rPr>
              <a:t>Als mensen je aardig vinden kun je makkelijker iets voor jezelf gedaan krijgen. </a:t>
            </a:r>
          </a:p>
          <a:p>
            <a:pPr marL="69850" indent="0" eaLnBrk="1" fontAlgn="auto" hangingPunct="1">
              <a:spcBef>
                <a:spcPts val="0"/>
              </a:spcBef>
              <a:spcAft>
                <a:spcPts val="0"/>
              </a:spcAft>
              <a:buNone/>
              <a:defRPr/>
            </a:pPr>
            <a:endParaRPr lang="nl-NL" sz="2000" dirty="0">
              <a:solidFill>
                <a:srgbClr val="1E7F4B"/>
              </a:solidFill>
            </a:endParaRPr>
          </a:p>
          <a:p>
            <a:pPr marL="69850" indent="0" eaLnBrk="1" fontAlgn="auto" hangingPunct="1">
              <a:spcBef>
                <a:spcPts val="0"/>
              </a:spcBef>
              <a:spcAft>
                <a:spcPts val="0"/>
              </a:spcAft>
              <a:buNone/>
              <a:defRPr/>
            </a:pPr>
            <a:endParaRPr lang="nl-NL" sz="2000" dirty="0">
              <a:solidFill>
                <a:schemeClr val="tx1">
                  <a:lumMod val="75000"/>
                  <a:lumOff val="25000"/>
                </a:schemeClr>
              </a:solidFill>
            </a:endParaRPr>
          </a:p>
        </p:txBody>
      </p:sp>
    </p:spTree>
    <p:extLst>
      <p:ext uri="{BB962C8B-B14F-4D97-AF65-F5344CB8AC3E}">
        <p14:creationId xmlns:p14="http://schemas.microsoft.com/office/powerpoint/2010/main" val="13911085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4DF1250E-4ECC-EF97-D8EF-AFA01A566C9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52119" y="476672"/>
            <a:ext cx="2565331" cy="1800423"/>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0"/>
            <a:ext cx="9143998"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755576" y="620688"/>
            <a:ext cx="5904656" cy="1163216"/>
          </a:xfrm>
        </p:spPr>
        <p:txBody>
          <a:bodyPr/>
          <a:lstStyle/>
          <a:p>
            <a:r>
              <a:rPr lang="nl-NL" sz="3200" dirty="0"/>
              <a:t>Wat is jouw houding?</a:t>
            </a: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755576" y="2204864"/>
            <a:ext cx="6984776" cy="3384376"/>
          </a:xfrm>
        </p:spPr>
        <p:txBody>
          <a:bodyPr/>
          <a:lstStyle/>
          <a:p>
            <a:pPr>
              <a:defRPr/>
            </a:pPr>
            <a:r>
              <a:rPr lang="nl-NL" altLang="nl-NL" sz="2000" dirty="0"/>
              <a:t>Erasmus adviseerde zijn studenten: </a:t>
            </a:r>
          </a:p>
          <a:p>
            <a:pPr marL="0" indent="0">
              <a:buNone/>
              <a:defRPr/>
            </a:pPr>
            <a:r>
              <a:rPr lang="nl-NL" altLang="nl-NL" sz="2000" i="1" dirty="0">
                <a:solidFill>
                  <a:srgbClr val="1E7F4B"/>
                </a:solidFill>
              </a:rPr>
              <a:t>“Je ogen moeten altijd rustig en vriendelijk staan, en respect uitstralen voor ieder die je ontmoet.”</a:t>
            </a:r>
          </a:p>
          <a:p>
            <a:pPr>
              <a:defRPr/>
            </a:pPr>
            <a:r>
              <a:rPr lang="nl-NL" altLang="nl-NL" sz="2000" dirty="0">
                <a:solidFill>
                  <a:srgbClr val="009DD9"/>
                </a:solidFill>
              </a:rPr>
              <a:t>Wat vinden jullie van dat advies ? Is dat ‘slijmen’?</a:t>
            </a:r>
          </a:p>
          <a:p>
            <a:pPr>
              <a:defRPr/>
            </a:pPr>
            <a:r>
              <a:rPr lang="nl-NL" altLang="nl-NL" sz="2000" dirty="0">
                <a:solidFill>
                  <a:srgbClr val="009DD9"/>
                </a:solidFill>
              </a:rPr>
              <a:t>Vinden jullie dat een goede manier om je doel te bereiken? Waarom wel of niet?</a:t>
            </a:r>
          </a:p>
          <a:p>
            <a:pPr>
              <a:defRPr/>
            </a:pPr>
            <a:r>
              <a:rPr lang="nl-NL" altLang="nl-NL" sz="2000" dirty="0">
                <a:solidFill>
                  <a:srgbClr val="009DD9"/>
                </a:solidFill>
              </a:rPr>
              <a:t>Of kun je beter eerlijk, bot of onverschillig doen?</a:t>
            </a:r>
          </a:p>
          <a:p>
            <a:pPr>
              <a:defRPr/>
            </a:pPr>
            <a:r>
              <a:rPr lang="nl-NL" altLang="nl-NL" sz="2000" dirty="0">
                <a:solidFill>
                  <a:srgbClr val="009DD9"/>
                </a:solidFill>
              </a:rPr>
              <a:t>Hoe doen jullie meestal? En doe je dat altijd bij iedereen? Waarom wel of niet?</a:t>
            </a:r>
          </a:p>
          <a:p>
            <a:pPr marL="69850" indent="0" eaLnBrk="1" fontAlgn="auto" hangingPunct="1">
              <a:spcBef>
                <a:spcPts val="0"/>
              </a:spcBef>
              <a:spcAft>
                <a:spcPts val="0"/>
              </a:spcAft>
              <a:buNone/>
              <a:defRPr/>
            </a:pPr>
            <a:endParaRPr lang="nl-NL" sz="2000" dirty="0">
              <a:solidFill>
                <a:srgbClr val="009DD9"/>
              </a:solidFill>
            </a:endParaRPr>
          </a:p>
          <a:p>
            <a:pPr marL="69850" indent="0" eaLnBrk="1" fontAlgn="auto" hangingPunct="1">
              <a:spcBef>
                <a:spcPts val="0"/>
              </a:spcBef>
              <a:spcAft>
                <a:spcPts val="0"/>
              </a:spcAft>
              <a:buNone/>
              <a:defRPr/>
            </a:pPr>
            <a:endParaRPr lang="nl-NL" sz="2000" dirty="0">
              <a:solidFill>
                <a:schemeClr val="tx1">
                  <a:lumMod val="75000"/>
                  <a:lumOff val="25000"/>
                </a:schemeClr>
              </a:solidFill>
            </a:endParaRPr>
          </a:p>
        </p:txBody>
      </p:sp>
    </p:spTree>
    <p:extLst>
      <p:ext uri="{BB962C8B-B14F-4D97-AF65-F5344CB8AC3E}">
        <p14:creationId xmlns:p14="http://schemas.microsoft.com/office/powerpoint/2010/main" val="7726683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62B48813-04C8-7F7A-DBB8-CDA47BB21B4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84168" y="692696"/>
            <a:ext cx="1958940" cy="132836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0"/>
            <a:ext cx="9143998"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827584" y="404664"/>
            <a:ext cx="5904656" cy="1163216"/>
          </a:xfrm>
        </p:spPr>
        <p:txBody>
          <a:bodyPr/>
          <a:lstStyle/>
          <a:p>
            <a:r>
              <a:rPr lang="nl-NL" sz="3200" dirty="0"/>
              <a:t>Jouw sterke kanten </a:t>
            </a:r>
            <a:br>
              <a:rPr lang="nl-NL" sz="3200" dirty="0"/>
            </a:br>
            <a:r>
              <a:rPr lang="nl-NL" sz="3200" dirty="0"/>
              <a:t>zijn kansen!</a:t>
            </a: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755576" y="1628800"/>
            <a:ext cx="6984776" cy="3384376"/>
          </a:xfrm>
        </p:spPr>
        <p:txBody>
          <a:bodyPr/>
          <a:lstStyle/>
          <a:p>
            <a:pPr>
              <a:spcBef>
                <a:spcPts val="600"/>
              </a:spcBef>
              <a:defRPr/>
            </a:pPr>
            <a:r>
              <a:rPr lang="nl-NL" altLang="nl-NL" sz="2000" dirty="0"/>
              <a:t>Goed kunnen leren</a:t>
            </a:r>
          </a:p>
          <a:p>
            <a:pPr>
              <a:spcBef>
                <a:spcPts val="600"/>
              </a:spcBef>
              <a:defRPr/>
            </a:pPr>
            <a:r>
              <a:rPr lang="nl-NL" altLang="nl-NL" sz="2000" dirty="0"/>
              <a:t>Goed in sport</a:t>
            </a:r>
          </a:p>
          <a:p>
            <a:pPr>
              <a:spcBef>
                <a:spcPts val="600"/>
              </a:spcBef>
              <a:defRPr/>
            </a:pPr>
            <a:r>
              <a:rPr lang="nl-NL" altLang="nl-NL" sz="2000" dirty="0"/>
              <a:t>Goed in netwerken, contact maken </a:t>
            </a:r>
          </a:p>
          <a:p>
            <a:pPr>
              <a:spcBef>
                <a:spcPts val="600"/>
              </a:spcBef>
              <a:defRPr/>
            </a:pPr>
            <a:r>
              <a:rPr lang="nl-NL" altLang="nl-NL" sz="2000" dirty="0"/>
              <a:t>Goed in kansen zien, en durven proberen </a:t>
            </a:r>
          </a:p>
          <a:p>
            <a:pPr>
              <a:spcBef>
                <a:spcPts val="600"/>
              </a:spcBef>
              <a:defRPr/>
            </a:pPr>
            <a:r>
              <a:rPr lang="nl-NL" altLang="nl-NL" sz="2000" dirty="0"/>
              <a:t>Zorgen dat mensen je mogen en jou een kans gunnen </a:t>
            </a:r>
          </a:p>
          <a:p>
            <a:pPr>
              <a:spcBef>
                <a:spcPts val="600"/>
              </a:spcBef>
              <a:defRPr/>
            </a:pPr>
            <a:r>
              <a:rPr lang="nl-NL" altLang="nl-NL" sz="2000" dirty="0"/>
              <a:t>Goed in mensen overtuigen, ‘ze onder de tafel lullen’</a:t>
            </a:r>
          </a:p>
          <a:p>
            <a:pPr>
              <a:spcBef>
                <a:spcPts val="600"/>
              </a:spcBef>
              <a:defRPr/>
            </a:pPr>
            <a:r>
              <a:rPr lang="nl-NL" altLang="nl-NL" sz="2000" dirty="0"/>
              <a:t>Goed in je aanpassen, regels accepteren</a:t>
            </a:r>
          </a:p>
          <a:p>
            <a:pPr>
              <a:spcBef>
                <a:spcPts val="600"/>
              </a:spcBef>
              <a:defRPr/>
            </a:pPr>
            <a:r>
              <a:rPr lang="nl-NL" altLang="nl-NL" sz="2000" dirty="0"/>
              <a:t>Goed in flexibel zijn, alles aanpakken</a:t>
            </a:r>
          </a:p>
          <a:p>
            <a:pPr>
              <a:spcBef>
                <a:spcPts val="600"/>
              </a:spcBef>
              <a:defRPr/>
            </a:pPr>
            <a:r>
              <a:rPr lang="nl-NL" altLang="nl-NL" sz="2000" dirty="0"/>
              <a:t>Goed in doorzetten en in jezelf geloven</a:t>
            </a:r>
          </a:p>
          <a:p>
            <a:pPr>
              <a:spcBef>
                <a:spcPts val="600"/>
              </a:spcBef>
              <a:defRPr/>
            </a:pPr>
            <a:r>
              <a:rPr lang="nl-NL" altLang="nl-NL" sz="2000" dirty="0"/>
              <a:t>Iets anders, namelijk ...</a:t>
            </a:r>
          </a:p>
          <a:p>
            <a:pPr lvl="1">
              <a:spcBef>
                <a:spcPts val="600"/>
              </a:spcBef>
              <a:defRPr/>
            </a:pPr>
            <a:r>
              <a:rPr lang="nl-NL" altLang="nl-NL" sz="2000" dirty="0">
                <a:solidFill>
                  <a:srgbClr val="009DD9"/>
                </a:solidFill>
              </a:rPr>
              <a:t>Wat zijn jouw sterke kanten ?</a:t>
            </a:r>
          </a:p>
          <a:p>
            <a:pPr lvl="1">
              <a:spcBef>
                <a:spcPts val="600"/>
              </a:spcBef>
              <a:defRPr/>
            </a:pPr>
            <a:r>
              <a:rPr lang="nl-NL" altLang="nl-NL" sz="2000" dirty="0">
                <a:solidFill>
                  <a:srgbClr val="009DD9"/>
                </a:solidFill>
              </a:rPr>
              <a:t>Welke </a:t>
            </a:r>
            <a:r>
              <a:rPr lang="nl-NL" altLang="nl-NL" sz="1800" dirty="0">
                <a:solidFill>
                  <a:srgbClr val="009DD9"/>
                </a:solidFill>
              </a:rPr>
              <a:t>wil je nog ontwikkelen ?</a:t>
            </a:r>
          </a:p>
          <a:p>
            <a:pPr marL="69850" indent="0" eaLnBrk="1" fontAlgn="auto" hangingPunct="1">
              <a:spcBef>
                <a:spcPts val="0"/>
              </a:spcBef>
              <a:spcAft>
                <a:spcPts val="0"/>
              </a:spcAft>
              <a:buNone/>
              <a:defRPr/>
            </a:pPr>
            <a:endParaRPr lang="nl-NL" sz="2000" dirty="0">
              <a:solidFill>
                <a:srgbClr val="009DD9"/>
              </a:solidFill>
            </a:endParaRPr>
          </a:p>
          <a:p>
            <a:pPr marL="69850" indent="0" eaLnBrk="1" fontAlgn="auto" hangingPunct="1">
              <a:spcBef>
                <a:spcPts val="0"/>
              </a:spcBef>
              <a:spcAft>
                <a:spcPts val="0"/>
              </a:spcAft>
              <a:buNone/>
              <a:defRPr/>
            </a:pPr>
            <a:endParaRPr lang="nl-NL" sz="2000" dirty="0">
              <a:solidFill>
                <a:schemeClr val="tx1">
                  <a:lumMod val="75000"/>
                  <a:lumOff val="25000"/>
                </a:schemeClr>
              </a:solidFill>
            </a:endParaRPr>
          </a:p>
        </p:txBody>
      </p:sp>
    </p:spTree>
    <p:extLst>
      <p:ext uri="{BB962C8B-B14F-4D97-AF65-F5344CB8AC3E}">
        <p14:creationId xmlns:p14="http://schemas.microsoft.com/office/powerpoint/2010/main" val="28807629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1" y="0"/>
            <a:ext cx="9143998" cy="6857998"/>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827584" y="404664"/>
            <a:ext cx="5904656" cy="1163216"/>
          </a:xfrm>
        </p:spPr>
        <p:txBody>
          <a:bodyPr/>
          <a:lstStyle/>
          <a:p>
            <a:r>
              <a:rPr lang="nl-NL" sz="3200" dirty="0"/>
              <a:t>Wie of wat bepaalt jouw toekomst?</a:t>
            </a: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755576" y="1628800"/>
            <a:ext cx="6984776" cy="3384376"/>
          </a:xfrm>
        </p:spPr>
        <p:txBody>
          <a:bodyPr/>
          <a:lstStyle/>
          <a:p>
            <a:pPr>
              <a:spcBef>
                <a:spcPts val="600"/>
              </a:spcBef>
              <a:defRPr/>
            </a:pPr>
            <a:r>
              <a:rPr lang="nl-NL" altLang="nl-NL" sz="2000" dirty="0"/>
              <a:t>Wat jij zelf kunt           	…….%</a:t>
            </a:r>
          </a:p>
          <a:p>
            <a:pPr>
              <a:spcBef>
                <a:spcPts val="600"/>
              </a:spcBef>
              <a:defRPr/>
            </a:pPr>
            <a:r>
              <a:rPr lang="nl-NL" altLang="nl-NL" sz="2000" dirty="0"/>
              <a:t>De school 	                	…….%</a:t>
            </a:r>
          </a:p>
          <a:p>
            <a:pPr>
              <a:spcBef>
                <a:spcPts val="600"/>
              </a:spcBef>
              <a:defRPr/>
            </a:pPr>
            <a:r>
              <a:rPr lang="nl-NL" altLang="nl-NL" sz="2000" dirty="0"/>
              <a:t>Je ouders                   	 …….%</a:t>
            </a:r>
          </a:p>
          <a:p>
            <a:pPr>
              <a:spcBef>
                <a:spcPts val="600"/>
              </a:spcBef>
              <a:defRPr/>
            </a:pPr>
            <a:r>
              <a:rPr lang="nl-NL" altLang="nl-NL" sz="2000" dirty="0"/>
              <a:t>De maatschappij       	…….%</a:t>
            </a:r>
          </a:p>
          <a:p>
            <a:pPr>
              <a:spcBef>
                <a:spcPts val="600"/>
              </a:spcBef>
              <a:defRPr/>
            </a:pPr>
            <a:r>
              <a:rPr lang="nl-NL" altLang="nl-NL" sz="2000" dirty="0"/>
              <a:t>Geluk hebben            	……..%</a:t>
            </a:r>
          </a:p>
          <a:p>
            <a:pPr>
              <a:spcBef>
                <a:spcPts val="600"/>
              </a:spcBef>
              <a:defRPr/>
            </a:pPr>
            <a:endParaRPr lang="nl-NL" altLang="nl-NL" sz="2000" dirty="0"/>
          </a:p>
          <a:p>
            <a:pPr>
              <a:spcBef>
                <a:spcPts val="600"/>
              </a:spcBef>
              <a:defRPr/>
            </a:pPr>
            <a:r>
              <a:rPr lang="nl-NL" altLang="nl-NL" sz="2000" dirty="0">
                <a:solidFill>
                  <a:srgbClr val="009DD9"/>
                </a:solidFill>
              </a:rPr>
              <a:t>Geef van ieder aan hoeveel % van                            jouw toekomst ze bepalen </a:t>
            </a:r>
          </a:p>
          <a:p>
            <a:pPr>
              <a:spcBef>
                <a:spcPts val="600"/>
              </a:spcBef>
              <a:defRPr/>
            </a:pPr>
            <a:r>
              <a:rPr lang="nl-NL" altLang="nl-NL" sz="2000" dirty="0">
                <a:solidFill>
                  <a:srgbClr val="009DD9"/>
                </a:solidFill>
              </a:rPr>
              <a:t>Wie of wat heeft de meeste invloed?</a:t>
            </a:r>
            <a:endParaRPr lang="nl-NL" sz="2000" dirty="0">
              <a:solidFill>
                <a:srgbClr val="009DD9"/>
              </a:solidFill>
            </a:endParaRPr>
          </a:p>
          <a:p>
            <a:pPr marL="69850" indent="0" eaLnBrk="1" fontAlgn="auto" hangingPunct="1">
              <a:spcBef>
                <a:spcPts val="0"/>
              </a:spcBef>
              <a:spcAft>
                <a:spcPts val="0"/>
              </a:spcAft>
              <a:buNone/>
              <a:defRPr/>
            </a:pPr>
            <a:endParaRPr lang="nl-NL" sz="2000" dirty="0">
              <a:solidFill>
                <a:schemeClr val="tx1">
                  <a:lumMod val="75000"/>
                  <a:lumOff val="25000"/>
                </a:schemeClr>
              </a:solidFill>
            </a:endParaRPr>
          </a:p>
        </p:txBody>
      </p:sp>
      <p:pic>
        <p:nvPicPr>
          <p:cNvPr id="7" name="Afbeelding 4" descr="Een cirkeldiagram maken in Visio">
            <a:extLst>
              <a:ext uri="{FF2B5EF4-FFF2-40B4-BE49-F238E27FC236}">
                <a16:creationId xmlns:a16="http://schemas.microsoft.com/office/drawing/2014/main" id="{B39C9061-F034-A46D-6735-4CFD935E119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09017" y="1196752"/>
            <a:ext cx="3707507" cy="3692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0433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4" descr="Sociaal | vanallesoverdegoudeneeuw">
            <a:extLst>
              <a:ext uri="{FF2B5EF4-FFF2-40B4-BE49-F238E27FC236}">
                <a16:creationId xmlns:a16="http://schemas.microsoft.com/office/drawing/2014/main" id="{68B409AD-E6C6-4CBC-8CF9-5BC69A068A4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08104" y="-531440"/>
            <a:ext cx="2843212" cy="331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p:txBody>
          <a:bodyPr/>
          <a:lstStyle/>
          <a:p>
            <a:r>
              <a:rPr lang="nl-NL" altLang="nl-NL" dirty="0"/>
              <a:t>Hoezo kiezen?</a:t>
            </a:r>
            <a:br>
              <a:rPr lang="nl-NL" dirty="0"/>
            </a:b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755576" y="2564904"/>
            <a:ext cx="7344816" cy="3384376"/>
          </a:xfrm>
        </p:spPr>
        <p:txBody>
          <a:bodyPr/>
          <a:lstStyle/>
          <a:p>
            <a:pPr marL="355600" indent="-285750" eaLnBrk="1" fontAlgn="auto" hangingPunct="1">
              <a:spcBef>
                <a:spcPts val="0"/>
              </a:spcBef>
              <a:spcAft>
                <a:spcPts val="0"/>
              </a:spcAft>
              <a:defRPr/>
            </a:pPr>
            <a:r>
              <a:rPr lang="nl-NL" sz="2000" dirty="0">
                <a:solidFill>
                  <a:schemeClr val="tx1">
                    <a:lumMod val="75000"/>
                    <a:lumOff val="25000"/>
                  </a:schemeClr>
                </a:solidFill>
              </a:rPr>
              <a:t>Lekker makkelijk, geen stress … Toch? </a:t>
            </a:r>
          </a:p>
          <a:p>
            <a:pPr marL="355600" indent="-285750" eaLnBrk="1" fontAlgn="auto" hangingPunct="1">
              <a:spcBef>
                <a:spcPts val="0"/>
              </a:spcBef>
              <a:spcAft>
                <a:spcPts val="0"/>
              </a:spcAft>
              <a:defRPr/>
            </a:pPr>
            <a:r>
              <a:rPr lang="nl-NL" sz="2000" dirty="0">
                <a:solidFill>
                  <a:schemeClr val="tx1">
                    <a:lumMod val="75000"/>
                    <a:lumOff val="25000"/>
                  </a:schemeClr>
                </a:solidFill>
              </a:rPr>
              <a:t>Je weet al heel vroeg waar je aan toe bent</a:t>
            </a:r>
          </a:p>
          <a:p>
            <a:pPr marL="69850" indent="0" eaLnBrk="1" fontAlgn="auto" hangingPunct="1">
              <a:spcBef>
                <a:spcPts val="0"/>
              </a:spcBef>
              <a:spcAft>
                <a:spcPts val="0"/>
              </a:spcAft>
              <a:buNone/>
              <a:defRPr/>
            </a:pPr>
            <a:endParaRPr lang="nl-NL" sz="2000" dirty="0">
              <a:solidFill>
                <a:schemeClr val="tx1">
                  <a:lumMod val="75000"/>
                  <a:lumOff val="25000"/>
                </a:schemeClr>
              </a:solidFill>
            </a:endParaRPr>
          </a:p>
          <a:p>
            <a:pPr marL="69850" indent="0" eaLnBrk="1" fontAlgn="auto" hangingPunct="1">
              <a:spcBef>
                <a:spcPts val="0"/>
              </a:spcBef>
              <a:spcAft>
                <a:spcPts val="0"/>
              </a:spcAft>
              <a:buNone/>
              <a:defRPr/>
            </a:pPr>
            <a:endParaRPr lang="nl-NL" sz="2000" dirty="0">
              <a:solidFill>
                <a:schemeClr val="tx1">
                  <a:lumMod val="75000"/>
                  <a:lumOff val="25000"/>
                </a:schemeClr>
              </a:solidFill>
            </a:endParaRPr>
          </a:p>
          <a:p>
            <a:pPr marL="355600" indent="-285750" eaLnBrk="1" fontAlgn="auto" hangingPunct="1">
              <a:spcBef>
                <a:spcPts val="0"/>
              </a:spcBef>
              <a:spcAft>
                <a:spcPts val="0"/>
              </a:spcAft>
              <a:defRPr/>
            </a:pPr>
            <a:r>
              <a:rPr lang="nl-NL" sz="2000" dirty="0">
                <a:solidFill>
                  <a:srgbClr val="009DD9"/>
                </a:solidFill>
              </a:rPr>
              <a:t>Wat zijn volgens jullie de voor en nadelen van zo’n leven?</a:t>
            </a:r>
          </a:p>
        </p:txBody>
      </p:sp>
    </p:spTree>
    <p:extLst>
      <p:ext uri="{BB962C8B-B14F-4D97-AF65-F5344CB8AC3E}">
        <p14:creationId xmlns:p14="http://schemas.microsoft.com/office/powerpoint/2010/main" val="30187159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61735523-39BA-E220-B7F6-6E93DAE94C4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84168" y="476672"/>
            <a:ext cx="1844824" cy="1844824"/>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0"/>
            <a:ext cx="9143998"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83568" y="404664"/>
            <a:ext cx="5904656" cy="1163216"/>
          </a:xfrm>
        </p:spPr>
        <p:txBody>
          <a:bodyPr/>
          <a:lstStyle/>
          <a:p>
            <a:r>
              <a:rPr lang="nl-NL" sz="3200" dirty="0"/>
              <a:t>Kansen en dromen waarmaken</a:t>
            </a: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755576" y="2276872"/>
            <a:ext cx="6984776" cy="3384376"/>
          </a:xfrm>
        </p:spPr>
        <p:txBody>
          <a:bodyPr/>
          <a:lstStyle/>
          <a:p>
            <a:pPr>
              <a:spcBef>
                <a:spcPts val="600"/>
              </a:spcBef>
              <a:defRPr/>
            </a:pPr>
            <a:r>
              <a:rPr lang="nl-NL" altLang="nl-NL" sz="2000" dirty="0"/>
              <a:t>Kansen kun je krijgen, doordat je ergens goed in bent. Of omdat iemand jou een kans wil geven.</a:t>
            </a:r>
          </a:p>
          <a:p>
            <a:pPr>
              <a:spcBef>
                <a:spcPts val="600"/>
              </a:spcBef>
              <a:defRPr/>
            </a:pPr>
            <a:r>
              <a:rPr lang="nl-NL" altLang="nl-NL" sz="2000" dirty="0"/>
              <a:t>En soms kan je ze ook </a:t>
            </a:r>
            <a:r>
              <a:rPr lang="nl-NL" altLang="nl-NL" sz="2000" b="1" dirty="0">
                <a:solidFill>
                  <a:srgbClr val="3057A1"/>
                </a:solidFill>
              </a:rPr>
              <a:t>maken</a:t>
            </a:r>
            <a:r>
              <a:rPr lang="nl-NL" altLang="nl-NL" sz="2000" dirty="0"/>
              <a:t>. Ervoor durven gaan en doorzetten. Je dromen niet opgeven. </a:t>
            </a:r>
          </a:p>
          <a:p>
            <a:pPr>
              <a:spcBef>
                <a:spcPts val="600"/>
              </a:spcBef>
              <a:defRPr/>
            </a:pPr>
            <a:r>
              <a:rPr lang="nl-NL" altLang="nl-NL" sz="2000" dirty="0"/>
              <a:t>Dat is wat Erasmus ook heeft gedaan.</a:t>
            </a:r>
          </a:p>
          <a:p>
            <a:pPr>
              <a:spcBef>
                <a:spcPts val="600"/>
              </a:spcBef>
              <a:defRPr/>
            </a:pPr>
            <a:endParaRPr lang="nl-NL" altLang="nl-NL" sz="2000" dirty="0"/>
          </a:p>
          <a:p>
            <a:pPr>
              <a:spcBef>
                <a:spcPts val="600"/>
              </a:spcBef>
              <a:defRPr/>
            </a:pPr>
            <a:r>
              <a:rPr lang="nl-NL" altLang="nl-NL" sz="2000" dirty="0">
                <a:solidFill>
                  <a:srgbClr val="009DD9"/>
                </a:solidFill>
              </a:rPr>
              <a:t>Wat is jouw droom? </a:t>
            </a:r>
          </a:p>
          <a:p>
            <a:pPr>
              <a:spcBef>
                <a:spcPts val="600"/>
              </a:spcBef>
              <a:defRPr/>
            </a:pPr>
            <a:r>
              <a:rPr lang="nl-NL" altLang="nl-NL" sz="2000" dirty="0">
                <a:solidFill>
                  <a:srgbClr val="009DD9"/>
                </a:solidFill>
              </a:rPr>
              <a:t>Wat doe je zelf om je droom uit te laten komen?</a:t>
            </a:r>
          </a:p>
          <a:p>
            <a:pPr marL="69850" indent="0" eaLnBrk="1" fontAlgn="auto" hangingPunct="1">
              <a:spcBef>
                <a:spcPts val="0"/>
              </a:spcBef>
              <a:spcAft>
                <a:spcPts val="0"/>
              </a:spcAft>
              <a:buNone/>
              <a:defRPr/>
            </a:pPr>
            <a:endParaRPr lang="nl-NL" sz="2000" dirty="0">
              <a:solidFill>
                <a:schemeClr val="tx1">
                  <a:lumMod val="75000"/>
                  <a:lumOff val="25000"/>
                </a:schemeClr>
              </a:solidFill>
            </a:endParaRPr>
          </a:p>
        </p:txBody>
      </p:sp>
    </p:spTree>
    <p:extLst>
      <p:ext uri="{BB962C8B-B14F-4D97-AF65-F5344CB8AC3E}">
        <p14:creationId xmlns:p14="http://schemas.microsoft.com/office/powerpoint/2010/main" val="15516113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Afbeelding 18">
            <a:extLst>
              <a:ext uri="{FF2B5EF4-FFF2-40B4-BE49-F238E27FC236}">
                <a16:creationId xmlns:a16="http://schemas.microsoft.com/office/drawing/2014/main" id="{CA825E04-C5CE-2BF0-26E0-EA6018BD57E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1520" y="4365104"/>
            <a:ext cx="3505572" cy="2401317"/>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0"/>
            <a:ext cx="9143998" cy="6857998"/>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827584" y="404664"/>
            <a:ext cx="5904656" cy="1163216"/>
          </a:xfrm>
        </p:spPr>
        <p:txBody>
          <a:bodyPr/>
          <a:lstStyle/>
          <a:p>
            <a:r>
              <a:rPr lang="nl-NL" sz="3200" dirty="0"/>
              <a:t>Wie kunnen jullie daarbij steunen? </a:t>
            </a:r>
          </a:p>
        </p:txBody>
      </p:sp>
      <p:pic>
        <p:nvPicPr>
          <p:cNvPr id="8" name="Afbeelding 7">
            <a:extLst>
              <a:ext uri="{FF2B5EF4-FFF2-40B4-BE49-F238E27FC236}">
                <a16:creationId xmlns:a16="http://schemas.microsoft.com/office/drawing/2014/main" id="{3DD0CF1D-D5A4-AF8C-924F-E4F3964FB1B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11760" y="3933056"/>
            <a:ext cx="4370142" cy="1584176"/>
          </a:xfrm>
          <a:prstGeom prst="rect">
            <a:avLst/>
          </a:prstGeom>
        </p:spPr>
      </p:pic>
      <p:pic>
        <p:nvPicPr>
          <p:cNvPr id="12" name="Afbeelding 11">
            <a:extLst>
              <a:ext uri="{FF2B5EF4-FFF2-40B4-BE49-F238E27FC236}">
                <a16:creationId xmlns:a16="http://schemas.microsoft.com/office/drawing/2014/main" id="{BF819C70-CC04-9BB7-882D-FEEAFD493CB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5536" y="1484784"/>
            <a:ext cx="3047999" cy="2090737"/>
          </a:xfrm>
          <a:prstGeom prst="rect">
            <a:avLst/>
          </a:prstGeom>
        </p:spPr>
      </p:pic>
      <p:pic>
        <p:nvPicPr>
          <p:cNvPr id="14" name="Afbeelding 13">
            <a:extLst>
              <a:ext uri="{FF2B5EF4-FFF2-40B4-BE49-F238E27FC236}">
                <a16:creationId xmlns:a16="http://schemas.microsoft.com/office/drawing/2014/main" id="{C61B4ADA-5494-321E-4F50-8E6BC2BAF12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68144" y="1628800"/>
            <a:ext cx="3025477" cy="1943869"/>
          </a:xfrm>
          <a:prstGeom prst="rect">
            <a:avLst/>
          </a:prstGeom>
        </p:spPr>
      </p:pic>
      <p:pic>
        <p:nvPicPr>
          <p:cNvPr id="18" name="Afbeelding 17">
            <a:extLst>
              <a:ext uri="{FF2B5EF4-FFF2-40B4-BE49-F238E27FC236}">
                <a16:creationId xmlns:a16="http://schemas.microsoft.com/office/drawing/2014/main" id="{4C32094D-414E-4014-8844-3B3C012D71C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868144" y="4077072"/>
            <a:ext cx="3139864" cy="2665395"/>
          </a:xfrm>
          <a:prstGeom prst="rect">
            <a:avLst/>
          </a:prstGeom>
        </p:spPr>
      </p:pic>
      <p:pic>
        <p:nvPicPr>
          <p:cNvPr id="21" name="Afbeelding 20">
            <a:extLst>
              <a:ext uri="{FF2B5EF4-FFF2-40B4-BE49-F238E27FC236}">
                <a16:creationId xmlns:a16="http://schemas.microsoft.com/office/drawing/2014/main" id="{DA96338B-EFB9-5E79-A6FB-57513DBA40A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843808" y="1556792"/>
            <a:ext cx="3491880" cy="2327920"/>
          </a:xfrm>
          <a:prstGeom prst="rect">
            <a:avLst/>
          </a:prstGeom>
        </p:spPr>
      </p:pic>
    </p:spTree>
    <p:extLst>
      <p:ext uri="{BB962C8B-B14F-4D97-AF65-F5344CB8AC3E}">
        <p14:creationId xmlns:p14="http://schemas.microsoft.com/office/powerpoint/2010/main" val="14895237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2BD07242-1FF0-ABE5-F5E3-6CC3BF9F18F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96135" y="469616"/>
            <a:ext cx="2592289" cy="1815349"/>
          </a:xfrm>
          <a:prstGeom prst="rect">
            <a:avLst/>
          </a:prstGeom>
        </p:spPr>
      </p:pic>
      <p:pic>
        <p:nvPicPr>
          <p:cNvPr id="6" name="Afbeelding 5">
            <a:extLst>
              <a:ext uri="{FF2B5EF4-FFF2-40B4-BE49-F238E27FC236}">
                <a16:creationId xmlns:a16="http://schemas.microsoft.com/office/drawing/2014/main" id="{3628B6C2-BDD2-1D50-1E47-3BF9215EBB6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57200" y="5013176"/>
            <a:ext cx="2806747" cy="1584176"/>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 y="0"/>
            <a:ext cx="9143997" cy="6857998"/>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11560" y="476672"/>
            <a:ext cx="5904656" cy="1163216"/>
          </a:xfrm>
        </p:spPr>
        <p:txBody>
          <a:bodyPr/>
          <a:lstStyle/>
          <a:p>
            <a:r>
              <a:rPr lang="nl-NL" sz="3200" dirty="0"/>
              <a:t>Erasmus droomt van reizen</a:t>
            </a: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611560" y="1484784"/>
            <a:ext cx="7344816" cy="4190438"/>
          </a:xfrm>
        </p:spPr>
        <p:txBody>
          <a:bodyPr/>
          <a:lstStyle/>
          <a:p>
            <a:pPr marL="0" indent="0">
              <a:spcBef>
                <a:spcPts val="0"/>
              </a:spcBef>
              <a:buNone/>
              <a:defRPr/>
            </a:pPr>
            <a:r>
              <a:rPr lang="nl-NL" altLang="nl-NL" dirty="0"/>
              <a:t>Erasmus reisde veel, door heel Europa. </a:t>
            </a:r>
          </a:p>
          <a:p>
            <a:pPr marL="0" indent="0">
              <a:spcBef>
                <a:spcPts val="0"/>
              </a:spcBef>
              <a:buNone/>
              <a:defRPr/>
            </a:pPr>
            <a:r>
              <a:rPr lang="nl-NL" altLang="nl-NL" dirty="0"/>
              <a:t>Je zou denken dat dit prettige reisjes waren. </a:t>
            </a:r>
          </a:p>
          <a:p>
            <a:pPr marL="0" indent="0">
              <a:spcBef>
                <a:spcPts val="0"/>
              </a:spcBef>
              <a:buNone/>
              <a:defRPr/>
            </a:pPr>
            <a:r>
              <a:rPr lang="nl-NL" altLang="nl-NL" dirty="0"/>
              <a:t>Maar door zijn brieven weten we wel beter.</a:t>
            </a:r>
          </a:p>
          <a:p>
            <a:pPr marL="0" indent="0">
              <a:spcBef>
                <a:spcPts val="0"/>
              </a:spcBef>
              <a:buNone/>
              <a:defRPr/>
            </a:pPr>
            <a:endParaRPr lang="nl-NL" altLang="nl-NL" dirty="0"/>
          </a:p>
          <a:p>
            <a:pPr marL="0" indent="0">
              <a:spcBef>
                <a:spcPts val="0"/>
              </a:spcBef>
              <a:buNone/>
              <a:defRPr/>
            </a:pPr>
            <a:r>
              <a:rPr lang="nl-NL" altLang="nl-NL" dirty="0"/>
              <a:t>Hij reisde te paard, per boot of lopend. Soms op weg naar een drukker, een universiteit of vrienden. Soms op de vlucht voor de pest.</a:t>
            </a:r>
          </a:p>
          <a:p>
            <a:pPr marL="0" indent="0">
              <a:spcBef>
                <a:spcPts val="0"/>
              </a:spcBef>
              <a:buNone/>
              <a:defRPr/>
            </a:pPr>
            <a:endParaRPr lang="nl-NL" altLang="nl-NL" dirty="0"/>
          </a:p>
          <a:p>
            <a:pPr marL="0" indent="0">
              <a:spcBef>
                <a:spcPts val="0"/>
              </a:spcBef>
              <a:buNone/>
              <a:defRPr/>
            </a:pPr>
            <a:r>
              <a:rPr lang="nl-NL" altLang="nl-NL" dirty="0"/>
              <a:t>Er waren allerlei gevaren onderweg, zoals bedriegers en overvallers. En soms kwam hij zelfs in oorlogen terecht. </a:t>
            </a:r>
          </a:p>
          <a:p>
            <a:pPr marL="0" indent="0">
              <a:spcBef>
                <a:spcPts val="0"/>
              </a:spcBef>
              <a:buNone/>
              <a:defRPr/>
            </a:pPr>
            <a:r>
              <a:rPr lang="nl-NL" altLang="nl-NL" dirty="0"/>
              <a:t>Maar ook zonder dat was reizen vaak zwaar, met stormen, sneeuw en ijs, kreupele paarden, slechte herbergen of bedorven eten.                                                                           </a:t>
            </a:r>
          </a:p>
          <a:p>
            <a:pPr marL="0" indent="0">
              <a:spcBef>
                <a:spcPts val="0"/>
              </a:spcBef>
              <a:buNone/>
              <a:defRPr/>
            </a:pPr>
            <a:endParaRPr lang="nl-NL" altLang="nl-NL" dirty="0"/>
          </a:p>
          <a:p>
            <a:pPr marL="0" indent="0">
              <a:spcBef>
                <a:spcPts val="0"/>
              </a:spcBef>
              <a:buNone/>
              <a:defRPr/>
            </a:pPr>
            <a:r>
              <a:rPr lang="nl-NL" altLang="nl-NL" dirty="0"/>
              <a:t>Als reiziger moest je veel verdragen om ergens te komen.</a:t>
            </a:r>
          </a:p>
          <a:p>
            <a:pPr marL="0" indent="0">
              <a:spcBef>
                <a:spcPts val="600"/>
              </a:spcBef>
              <a:buNone/>
              <a:defRPr/>
            </a:pPr>
            <a:r>
              <a:rPr lang="nl-NL" altLang="nl-NL" dirty="0">
                <a:solidFill>
                  <a:srgbClr val="3057A1"/>
                </a:solidFill>
              </a:rPr>
              <a:t>Hij droomde niet alleen, Erasmus was een doorzetter!</a:t>
            </a:r>
          </a:p>
          <a:p>
            <a:pPr marL="69850" indent="0" eaLnBrk="1" fontAlgn="auto" hangingPunct="1">
              <a:spcBef>
                <a:spcPts val="0"/>
              </a:spcBef>
              <a:spcAft>
                <a:spcPts val="0"/>
              </a:spcAft>
              <a:buNone/>
              <a:defRPr/>
            </a:pPr>
            <a:endParaRPr lang="nl-NL" dirty="0">
              <a:solidFill>
                <a:schemeClr val="tx1">
                  <a:lumMod val="75000"/>
                  <a:lumOff val="25000"/>
                </a:schemeClr>
              </a:solidFill>
            </a:endParaRPr>
          </a:p>
        </p:txBody>
      </p:sp>
    </p:spTree>
    <p:extLst>
      <p:ext uri="{BB962C8B-B14F-4D97-AF65-F5344CB8AC3E}">
        <p14:creationId xmlns:p14="http://schemas.microsoft.com/office/powerpoint/2010/main" val="39385664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1" y="0"/>
            <a:ext cx="9143998" cy="6857998"/>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83568" y="404664"/>
            <a:ext cx="5904656" cy="1163216"/>
          </a:xfrm>
        </p:spPr>
        <p:txBody>
          <a:bodyPr/>
          <a:lstStyle/>
          <a:p>
            <a:r>
              <a:rPr lang="nl-NL" sz="3200" dirty="0"/>
              <a:t>Daar heb je wat aan …</a:t>
            </a: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755576" y="2276872"/>
            <a:ext cx="6984776" cy="3384376"/>
          </a:xfrm>
        </p:spPr>
        <p:txBody>
          <a:bodyPr/>
          <a:lstStyle/>
          <a:p>
            <a:pPr>
              <a:spcBef>
                <a:spcPts val="600"/>
              </a:spcBef>
              <a:defRPr/>
            </a:pPr>
            <a:r>
              <a:rPr lang="nl-NL" altLang="nl-NL" sz="2000" dirty="0"/>
              <a:t>Erasmus was een doorzetter, hij had humor, hij was enorm actief en ondernemend, hij kon goed slijmen, hij was moedig en een goede vriend.</a:t>
            </a:r>
          </a:p>
          <a:p>
            <a:pPr>
              <a:spcBef>
                <a:spcPts val="600"/>
              </a:spcBef>
              <a:defRPr/>
            </a:pPr>
            <a:endParaRPr lang="nl-NL" altLang="nl-NL" sz="2000" dirty="0"/>
          </a:p>
          <a:p>
            <a:pPr>
              <a:spcBef>
                <a:spcPts val="600"/>
              </a:spcBef>
              <a:defRPr/>
            </a:pPr>
            <a:r>
              <a:rPr lang="nl-NL" altLang="nl-NL" sz="2000" dirty="0"/>
              <a:t> Allemaal </a:t>
            </a:r>
            <a:r>
              <a:rPr lang="nl-NL" altLang="nl-NL" sz="2000" b="1" dirty="0">
                <a:solidFill>
                  <a:srgbClr val="1E7F4B"/>
                </a:solidFill>
              </a:rPr>
              <a:t>eigenschappen</a:t>
            </a:r>
            <a:r>
              <a:rPr lang="nl-NL" altLang="nl-NL" sz="2000" dirty="0"/>
              <a:t> waar hij veel aan had.</a:t>
            </a:r>
          </a:p>
          <a:p>
            <a:pPr>
              <a:spcBef>
                <a:spcPts val="600"/>
              </a:spcBef>
              <a:defRPr/>
            </a:pPr>
            <a:r>
              <a:rPr lang="nl-NL" altLang="nl-NL" sz="2000" dirty="0"/>
              <a:t>Jullie hebben ook allemaal eigenschappen, handige en onhandige.</a:t>
            </a:r>
          </a:p>
          <a:p>
            <a:pPr>
              <a:spcBef>
                <a:spcPts val="600"/>
              </a:spcBef>
              <a:defRPr/>
            </a:pPr>
            <a:r>
              <a:rPr lang="nl-NL" altLang="nl-NL" sz="2000" dirty="0"/>
              <a:t>Daar gaan we nu naar kijken!</a:t>
            </a:r>
            <a:endParaRPr lang="nl-NL" sz="2000" dirty="0">
              <a:solidFill>
                <a:schemeClr val="tx1">
                  <a:lumMod val="75000"/>
                  <a:lumOff val="25000"/>
                </a:schemeClr>
              </a:solidFill>
            </a:endParaRPr>
          </a:p>
        </p:txBody>
      </p:sp>
    </p:spTree>
    <p:extLst>
      <p:ext uri="{BB962C8B-B14F-4D97-AF65-F5344CB8AC3E}">
        <p14:creationId xmlns:p14="http://schemas.microsoft.com/office/powerpoint/2010/main" val="337624907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1" y="0"/>
            <a:ext cx="9143997" cy="6857997"/>
          </a:xfrm>
          <a:prstGeom prst="rect">
            <a:avLst/>
          </a:prstGeom>
        </p:spPr>
      </p:pic>
      <p:pic>
        <p:nvPicPr>
          <p:cNvPr id="8" name="Afbeelding 7">
            <a:extLst>
              <a:ext uri="{FF2B5EF4-FFF2-40B4-BE49-F238E27FC236}">
                <a16:creationId xmlns:a16="http://schemas.microsoft.com/office/drawing/2014/main" id="{AFFBBD18-0B11-46ED-B9B8-D6FE369FAC3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16216" y="1196752"/>
            <a:ext cx="776908" cy="7258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827584" y="764704"/>
            <a:ext cx="5904656" cy="1163216"/>
          </a:xfrm>
        </p:spPr>
        <p:txBody>
          <a:bodyPr/>
          <a:lstStyle/>
          <a:p>
            <a:r>
              <a:rPr lang="nl-NL" sz="3200" dirty="0"/>
              <a:t>Eh … welke eigenschapen?</a:t>
            </a: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683568" y="1772816"/>
            <a:ext cx="7344816" cy="4190438"/>
          </a:xfrm>
        </p:spPr>
        <p:txBody>
          <a:bodyPr/>
          <a:lstStyle/>
          <a:p>
            <a:pPr marL="0" marR="0" lvl="0" indent="0" algn="l" defTabSz="914400" rtl="0" eaLnBrk="0" fontAlgn="base" latinLnBrk="0" hangingPunct="0">
              <a:lnSpc>
                <a:spcPct val="100000"/>
              </a:lnSpc>
              <a:spcBef>
                <a:spcPct val="20000"/>
              </a:spcBef>
              <a:spcAft>
                <a:spcPct val="0"/>
              </a:spcAft>
              <a:buClr>
                <a:srgbClr val="94C600"/>
              </a:buClr>
              <a:buSzPct val="76000"/>
              <a:buNone/>
              <a:tabLst>
                <a:tab pos="457200" algn="l"/>
              </a:tabLst>
              <a:defRPr/>
            </a:pPr>
            <a:r>
              <a:rPr kumimoji="0" lang="nl-NL" sz="2400" b="0" i="0" u="none" strike="noStrike" kern="120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t>Nou bijvoorbeeld: </a:t>
            </a:r>
          </a:p>
          <a:p>
            <a:pPr marL="0" marR="0" lvl="0" indent="0" algn="l" defTabSz="914400" rtl="0" eaLnBrk="0" fontAlgn="base" latinLnBrk="0" hangingPunct="0">
              <a:lnSpc>
                <a:spcPct val="100000"/>
              </a:lnSpc>
              <a:spcBef>
                <a:spcPct val="20000"/>
              </a:spcBef>
              <a:spcAft>
                <a:spcPct val="0"/>
              </a:spcAft>
              <a:buClr>
                <a:srgbClr val="94C600"/>
              </a:buClr>
              <a:buSzPct val="76000"/>
              <a:buFont typeface="Wingdings 2" panose="05020102010507070707" pitchFamily="18" charset="2"/>
              <a:buNone/>
              <a:tabLst>
                <a:tab pos="457200" algn="l"/>
              </a:tabLst>
              <a:defRPr/>
            </a:pPr>
            <a:r>
              <a:rPr kumimoji="0" lang="nl-NL" sz="2000" b="0" i="0" u="none" strike="noStrike" kern="1200" cap="none" spc="0" normalizeH="0" baseline="0" noProof="0" dirty="0">
                <a:ln>
                  <a:noFill/>
                </a:ln>
                <a:solidFill>
                  <a:srgbClr val="FF6700"/>
                </a:solidFill>
                <a:effectLst/>
                <a:uLnTx/>
                <a:uFillTx/>
                <a:ea typeface="Times New Roman" panose="02020603050405020304" pitchFamily="18" charset="0"/>
                <a:cs typeface="Times New Roman" panose="02020603050405020304" pitchFamily="18" charset="0"/>
              </a:rPr>
              <a:t>Vrolijk </a:t>
            </a:r>
            <a:r>
              <a:rPr kumimoji="0" lang="nl-NL" sz="2000" b="0" i="0" u="none" strike="noStrike" kern="1200" cap="none" spc="0" normalizeH="0" baseline="0" noProof="0" dirty="0">
                <a:ln>
                  <a:noFill/>
                </a:ln>
                <a:solidFill>
                  <a:srgbClr val="44546A"/>
                </a:solidFill>
                <a:effectLst/>
                <a:uLnTx/>
                <a:uFillTx/>
                <a:ea typeface="Times New Roman" panose="02020603050405020304" pitchFamily="18" charset="0"/>
                <a:cs typeface="Times New Roman" panose="02020603050405020304" pitchFamily="18" charset="0"/>
              </a:rPr>
              <a:t> </a:t>
            </a:r>
            <a:r>
              <a:rPr kumimoji="0" lang="nl-NL" sz="2000" b="0" i="0" u="none" strike="noStrike" kern="1200" cap="none" spc="0" normalizeH="0" baseline="0" noProof="0" dirty="0">
                <a:ln>
                  <a:noFill/>
                </a:ln>
                <a:solidFill>
                  <a:srgbClr val="00B0F0"/>
                </a:solidFill>
                <a:effectLst/>
                <a:uLnTx/>
                <a:uFillTx/>
                <a:ea typeface="Times New Roman" panose="02020603050405020304" pitchFamily="18" charset="0"/>
                <a:cs typeface="Times New Roman" panose="02020603050405020304" pitchFamily="18" charset="0"/>
              </a:rPr>
              <a:t>slordig</a:t>
            </a:r>
            <a:r>
              <a:rPr kumimoji="0" lang="nl-NL" sz="2000" b="0" i="0" u="none" strike="noStrike" kern="1200" cap="none" spc="0" normalizeH="0" baseline="0" noProof="0" dirty="0">
                <a:ln>
                  <a:noFill/>
                </a:ln>
                <a:solidFill>
                  <a:srgbClr val="44546A"/>
                </a:solidFill>
                <a:effectLst/>
                <a:uLnTx/>
                <a:uFillTx/>
                <a:ea typeface="Times New Roman" panose="02020603050405020304" pitchFamily="18" charset="0"/>
                <a:cs typeface="Times New Roman" panose="02020603050405020304" pitchFamily="18" charset="0"/>
              </a:rPr>
              <a:t>  </a:t>
            </a:r>
            <a:r>
              <a:rPr kumimoji="0" lang="nl-NL" sz="2000" b="0" i="0" u="none" strike="noStrike" kern="1200" cap="none" spc="0" normalizeH="0" baseline="0" noProof="0" dirty="0">
                <a:ln>
                  <a:noFill/>
                </a:ln>
                <a:solidFill>
                  <a:srgbClr val="00B050"/>
                </a:solidFill>
                <a:effectLst/>
                <a:uLnTx/>
                <a:uFillTx/>
                <a:ea typeface="Times New Roman" panose="02020603050405020304" pitchFamily="18" charset="0"/>
                <a:cs typeface="Times New Roman" panose="02020603050405020304" pitchFamily="18" charset="0"/>
              </a:rPr>
              <a:t>actief </a:t>
            </a:r>
            <a:r>
              <a:rPr kumimoji="0" lang="nl-NL" sz="2000" b="0" i="0" u="none" strike="noStrike" kern="1200" cap="none" spc="0" normalizeH="0" baseline="0" noProof="0" dirty="0">
                <a:ln>
                  <a:noFill/>
                </a:ln>
                <a:solidFill>
                  <a:srgbClr val="44546A"/>
                </a:solidFill>
                <a:effectLst/>
                <a:uLnTx/>
                <a:uFillTx/>
                <a:ea typeface="Times New Roman" panose="02020603050405020304" pitchFamily="18" charset="0"/>
                <a:cs typeface="Times New Roman" panose="02020603050405020304" pitchFamily="18" charset="0"/>
              </a:rPr>
              <a:t> </a:t>
            </a:r>
            <a:r>
              <a:rPr kumimoji="0" lang="nl-NL" sz="2000" b="0" i="0" u="none" strike="noStrike" kern="1200" cap="none" spc="0" normalizeH="0" baseline="0" noProof="0" dirty="0">
                <a:ln>
                  <a:noFill/>
                </a:ln>
                <a:solidFill>
                  <a:srgbClr val="7030A0"/>
                </a:solidFill>
                <a:effectLst/>
                <a:uLnTx/>
                <a:uFillTx/>
                <a:ea typeface="Times New Roman" panose="02020603050405020304" pitchFamily="18" charset="0"/>
                <a:cs typeface="Times New Roman" panose="02020603050405020304" pitchFamily="18" charset="0"/>
              </a:rPr>
              <a:t>verlegen  </a:t>
            </a:r>
            <a:r>
              <a:rPr kumimoji="0" lang="nl-NL" sz="2000" b="0" i="0" u="none" strike="noStrike" kern="1200" cap="none" spc="0" normalizeH="0" baseline="0" noProof="0" dirty="0">
                <a:ln>
                  <a:noFill/>
                </a:ln>
                <a:solidFill>
                  <a:srgbClr val="956B43"/>
                </a:solidFill>
                <a:effectLst/>
                <a:uLnTx/>
                <a:uFillTx/>
                <a:ea typeface="Times New Roman" panose="02020603050405020304" pitchFamily="18" charset="0"/>
                <a:cs typeface="Times New Roman" panose="02020603050405020304" pitchFamily="18" charset="0"/>
              </a:rPr>
              <a:t> kletskous </a:t>
            </a:r>
            <a:r>
              <a:rPr kumimoji="0" lang="nl-NL" sz="2000" b="0" i="0" u="none" strike="noStrike" kern="1200" cap="none" spc="0" normalizeH="0" baseline="0" noProof="0" dirty="0">
                <a:ln>
                  <a:noFill/>
                </a:ln>
                <a:solidFill>
                  <a:srgbClr val="002060"/>
                </a:solidFill>
                <a:effectLst/>
                <a:uLnTx/>
                <a:uFillTx/>
                <a:ea typeface="Times New Roman" panose="02020603050405020304" pitchFamily="18" charset="0"/>
                <a:cs typeface="Times New Roman" panose="02020603050405020304" pitchFamily="18" charset="0"/>
              </a:rPr>
              <a:t>denker </a:t>
            </a:r>
            <a:r>
              <a:rPr kumimoji="0" lang="nl-NL" sz="2000" b="0" i="0" u="none" strike="noStrike" kern="1200" cap="none" spc="0" normalizeH="0" baseline="0" noProof="0" dirty="0">
                <a:ln>
                  <a:noFill/>
                </a:ln>
                <a:solidFill>
                  <a:srgbClr val="44546A"/>
                </a:solidFill>
                <a:effectLst/>
                <a:uLnTx/>
                <a:uFillTx/>
                <a:ea typeface="Times New Roman" panose="02020603050405020304" pitchFamily="18" charset="0"/>
                <a:cs typeface="Times New Roman" panose="02020603050405020304" pitchFamily="18" charset="0"/>
              </a:rPr>
              <a:t> </a:t>
            </a:r>
            <a:r>
              <a:rPr kumimoji="0" lang="nl-NL" sz="2000" b="0" i="0" u="none" strike="noStrike" kern="1200" cap="none" spc="0" normalizeH="0" baseline="0" noProof="0" dirty="0">
                <a:ln>
                  <a:noFill/>
                </a:ln>
                <a:solidFill>
                  <a:srgbClr val="600C4A"/>
                </a:solidFill>
                <a:effectLst/>
                <a:uLnTx/>
                <a:uFillTx/>
                <a:ea typeface="Times New Roman" panose="02020603050405020304" pitchFamily="18" charset="0"/>
                <a:cs typeface="Times New Roman" panose="02020603050405020304" pitchFamily="18" charset="0"/>
              </a:rPr>
              <a:t>sociaal   </a:t>
            </a:r>
            <a:r>
              <a:rPr kumimoji="0" lang="nl-NL" sz="2000" b="0" i="0" u="none" strike="noStrike" kern="1200" cap="none" spc="0" normalizeH="0" baseline="0" noProof="0" dirty="0">
                <a:ln>
                  <a:noFill/>
                </a:ln>
                <a:solidFill>
                  <a:srgbClr val="7C7C7C"/>
                </a:solidFill>
                <a:effectLst/>
                <a:uLnTx/>
                <a:uFillTx/>
                <a:ea typeface="Times New Roman" panose="02020603050405020304" pitchFamily="18" charset="0"/>
                <a:cs typeface="Times New Roman" panose="02020603050405020304" pitchFamily="18" charset="0"/>
              </a:rPr>
              <a:t>doorzetter </a:t>
            </a:r>
            <a:r>
              <a:rPr kumimoji="0" lang="nl-NL" sz="2000" b="0" i="0" u="none" strike="noStrike" kern="1200" cap="none" spc="0" normalizeH="0" baseline="0" noProof="0" dirty="0">
                <a:ln>
                  <a:noFill/>
                </a:ln>
                <a:solidFill>
                  <a:srgbClr val="FF0000"/>
                </a:solidFill>
                <a:effectLst/>
                <a:uLnTx/>
                <a:uFillTx/>
                <a:ea typeface="Times New Roman" panose="02020603050405020304" pitchFamily="18" charset="0"/>
                <a:cs typeface="Times New Roman" panose="02020603050405020304" pitchFamily="18" charset="0"/>
              </a:rPr>
              <a:t> optimist </a:t>
            </a:r>
            <a:r>
              <a:rPr kumimoji="0" lang="nl-NL" sz="2000" b="0" i="0" u="none" strike="noStrike" kern="1200" cap="none" spc="0" normalizeH="0" baseline="0" noProof="0" dirty="0">
                <a:ln>
                  <a:noFill/>
                </a:ln>
                <a:solidFill>
                  <a:srgbClr val="00B050"/>
                </a:solidFill>
                <a:effectLst/>
                <a:uLnTx/>
                <a:uFillTx/>
                <a:ea typeface="Times New Roman" panose="02020603050405020304" pitchFamily="18" charset="0"/>
                <a:cs typeface="Times New Roman" panose="02020603050405020304" pitchFamily="18" charset="0"/>
              </a:rPr>
              <a:t>nauwkeurig </a:t>
            </a:r>
            <a:r>
              <a:rPr kumimoji="0" lang="nl-NL" sz="2000" b="0" i="0" u="none" strike="noStrike" kern="1200" cap="none" spc="0" normalizeH="0" baseline="0" noProof="0" dirty="0">
                <a:ln>
                  <a:noFill/>
                </a:ln>
                <a:solidFill>
                  <a:srgbClr val="7030A0"/>
                </a:solidFill>
                <a:effectLst/>
                <a:uLnTx/>
                <a:uFillTx/>
                <a:ea typeface="Times New Roman" panose="02020603050405020304" pitchFamily="18" charset="0"/>
                <a:cs typeface="Times New Roman" panose="02020603050405020304" pitchFamily="18" charset="0"/>
              </a:rPr>
              <a:t>grappig</a:t>
            </a:r>
            <a:r>
              <a:rPr kumimoji="0" lang="nl-NL" sz="2000" b="0" i="0" u="none" strike="noStrike" kern="1200" cap="none" spc="0" normalizeH="0" baseline="0" noProof="0" dirty="0">
                <a:ln>
                  <a:noFill/>
                </a:ln>
                <a:solidFill>
                  <a:srgbClr val="44546A"/>
                </a:solidFill>
                <a:effectLst/>
                <a:uLnTx/>
                <a:uFillTx/>
                <a:ea typeface="Times New Roman" panose="02020603050405020304" pitchFamily="18" charset="0"/>
                <a:cs typeface="Times New Roman" panose="02020603050405020304" pitchFamily="18" charset="0"/>
              </a:rPr>
              <a:t> </a:t>
            </a:r>
            <a:r>
              <a:rPr kumimoji="0" lang="nl-NL" sz="2000" b="0" i="0" u="none" strike="noStrike" kern="1200" cap="none" spc="0" normalizeH="0" baseline="0" noProof="0" dirty="0">
                <a:ln>
                  <a:noFill/>
                </a:ln>
                <a:solidFill>
                  <a:srgbClr val="600C4A"/>
                </a:solidFill>
                <a:effectLst/>
                <a:uLnTx/>
                <a:uFillTx/>
                <a:ea typeface="Times New Roman" panose="02020603050405020304" pitchFamily="18" charset="0"/>
                <a:cs typeface="Times New Roman" panose="02020603050405020304" pitchFamily="18" charset="0"/>
              </a:rPr>
              <a:t>chaotisch </a:t>
            </a:r>
            <a:r>
              <a:rPr kumimoji="0" lang="nl-NL" sz="2000" b="0" i="0" u="none" strike="noStrike" kern="1200" cap="none" spc="0" normalizeH="0" baseline="0" noProof="0" dirty="0">
                <a:ln>
                  <a:noFill/>
                </a:ln>
                <a:solidFill>
                  <a:srgbClr val="FF33CC"/>
                </a:solidFill>
                <a:effectLst/>
                <a:uLnTx/>
                <a:uFillTx/>
                <a:ea typeface="Times New Roman" panose="02020603050405020304" pitchFamily="18" charset="0"/>
                <a:cs typeface="Times New Roman" panose="02020603050405020304" pitchFamily="18" charset="0"/>
              </a:rPr>
              <a:t>slim</a:t>
            </a:r>
            <a:r>
              <a:rPr kumimoji="0" lang="nl-NL" sz="2000" b="0" i="0" u="none" strike="noStrike" kern="1200" cap="none" spc="0" normalizeH="0" baseline="0" noProof="0" dirty="0">
                <a:ln>
                  <a:noFill/>
                </a:ln>
                <a:solidFill>
                  <a:srgbClr val="44546A"/>
                </a:solidFill>
                <a:effectLst/>
                <a:uLnTx/>
                <a:uFillTx/>
                <a:ea typeface="Times New Roman" panose="02020603050405020304" pitchFamily="18" charset="0"/>
                <a:cs typeface="Times New Roman" panose="02020603050405020304" pitchFamily="18" charset="0"/>
              </a:rPr>
              <a:t>   </a:t>
            </a:r>
            <a:r>
              <a:rPr kumimoji="0" lang="nl-NL" sz="2000" b="0" i="0" u="none" strike="noStrike" kern="1200" cap="none" spc="0" normalizeH="0" baseline="0" noProof="0" dirty="0">
                <a:ln>
                  <a:noFill/>
                </a:ln>
                <a:solidFill>
                  <a:srgbClr val="00B050"/>
                </a:solidFill>
                <a:effectLst/>
                <a:uLnTx/>
                <a:uFillTx/>
                <a:ea typeface="Times New Roman" panose="02020603050405020304" pitchFamily="18" charset="0"/>
                <a:cs typeface="Times New Roman" panose="02020603050405020304" pitchFamily="18" charset="0"/>
              </a:rPr>
              <a:t>twijfelend </a:t>
            </a:r>
            <a:r>
              <a:rPr kumimoji="0" lang="nl-NL" sz="2000" b="0" i="0" u="none" strike="noStrike" kern="1200" cap="none" spc="0" normalizeH="0" baseline="0" noProof="0" dirty="0">
                <a:ln>
                  <a:noFill/>
                </a:ln>
                <a:solidFill>
                  <a:srgbClr val="FEA022">
                    <a:lumMod val="75000"/>
                  </a:srgbClr>
                </a:solidFill>
                <a:effectLst/>
                <a:uLnTx/>
                <a:uFillTx/>
                <a:ea typeface="Times New Roman" panose="02020603050405020304" pitchFamily="18" charset="0"/>
                <a:cs typeface="Times New Roman" panose="02020603050405020304" pitchFamily="18" charset="0"/>
              </a:rPr>
              <a:t>betrouwbaar</a:t>
            </a:r>
            <a:r>
              <a:rPr kumimoji="0" lang="nl-NL" sz="2000" b="0" i="0" u="none" strike="noStrike" kern="1200" cap="none" spc="0" normalizeH="0" baseline="0" noProof="0" dirty="0">
                <a:ln>
                  <a:noFill/>
                </a:ln>
                <a:solidFill>
                  <a:srgbClr val="00B050"/>
                </a:solidFill>
                <a:effectLst/>
                <a:uLnTx/>
                <a:uFillTx/>
                <a:ea typeface="Times New Roman" panose="02020603050405020304" pitchFamily="18" charset="0"/>
                <a:cs typeface="Times New Roman" panose="02020603050405020304" pitchFamily="18" charset="0"/>
              </a:rPr>
              <a:t>  </a:t>
            </a:r>
            <a:r>
              <a:rPr kumimoji="0" lang="nl-NL" sz="2000" b="0" i="0" u="none" strike="noStrike" kern="1200" cap="none" spc="0" normalizeH="0" baseline="0" noProof="0" dirty="0">
                <a:ln>
                  <a:noFill/>
                </a:ln>
                <a:solidFill>
                  <a:srgbClr val="002060"/>
                </a:solidFill>
                <a:effectLst/>
                <a:uLnTx/>
                <a:uFillTx/>
                <a:ea typeface="Times New Roman" panose="02020603050405020304" pitchFamily="18" charset="0"/>
                <a:cs typeface="Times New Roman" panose="02020603050405020304" pitchFamily="18" charset="0"/>
              </a:rPr>
              <a:t>oplettend</a:t>
            </a:r>
            <a:r>
              <a:rPr kumimoji="0" lang="nl-NL" sz="2000" b="0" i="0" u="none" strike="noStrike" kern="1200" cap="none" spc="0" normalizeH="0" baseline="0" noProof="0" dirty="0">
                <a:ln>
                  <a:noFill/>
                </a:ln>
                <a:solidFill>
                  <a:srgbClr val="44546A"/>
                </a:solidFill>
                <a:effectLst/>
                <a:uLnTx/>
                <a:uFillTx/>
                <a:ea typeface="Times New Roman" panose="02020603050405020304" pitchFamily="18" charset="0"/>
                <a:cs typeface="Times New Roman" panose="02020603050405020304" pitchFamily="18" charset="0"/>
              </a:rPr>
              <a:t>   </a:t>
            </a:r>
            <a:r>
              <a:rPr kumimoji="0" lang="nl-NL" sz="2000" b="0" i="0" u="none" strike="noStrike" kern="1200" cap="none" spc="0" normalizeH="0" baseline="0" noProof="0" dirty="0">
                <a:ln>
                  <a:noFill/>
                </a:ln>
                <a:solidFill>
                  <a:srgbClr val="00B0F0"/>
                </a:solidFill>
                <a:effectLst/>
                <a:uLnTx/>
                <a:uFillTx/>
                <a:ea typeface="Times New Roman" panose="02020603050405020304" pitchFamily="18" charset="0"/>
                <a:cs typeface="Times New Roman" panose="02020603050405020304" pitchFamily="18" charset="0"/>
              </a:rPr>
              <a:t>dromerig </a:t>
            </a:r>
            <a:r>
              <a:rPr kumimoji="0" lang="nl-NL" sz="2000" b="0" i="0" u="none" strike="noStrike" kern="1200" cap="none" spc="0" normalizeH="0" baseline="0" noProof="0" dirty="0">
                <a:ln>
                  <a:noFill/>
                </a:ln>
                <a:solidFill>
                  <a:srgbClr val="FF6700"/>
                </a:solidFill>
                <a:effectLst/>
                <a:uLnTx/>
                <a:uFillTx/>
                <a:ea typeface="Times New Roman" panose="02020603050405020304" pitchFamily="18" charset="0"/>
                <a:cs typeface="Times New Roman" panose="02020603050405020304" pitchFamily="18" charset="0"/>
              </a:rPr>
              <a:t>uitsteller </a:t>
            </a:r>
            <a:r>
              <a:rPr kumimoji="0" lang="nl-NL" sz="2000" b="0" i="0" u="none" strike="noStrike" kern="1200" cap="none" spc="0" normalizeH="0" baseline="0" noProof="0" dirty="0">
                <a:ln>
                  <a:noFill/>
                </a:ln>
                <a:solidFill>
                  <a:srgbClr val="A5A5A5"/>
                </a:solidFill>
                <a:effectLst/>
                <a:uLnTx/>
                <a:uFillTx/>
                <a:ea typeface="Times New Roman" panose="02020603050405020304" pitchFamily="18" charset="0"/>
                <a:cs typeface="Times New Roman" panose="02020603050405020304" pitchFamily="18" charset="0"/>
              </a:rPr>
              <a:t> </a:t>
            </a:r>
            <a:r>
              <a:rPr kumimoji="0" lang="nl-NL" sz="2000" b="0" i="0" u="none" strike="noStrike" kern="1200" cap="none" spc="0" normalizeH="0" baseline="0" noProof="0" dirty="0">
                <a:ln>
                  <a:noFill/>
                </a:ln>
                <a:solidFill>
                  <a:srgbClr val="00B0F0"/>
                </a:solidFill>
                <a:effectLst/>
                <a:uLnTx/>
                <a:uFillTx/>
                <a:ea typeface="Times New Roman" panose="02020603050405020304" pitchFamily="18" charset="0"/>
                <a:cs typeface="Times New Roman" panose="02020603050405020304" pitchFamily="18" charset="0"/>
              </a:rPr>
              <a:t> </a:t>
            </a:r>
            <a:r>
              <a:rPr kumimoji="0" lang="nl-NL" sz="2000" b="0" i="0" u="none" strike="noStrike" kern="1200" cap="none" spc="0" normalizeH="0" baseline="0" noProof="0" dirty="0">
                <a:ln>
                  <a:noFill/>
                </a:ln>
                <a:solidFill>
                  <a:srgbClr val="600C4A"/>
                </a:solidFill>
                <a:effectLst/>
                <a:uLnTx/>
                <a:uFillTx/>
                <a:ea typeface="Times New Roman" panose="02020603050405020304" pitchFamily="18" charset="0"/>
                <a:cs typeface="Times New Roman" panose="02020603050405020304" pitchFamily="18" charset="0"/>
              </a:rPr>
              <a:t>zelfverzekerd  </a:t>
            </a:r>
            <a:r>
              <a:rPr kumimoji="0" lang="nl-NL" sz="2000" b="0" i="0" u="none" strike="noStrike" kern="1200" cap="none" spc="0" normalizeH="0" baseline="0" noProof="0" dirty="0">
                <a:ln>
                  <a:noFill/>
                </a:ln>
                <a:solidFill>
                  <a:srgbClr val="956B43"/>
                </a:solidFill>
                <a:effectLst/>
                <a:uLnTx/>
                <a:uFillTx/>
                <a:ea typeface="Times New Roman" panose="02020603050405020304" pitchFamily="18" charset="0"/>
                <a:cs typeface="Times New Roman" panose="02020603050405020304" pitchFamily="18" charset="0"/>
              </a:rPr>
              <a:t>ordelijk</a:t>
            </a:r>
            <a:r>
              <a:rPr kumimoji="0" lang="nl-NL" sz="2000" b="0" i="0" u="none" strike="noStrike" kern="1200" cap="none" spc="0" normalizeH="0" baseline="0" noProof="0" dirty="0">
                <a:ln>
                  <a:noFill/>
                </a:ln>
                <a:solidFill>
                  <a:srgbClr val="002060"/>
                </a:solidFill>
                <a:effectLst/>
                <a:uLnTx/>
                <a:uFillTx/>
                <a:ea typeface="Times New Roman" panose="02020603050405020304" pitchFamily="18" charset="0"/>
                <a:cs typeface="Times New Roman" panose="02020603050405020304" pitchFamily="18" charset="0"/>
              </a:rPr>
              <a:t> </a:t>
            </a:r>
            <a:r>
              <a:rPr kumimoji="0" lang="nl-NL" sz="2000" b="0" i="0" u="none" strike="noStrike" kern="1200" cap="none" spc="0" normalizeH="0" baseline="0" noProof="0" dirty="0">
                <a:ln>
                  <a:noFill/>
                </a:ln>
                <a:solidFill>
                  <a:srgbClr val="00B050"/>
                </a:solidFill>
                <a:effectLst/>
                <a:uLnTx/>
                <a:uFillTx/>
                <a:ea typeface="Times New Roman" panose="02020603050405020304" pitchFamily="18" charset="0"/>
                <a:cs typeface="Times New Roman" panose="02020603050405020304" pitchFamily="18" charset="0"/>
              </a:rPr>
              <a:t>afhankelijk </a:t>
            </a:r>
            <a:r>
              <a:rPr kumimoji="0" lang="nl-NL" sz="2000" b="0" i="0" u="none" strike="noStrike" kern="1200" cap="none" spc="0" normalizeH="0" baseline="0" noProof="0" dirty="0">
                <a:ln>
                  <a:noFill/>
                </a:ln>
                <a:solidFill>
                  <a:srgbClr val="0070C0"/>
                </a:solidFill>
                <a:effectLst/>
                <a:uLnTx/>
                <a:uFillTx/>
                <a:ea typeface="Times New Roman" panose="02020603050405020304" pitchFamily="18" charset="0"/>
                <a:cs typeface="Times New Roman" panose="02020603050405020304" pitchFamily="18" charset="0"/>
              </a:rPr>
              <a:t> snel</a:t>
            </a:r>
            <a:r>
              <a:rPr kumimoji="0" lang="nl-NL" sz="2000" b="0" i="0" u="none" strike="noStrike" kern="1200" cap="none" spc="0" normalizeH="0" baseline="0" noProof="0" dirty="0">
                <a:ln>
                  <a:noFill/>
                </a:ln>
                <a:solidFill>
                  <a:srgbClr val="002060"/>
                </a:solidFill>
                <a:effectLst/>
                <a:uLnTx/>
                <a:uFillTx/>
                <a:ea typeface="Times New Roman" panose="02020603050405020304" pitchFamily="18" charset="0"/>
                <a:cs typeface="Times New Roman" panose="02020603050405020304" pitchFamily="18" charset="0"/>
              </a:rPr>
              <a:t> </a:t>
            </a:r>
            <a:r>
              <a:rPr kumimoji="0" lang="nl-NL" sz="2000" b="0" i="0" u="none" strike="noStrike" kern="1200" cap="none" spc="0" normalizeH="0" baseline="0" noProof="0" dirty="0">
                <a:ln>
                  <a:noFill/>
                </a:ln>
                <a:solidFill>
                  <a:srgbClr val="FF33CC"/>
                </a:solidFill>
                <a:effectLst/>
                <a:uLnTx/>
                <a:uFillTx/>
                <a:ea typeface="Times New Roman" panose="02020603050405020304" pitchFamily="18" charset="0"/>
                <a:cs typeface="Times New Roman" panose="02020603050405020304" pitchFamily="18" charset="0"/>
              </a:rPr>
              <a:t>rustig </a:t>
            </a:r>
            <a:r>
              <a:rPr kumimoji="0" lang="nl-NL" sz="2000" b="0" i="0" u="none" strike="noStrike" kern="1200" cap="none" spc="0" normalizeH="0" baseline="0" noProof="0" dirty="0">
                <a:ln>
                  <a:noFill/>
                </a:ln>
                <a:solidFill>
                  <a:srgbClr val="600C4A"/>
                </a:solidFill>
                <a:effectLst/>
                <a:uLnTx/>
                <a:uFillTx/>
                <a:ea typeface="Times New Roman" panose="02020603050405020304" pitchFamily="18" charset="0"/>
                <a:cs typeface="Times New Roman" panose="02020603050405020304" pitchFamily="18" charset="0"/>
              </a:rPr>
              <a:t>nieuwsgierig</a:t>
            </a:r>
            <a:r>
              <a:rPr kumimoji="0" lang="nl-NL" sz="2000" b="0" i="0" u="none" strike="noStrike" kern="1200" cap="none" spc="0" normalizeH="0" baseline="0" noProof="0" dirty="0">
                <a:ln>
                  <a:noFill/>
                </a:ln>
                <a:solidFill>
                  <a:srgbClr val="44546A"/>
                </a:solidFill>
                <a:effectLst/>
                <a:uLnTx/>
                <a:uFillTx/>
                <a:ea typeface="Times New Roman" panose="02020603050405020304" pitchFamily="18" charset="0"/>
                <a:cs typeface="Times New Roman" panose="02020603050405020304" pitchFamily="18" charset="0"/>
              </a:rPr>
              <a:t>  </a:t>
            </a:r>
            <a:r>
              <a:rPr kumimoji="0" lang="nl-NL" sz="2000" b="0" i="0" u="none" strike="noStrike" kern="1200" cap="none" spc="0" normalizeH="0" baseline="0" noProof="0" dirty="0">
                <a:ln>
                  <a:noFill/>
                </a:ln>
                <a:solidFill>
                  <a:srgbClr val="FF33CC"/>
                </a:solidFill>
                <a:effectLst/>
                <a:uLnTx/>
                <a:uFillTx/>
                <a:ea typeface="Times New Roman" panose="02020603050405020304" pitchFamily="18" charset="0"/>
                <a:cs typeface="Times New Roman" panose="02020603050405020304" pitchFamily="18" charset="0"/>
              </a:rPr>
              <a:t>onzeker</a:t>
            </a:r>
            <a:r>
              <a:rPr kumimoji="0" lang="nl-NL" sz="2000" b="0" i="0" u="none" strike="noStrike" kern="1200" cap="none" spc="0" normalizeH="0" baseline="0" noProof="0" dirty="0">
                <a:ln>
                  <a:noFill/>
                </a:ln>
                <a:solidFill>
                  <a:srgbClr val="7C7C7C"/>
                </a:solidFill>
                <a:effectLst/>
                <a:uLnTx/>
                <a:uFillTx/>
                <a:ea typeface="Times New Roman" panose="02020603050405020304" pitchFamily="18" charset="0"/>
                <a:cs typeface="Times New Roman" panose="02020603050405020304" pitchFamily="18" charset="0"/>
              </a:rPr>
              <a:t>  </a:t>
            </a:r>
            <a:r>
              <a:rPr kumimoji="0" lang="nl-NL" sz="2000" b="0" i="0" u="none" strike="noStrike" kern="1200" cap="none" spc="0" normalizeH="0" baseline="0" noProof="0" dirty="0">
                <a:ln>
                  <a:noFill/>
                </a:ln>
                <a:solidFill>
                  <a:srgbClr val="00B0F0"/>
                </a:solidFill>
                <a:effectLst/>
                <a:uLnTx/>
                <a:uFillTx/>
                <a:ea typeface="Times New Roman" panose="02020603050405020304" pitchFamily="18" charset="0"/>
                <a:cs typeface="Times New Roman" panose="02020603050405020304" pitchFamily="18" charset="0"/>
              </a:rPr>
              <a:t>hulpvaardig </a:t>
            </a:r>
            <a:r>
              <a:rPr kumimoji="0" lang="nl-NL" sz="2000" b="0" i="0" u="none" strike="noStrike" kern="1200" cap="none" spc="0" normalizeH="0" baseline="0" noProof="0" dirty="0">
                <a:ln>
                  <a:noFill/>
                </a:ln>
                <a:solidFill>
                  <a:srgbClr val="7030A0"/>
                </a:solidFill>
                <a:effectLst/>
                <a:uLnTx/>
                <a:uFillTx/>
                <a:ea typeface="Times New Roman" panose="02020603050405020304" pitchFamily="18" charset="0"/>
                <a:cs typeface="Times New Roman" panose="02020603050405020304" pitchFamily="18" charset="0"/>
              </a:rPr>
              <a:t> leergierig </a:t>
            </a:r>
            <a:r>
              <a:rPr kumimoji="0" lang="nl-NL" sz="2000" b="0" i="0" u="none" strike="noStrike" kern="1200" cap="none" spc="0" normalizeH="0" baseline="0" noProof="0" dirty="0">
                <a:ln>
                  <a:noFill/>
                </a:ln>
                <a:solidFill>
                  <a:srgbClr val="FF0000"/>
                </a:solidFill>
                <a:effectLst/>
                <a:uLnTx/>
                <a:uFillTx/>
                <a:ea typeface="Times New Roman" panose="02020603050405020304" pitchFamily="18" charset="0"/>
                <a:cs typeface="Times New Roman" panose="02020603050405020304" pitchFamily="18" charset="0"/>
              </a:rPr>
              <a:t>behulpzaam </a:t>
            </a:r>
            <a:r>
              <a:rPr kumimoji="0" lang="nl-NL" sz="2000" b="0" i="0" u="none" strike="noStrike" kern="1200" cap="none" spc="0" normalizeH="0" baseline="0" noProof="0" dirty="0">
                <a:ln>
                  <a:noFill/>
                </a:ln>
                <a:solidFill>
                  <a:srgbClr val="00B050"/>
                </a:solidFill>
                <a:effectLst/>
                <a:uLnTx/>
                <a:uFillTx/>
                <a:ea typeface="Times New Roman" panose="02020603050405020304" pitchFamily="18" charset="0"/>
                <a:cs typeface="Times New Roman" panose="02020603050405020304" pitchFamily="18" charset="0"/>
              </a:rPr>
              <a:t>brutaal</a:t>
            </a:r>
            <a:r>
              <a:rPr kumimoji="0" lang="nl-NL" sz="2000" b="0" i="0" u="none" strike="noStrike" kern="1200" cap="none" spc="0" normalizeH="0" baseline="0" noProof="0" dirty="0">
                <a:ln>
                  <a:noFill/>
                </a:ln>
                <a:solidFill>
                  <a:srgbClr val="7030A0"/>
                </a:solidFill>
                <a:effectLst/>
                <a:uLnTx/>
                <a:uFillTx/>
                <a:ea typeface="Times New Roman" panose="02020603050405020304" pitchFamily="18" charset="0"/>
                <a:cs typeface="Times New Roman" panose="02020603050405020304" pitchFamily="18" charset="0"/>
              </a:rPr>
              <a:t> druk</a:t>
            </a:r>
            <a:r>
              <a:rPr kumimoji="0" lang="nl-NL" sz="2000" b="0" i="0" u="none" strike="noStrike" kern="1200" cap="none" spc="0" normalizeH="0" baseline="0" noProof="0" dirty="0">
                <a:ln>
                  <a:noFill/>
                </a:ln>
                <a:solidFill>
                  <a:srgbClr val="44546A"/>
                </a:solidFill>
                <a:effectLst/>
                <a:uLnTx/>
                <a:uFillTx/>
                <a:ea typeface="Times New Roman" panose="02020603050405020304" pitchFamily="18" charset="0"/>
                <a:cs typeface="Times New Roman" panose="02020603050405020304" pitchFamily="18" charset="0"/>
              </a:rPr>
              <a:t> </a:t>
            </a:r>
            <a:r>
              <a:rPr kumimoji="0" lang="nl-NL" sz="2000" b="0" i="0" u="none" strike="noStrike" kern="1200" cap="none" spc="0" normalizeH="0" baseline="0" noProof="0" dirty="0">
                <a:ln>
                  <a:noFill/>
                </a:ln>
                <a:solidFill>
                  <a:srgbClr val="FF6700"/>
                </a:solidFill>
                <a:effectLst/>
                <a:uLnTx/>
                <a:uFillTx/>
                <a:ea typeface="Times New Roman" panose="02020603050405020304" pitchFamily="18" charset="0"/>
                <a:cs typeface="Times New Roman" panose="02020603050405020304" pitchFamily="18" charset="0"/>
              </a:rPr>
              <a:t>ondernemend </a:t>
            </a:r>
            <a:r>
              <a:rPr kumimoji="0" lang="nl-NL" sz="2000" b="0" i="0" u="none" strike="noStrike" kern="1200" cap="none" spc="0" normalizeH="0" baseline="0" noProof="0" dirty="0">
                <a:ln>
                  <a:noFill/>
                </a:ln>
                <a:solidFill>
                  <a:srgbClr val="5B9BD5"/>
                </a:solidFill>
                <a:effectLst/>
                <a:uLnTx/>
                <a:uFillTx/>
                <a:ea typeface="Times New Roman" panose="02020603050405020304" pitchFamily="18" charset="0"/>
                <a:cs typeface="Times New Roman" panose="02020603050405020304" pitchFamily="18" charset="0"/>
              </a:rPr>
              <a:t>ijverig </a:t>
            </a:r>
            <a:r>
              <a:rPr kumimoji="0" lang="nl-NL" sz="2000" b="0" i="0" u="none" strike="noStrike" kern="1200" cap="none" spc="0" normalizeH="0" baseline="0" noProof="0" dirty="0">
                <a:ln>
                  <a:noFill/>
                </a:ln>
                <a:solidFill>
                  <a:srgbClr val="FF0000"/>
                </a:solidFill>
                <a:effectLst/>
                <a:uLnTx/>
                <a:uFillTx/>
                <a:ea typeface="Times New Roman" panose="02020603050405020304" pitchFamily="18" charset="0"/>
                <a:cs typeface="Times New Roman" panose="02020603050405020304" pitchFamily="18" charset="0"/>
              </a:rPr>
              <a:t>zorgelijk</a:t>
            </a:r>
            <a:r>
              <a:rPr kumimoji="0" lang="nl-NL" sz="2000" b="0" i="0" u="none" strike="noStrike" kern="1200" cap="none" spc="0" normalizeH="0" baseline="0" noProof="0" dirty="0">
                <a:ln>
                  <a:noFill/>
                </a:ln>
                <a:solidFill>
                  <a:srgbClr val="44546A"/>
                </a:solidFill>
                <a:effectLst/>
                <a:uLnTx/>
                <a:uFillTx/>
                <a:ea typeface="Times New Roman" panose="02020603050405020304" pitchFamily="18" charset="0"/>
                <a:cs typeface="Times New Roman" panose="02020603050405020304" pitchFamily="18" charset="0"/>
              </a:rPr>
              <a:t> </a:t>
            </a:r>
            <a:r>
              <a:rPr kumimoji="0" lang="nl-NL" sz="2000" b="0" i="0" u="none" strike="noStrike" kern="1200" cap="none" spc="0" normalizeH="0" baseline="0" noProof="0" dirty="0">
                <a:ln>
                  <a:noFill/>
                </a:ln>
                <a:solidFill>
                  <a:srgbClr val="00B050"/>
                </a:solidFill>
                <a:effectLst/>
                <a:uLnTx/>
                <a:uFillTx/>
                <a:ea typeface="Times New Roman" panose="02020603050405020304" pitchFamily="18" charset="0"/>
                <a:cs typeface="Times New Roman" panose="02020603050405020304" pitchFamily="18" charset="0"/>
              </a:rPr>
              <a:t>gezellig  </a:t>
            </a:r>
            <a:r>
              <a:rPr kumimoji="0" lang="nl-NL" sz="2000" b="0" i="0" u="none" strike="noStrike" kern="1200" cap="none" spc="0" normalizeH="0" baseline="0" noProof="0" dirty="0">
                <a:ln>
                  <a:noFill/>
                </a:ln>
                <a:solidFill>
                  <a:srgbClr val="600C4A"/>
                </a:solidFill>
                <a:effectLst/>
                <a:uLnTx/>
                <a:uFillTx/>
                <a:ea typeface="Times New Roman" panose="02020603050405020304" pitchFamily="18" charset="0"/>
                <a:cs typeface="Times New Roman" panose="02020603050405020304" pitchFamily="18" charset="0"/>
              </a:rPr>
              <a:t>enthousiast </a:t>
            </a:r>
            <a:r>
              <a:rPr kumimoji="0" lang="nl-NL" sz="2000" b="0" i="0" u="none" strike="noStrike" kern="1200" cap="none" spc="0" normalizeH="0" baseline="0" noProof="0" dirty="0">
                <a:ln>
                  <a:noFill/>
                </a:ln>
                <a:solidFill>
                  <a:srgbClr val="FF0000"/>
                </a:solidFill>
                <a:effectLst/>
                <a:uLnTx/>
                <a:uFillTx/>
                <a:ea typeface="Times New Roman" panose="02020603050405020304" pitchFamily="18" charset="0"/>
                <a:cs typeface="Times New Roman" panose="02020603050405020304" pitchFamily="18" charset="0"/>
              </a:rPr>
              <a:t>stresskip </a:t>
            </a:r>
            <a:r>
              <a:rPr kumimoji="0" lang="nl-NL" sz="2000" b="0" i="0" u="none" strike="noStrike" kern="1200" cap="none" spc="0" normalizeH="0" baseline="0" noProof="0" dirty="0">
                <a:ln>
                  <a:noFill/>
                </a:ln>
                <a:solidFill>
                  <a:srgbClr val="600C4A"/>
                </a:solidFill>
                <a:effectLst/>
                <a:uLnTx/>
                <a:uFillTx/>
                <a:ea typeface="Times New Roman" panose="02020603050405020304" pitchFamily="18" charset="0"/>
                <a:cs typeface="Times New Roman" panose="02020603050405020304" pitchFamily="18" charset="0"/>
              </a:rPr>
              <a:t>hulpvaardig </a:t>
            </a:r>
            <a:r>
              <a:rPr kumimoji="0" lang="nl-NL" sz="2000" b="0" i="0" u="none" strike="noStrike" kern="1200" cap="none" spc="0" normalizeH="0" baseline="0" noProof="0" dirty="0">
                <a:ln>
                  <a:noFill/>
                </a:ln>
                <a:solidFill>
                  <a:srgbClr val="00B050"/>
                </a:solidFill>
                <a:effectLst/>
                <a:uLnTx/>
                <a:uFillTx/>
                <a:ea typeface="Times New Roman" panose="02020603050405020304" pitchFamily="18" charset="0"/>
                <a:cs typeface="Times New Roman" panose="02020603050405020304" pitchFamily="18" charset="0"/>
              </a:rPr>
              <a:t> ruziezoeker </a:t>
            </a:r>
            <a:r>
              <a:rPr kumimoji="0" lang="nl-NL" sz="2000" b="0" i="0" u="none" strike="noStrike" kern="1200" cap="none" spc="0" normalizeH="0" baseline="0" noProof="0" dirty="0">
                <a:ln>
                  <a:noFill/>
                </a:ln>
                <a:solidFill>
                  <a:srgbClr val="7030A0"/>
                </a:solidFill>
                <a:effectLst/>
                <a:uLnTx/>
                <a:uFillTx/>
                <a:ea typeface="Times New Roman" panose="02020603050405020304" pitchFamily="18" charset="0"/>
                <a:cs typeface="Times New Roman" panose="02020603050405020304" pitchFamily="18" charset="0"/>
              </a:rPr>
              <a:t>faalangstig</a:t>
            </a:r>
            <a:r>
              <a:rPr kumimoji="0" lang="nl-NL" sz="2000" b="0" i="0" u="none" strike="noStrike" kern="1200" cap="none" spc="0" normalizeH="0" baseline="0" noProof="0" dirty="0">
                <a:ln>
                  <a:noFill/>
                </a:ln>
                <a:solidFill>
                  <a:srgbClr val="00B050"/>
                </a:solidFill>
                <a:effectLst/>
                <a:uLnTx/>
                <a:uFillTx/>
                <a:ea typeface="Times New Roman" panose="02020603050405020304" pitchFamily="18" charset="0"/>
                <a:cs typeface="Times New Roman" panose="02020603050405020304" pitchFamily="18" charset="0"/>
              </a:rPr>
              <a:t>  </a:t>
            </a:r>
            <a:r>
              <a:rPr kumimoji="0" lang="nl-NL" sz="2000" b="0" i="0" u="none" strike="noStrike" kern="1200" cap="none" spc="0" normalizeH="0" baseline="0" noProof="0" dirty="0">
                <a:ln>
                  <a:noFill/>
                </a:ln>
                <a:solidFill>
                  <a:srgbClr val="FF6700"/>
                </a:solidFill>
                <a:effectLst/>
                <a:uLnTx/>
                <a:uFillTx/>
                <a:ea typeface="Times New Roman" panose="02020603050405020304" pitchFamily="18" charset="0"/>
                <a:cs typeface="Times New Roman" panose="02020603050405020304" pitchFamily="18" charset="0"/>
              </a:rPr>
              <a:t>afwachtend </a:t>
            </a:r>
            <a:r>
              <a:rPr kumimoji="0" lang="nl-NL" sz="2000" b="0" i="0" u="none" strike="noStrike" kern="1200" cap="none" spc="0" normalizeH="0" baseline="0" noProof="0" dirty="0">
                <a:ln>
                  <a:noFill/>
                </a:ln>
                <a:solidFill>
                  <a:srgbClr val="FF33CC"/>
                </a:solidFill>
                <a:effectLst/>
                <a:uLnTx/>
                <a:uFillTx/>
                <a:ea typeface="Times New Roman" panose="02020603050405020304" pitchFamily="18" charset="0"/>
                <a:cs typeface="Times New Roman" panose="02020603050405020304" pitchFamily="18" charset="0"/>
              </a:rPr>
              <a:t> vriendelijk </a:t>
            </a:r>
            <a:r>
              <a:rPr kumimoji="0" lang="nl-NL" sz="2000" b="0" i="0" u="none" strike="noStrike" kern="1200" cap="none" spc="0" normalizeH="0" baseline="0" noProof="0" dirty="0">
                <a:ln>
                  <a:noFill/>
                </a:ln>
                <a:solidFill>
                  <a:srgbClr val="002060"/>
                </a:solidFill>
                <a:effectLst/>
                <a:uLnTx/>
                <a:uFillTx/>
                <a:ea typeface="Times New Roman" panose="02020603050405020304" pitchFamily="18" charset="0"/>
                <a:cs typeface="Times New Roman" panose="02020603050405020304" pitchFamily="18" charset="0"/>
              </a:rPr>
              <a:t>moedig</a:t>
            </a:r>
            <a:r>
              <a:rPr kumimoji="0" lang="nl-NL" sz="2000" b="0" i="0" u="none" strike="noStrike" kern="1200" cap="none" spc="0" normalizeH="0" baseline="0" noProof="0" dirty="0">
                <a:ln>
                  <a:noFill/>
                </a:ln>
                <a:solidFill>
                  <a:srgbClr val="44546A"/>
                </a:solidFill>
                <a:effectLst/>
                <a:uLnTx/>
                <a:uFillTx/>
                <a:ea typeface="Times New Roman" panose="02020603050405020304" pitchFamily="18" charset="0"/>
                <a:cs typeface="Times New Roman" panose="02020603050405020304" pitchFamily="18" charset="0"/>
              </a:rPr>
              <a:t>  </a:t>
            </a:r>
            <a:r>
              <a:rPr kumimoji="0" lang="nl-NL" sz="2000" b="0" i="0" u="none" strike="noStrike" kern="1200" cap="none" spc="0" normalizeH="0" baseline="0" noProof="0" dirty="0">
                <a:ln>
                  <a:noFill/>
                </a:ln>
                <a:solidFill>
                  <a:srgbClr val="956B43"/>
                </a:solidFill>
                <a:effectLst/>
                <a:uLnTx/>
                <a:uFillTx/>
                <a:ea typeface="Times New Roman" panose="02020603050405020304" pitchFamily="18" charset="0"/>
                <a:cs typeface="Times New Roman" panose="02020603050405020304" pitchFamily="18" charset="0"/>
              </a:rPr>
              <a:t>planmatig</a:t>
            </a:r>
            <a:r>
              <a:rPr kumimoji="0" lang="nl-NL" sz="2000" b="0" i="0" u="none" strike="noStrike" kern="1200" cap="none" spc="0" normalizeH="0" baseline="0" noProof="0" dirty="0">
                <a:ln>
                  <a:noFill/>
                </a:ln>
                <a:solidFill>
                  <a:srgbClr val="FF33CC"/>
                </a:solidFill>
                <a:effectLst/>
                <a:uLnTx/>
                <a:uFillTx/>
                <a:ea typeface="Times New Roman" panose="02020603050405020304" pitchFamily="18" charset="0"/>
                <a:cs typeface="Times New Roman" panose="02020603050405020304" pitchFamily="18" charset="0"/>
              </a:rPr>
              <a:t> zorgzaam </a:t>
            </a:r>
            <a:r>
              <a:rPr kumimoji="0" lang="nl-NL" sz="2000" b="0" i="0" u="none" strike="noStrike" kern="1200" cap="none" spc="0" normalizeH="0" baseline="0" noProof="0" dirty="0">
                <a:ln>
                  <a:noFill/>
                </a:ln>
                <a:solidFill>
                  <a:srgbClr val="00B050"/>
                </a:solidFill>
                <a:effectLst/>
                <a:uLnTx/>
                <a:uFillTx/>
                <a:ea typeface="Times New Roman" panose="02020603050405020304" pitchFamily="18" charset="0"/>
                <a:cs typeface="Times New Roman" panose="02020603050405020304" pitchFamily="18" charset="0"/>
              </a:rPr>
              <a:t>leider </a:t>
            </a:r>
            <a:r>
              <a:rPr kumimoji="0" lang="nl-NL" sz="2000" b="0" i="0" u="none" strike="noStrike" kern="1200" cap="none" spc="0" normalizeH="0" baseline="0" noProof="0" dirty="0">
                <a:ln>
                  <a:noFill/>
                </a:ln>
                <a:solidFill>
                  <a:srgbClr val="FF0000"/>
                </a:solidFill>
                <a:effectLst/>
                <a:uLnTx/>
                <a:uFillTx/>
                <a:ea typeface="Times New Roman" panose="02020603050405020304" pitchFamily="18" charset="0"/>
                <a:cs typeface="Times New Roman" panose="02020603050405020304" pitchFamily="18" charset="0"/>
              </a:rPr>
              <a:t> weerbaar </a:t>
            </a:r>
            <a:r>
              <a:rPr kumimoji="0" lang="nl-NL" sz="2000" b="0" i="0" u="none" strike="noStrike" kern="1200" cap="none" spc="0" normalizeH="0" baseline="0" noProof="0" dirty="0">
                <a:ln>
                  <a:noFill/>
                </a:ln>
                <a:solidFill>
                  <a:srgbClr val="002060"/>
                </a:solidFill>
                <a:effectLst/>
                <a:uLnTx/>
                <a:uFillTx/>
                <a:ea typeface="Times New Roman" panose="02020603050405020304" pitchFamily="18" charset="0"/>
                <a:cs typeface="Times New Roman" panose="02020603050405020304" pitchFamily="18" charset="0"/>
              </a:rPr>
              <a:t>respectvol  </a:t>
            </a:r>
            <a:r>
              <a:rPr kumimoji="0" lang="nl-NL" sz="2000" b="0" i="0" u="none" strike="noStrike" kern="1200" cap="none" spc="0" normalizeH="0" baseline="0" noProof="0" dirty="0">
                <a:ln>
                  <a:noFill/>
                </a:ln>
                <a:solidFill>
                  <a:srgbClr val="00B0F0"/>
                </a:solidFill>
                <a:effectLst/>
                <a:uLnTx/>
                <a:uFillTx/>
                <a:ea typeface="Times New Roman" panose="02020603050405020304" pitchFamily="18" charset="0"/>
                <a:cs typeface="Times New Roman" panose="02020603050405020304" pitchFamily="18" charset="0"/>
              </a:rPr>
              <a:t>opgever</a:t>
            </a:r>
            <a:r>
              <a:rPr kumimoji="0" lang="nl-NL" sz="2000" b="0" i="0" u="none" strike="noStrike" kern="1200" cap="none" spc="0" normalizeH="0" baseline="0" noProof="0" dirty="0">
                <a:ln>
                  <a:noFill/>
                </a:ln>
                <a:solidFill>
                  <a:srgbClr val="44546A"/>
                </a:solidFill>
                <a:effectLst/>
                <a:uLnTx/>
                <a:uFillTx/>
                <a:ea typeface="Times New Roman" panose="02020603050405020304" pitchFamily="18" charset="0"/>
                <a:cs typeface="Times New Roman" panose="02020603050405020304" pitchFamily="18" charset="0"/>
              </a:rPr>
              <a:t>  </a:t>
            </a:r>
            <a:r>
              <a:rPr kumimoji="0" lang="nl-NL" sz="2000" b="0" i="0" u="none" strike="noStrike" kern="1200" cap="none" spc="0" normalizeH="0" baseline="0" noProof="0" dirty="0">
                <a:ln>
                  <a:noFill/>
                </a:ln>
                <a:solidFill>
                  <a:srgbClr val="FF0000"/>
                </a:solidFill>
                <a:effectLst/>
                <a:uLnTx/>
                <a:uFillTx/>
                <a:ea typeface="Times New Roman" panose="02020603050405020304" pitchFamily="18" charset="0"/>
                <a:cs typeface="Times New Roman" panose="02020603050405020304" pitchFamily="18" charset="0"/>
              </a:rPr>
              <a:t>humoristisch </a:t>
            </a:r>
            <a:r>
              <a:rPr kumimoji="0" lang="nl-NL" sz="2000" b="0" i="0" u="none" strike="noStrike" kern="1200" cap="none" spc="0" normalizeH="0" baseline="0" noProof="0" dirty="0">
                <a:ln>
                  <a:noFill/>
                </a:ln>
                <a:solidFill>
                  <a:srgbClr val="7030A0"/>
                </a:solidFill>
                <a:effectLst/>
                <a:uLnTx/>
                <a:uFillTx/>
                <a:ea typeface="Times New Roman" panose="02020603050405020304" pitchFamily="18" charset="0"/>
                <a:cs typeface="Times New Roman" panose="02020603050405020304" pitchFamily="18" charset="0"/>
              </a:rPr>
              <a:t>aandachtig </a:t>
            </a:r>
            <a:r>
              <a:rPr kumimoji="0" lang="nl-NL" sz="2000" b="0" i="0" u="none" strike="noStrike" kern="1200" cap="none" spc="0" normalizeH="0" baseline="0" noProof="0" dirty="0">
                <a:ln>
                  <a:noFill/>
                </a:ln>
                <a:solidFill>
                  <a:srgbClr val="548235"/>
                </a:solidFill>
                <a:effectLst/>
                <a:uLnTx/>
                <a:uFillTx/>
                <a:ea typeface="Times New Roman" panose="02020603050405020304" pitchFamily="18" charset="0"/>
                <a:cs typeface="Times New Roman" panose="02020603050405020304" pitchFamily="18" charset="0"/>
              </a:rPr>
              <a:t>lui </a:t>
            </a:r>
            <a:r>
              <a:rPr kumimoji="0" lang="nl-NL" sz="2000" b="0" i="0" u="none" strike="noStrike" kern="1200" cap="none" spc="0" normalizeH="0" baseline="0" noProof="0" dirty="0">
                <a:ln>
                  <a:noFill/>
                </a:ln>
                <a:solidFill>
                  <a:srgbClr val="7030A0"/>
                </a:solidFill>
                <a:effectLst/>
                <a:uLnTx/>
                <a:uFillTx/>
                <a:ea typeface="Times New Roman" panose="02020603050405020304" pitchFamily="18" charset="0"/>
                <a:cs typeface="Times New Roman" panose="02020603050405020304" pitchFamily="18" charset="0"/>
              </a:rPr>
              <a:t> precies</a:t>
            </a:r>
            <a:r>
              <a:rPr kumimoji="0" lang="nl-NL" sz="2000" b="0" i="0" u="none" strike="noStrike" kern="1200" cap="none" spc="0" normalizeH="0" baseline="0" noProof="0" dirty="0">
                <a:ln>
                  <a:noFill/>
                </a:ln>
                <a:solidFill>
                  <a:srgbClr val="FF33CC"/>
                </a:solidFill>
                <a:effectLst/>
                <a:uLnTx/>
                <a:uFillTx/>
                <a:ea typeface="Times New Roman" panose="02020603050405020304" pitchFamily="18" charset="0"/>
                <a:cs typeface="Times New Roman" panose="02020603050405020304" pitchFamily="18" charset="0"/>
              </a:rPr>
              <a:t> spontaan </a:t>
            </a:r>
            <a:r>
              <a:rPr kumimoji="0" lang="nl-NL" sz="2000" b="0" i="0" u="none" strike="noStrike" kern="1200" cap="none" spc="0" normalizeH="0" baseline="0" noProof="0" dirty="0">
                <a:ln>
                  <a:noFill/>
                </a:ln>
                <a:solidFill>
                  <a:srgbClr val="548235"/>
                </a:solidFill>
                <a:effectLst/>
                <a:uLnTx/>
                <a:uFillTx/>
                <a:ea typeface="Times New Roman" panose="02020603050405020304" pitchFamily="18" charset="0"/>
                <a:cs typeface="Times New Roman" panose="02020603050405020304" pitchFamily="18" charset="0"/>
              </a:rPr>
              <a:t>paniekerig</a:t>
            </a:r>
            <a:r>
              <a:rPr kumimoji="0" lang="nl-NL" sz="2000" b="0" i="0" u="none" strike="noStrike" kern="1200" cap="none" spc="0" normalizeH="0" baseline="0" noProof="0" dirty="0">
                <a:ln>
                  <a:noFill/>
                </a:ln>
                <a:solidFill>
                  <a:srgbClr val="7030A0"/>
                </a:solidFill>
                <a:effectLst/>
                <a:uLnTx/>
                <a:uFillTx/>
                <a:ea typeface="Times New Roman" panose="02020603050405020304" pitchFamily="18" charset="0"/>
                <a:cs typeface="Times New Roman" panose="02020603050405020304" pitchFamily="18" charset="0"/>
              </a:rPr>
              <a:t> zelfstandig </a:t>
            </a:r>
            <a:r>
              <a:rPr kumimoji="0" lang="nl-NL" sz="2000" b="0" i="0" u="none" strike="noStrike" kern="1200" cap="none" spc="0" normalizeH="0" baseline="0" noProof="0" dirty="0">
                <a:ln>
                  <a:noFill/>
                </a:ln>
                <a:solidFill>
                  <a:srgbClr val="00B050"/>
                </a:solidFill>
                <a:effectLst/>
                <a:uLnTx/>
                <a:uFillTx/>
                <a:ea typeface="Times New Roman" panose="02020603050405020304" pitchFamily="18" charset="0"/>
                <a:cs typeface="Times New Roman" panose="02020603050405020304" pitchFamily="18" charset="0"/>
              </a:rPr>
              <a:t>gevoelig </a:t>
            </a:r>
            <a:r>
              <a:rPr kumimoji="0" lang="nl-NL" sz="2000" b="0" i="0" u="none" strike="noStrike" kern="1200" cap="none" spc="0" normalizeH="0" baseline="0" noProof="0" dirty="0">
                <a:ln>
                  <a:noFill/>
                </a:ln>
                <a:solidFill>
                  <a:srgbClr val="FF0000"/>
                </a:solidFill>
                <a:effectLst/>
                <a:uLnTx/>
                <a:uFillTx/>
                <a:ea typeface="Times New Roman" panose="02020603050405020304" pitchFamily="18" charset="0"/>
                <a:cs typeface="Times New Roman" panose="02020603050405020304" pitchFamily="18" charset="0"/>
              </a:rPr>
              <a:t>doorzetter </a:t>
            </a:r>
            <a:r>
              <a:rPr kumimoji="0" lang="nl-NL" sz="2000" b="0" i="0" u="none" strike="noStrike" kern="1200" cap="none" spc="0" normalizeH="0" baseline="0" noProof="0" dirty="0">
                <a:ln>
                  <a:noFill/>
                </a:ln>
                <a:solidFill>
                  <a:srgbClr val="00B050"/>
                </a:solidFill>
                <a:effectLst/>
                <a:uLnTx/>
                <a:uFillTx/>
                <a:ea typeface="Times New Roman" panose="02020603050405020304" pitchFamily="18" charset="0"/>
                <a:cs typeface="Times New Roman" panose="02020603050405020304" pitchFamily="18" charset="0"/>
              </a:rPr>
              <a:t>…… </a:t>
            </a:r>
            <a:endParaRPr kumimoji="0" lang="nl-NL" sz="2000" b="0" i="0" u="none" strike="noStrike" kern="1200" cap="none" spc="0" normalizeH="0" baseline="0" noProof="0" dirty="0">
              <a:ln>
                <a:noFill/>
              </a:ln>
              <a:solidFill>
                <a:srgbClr val="000000"/>
              </a:solidFill>
              <a:effectLst/>
              <a:uLnTx/>
              <a:uFillTx/>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20000"/>
              </a:spcBef>
              <a:spcAft>
                <a:spcPct val="0"/>
              </a:spcAft>
              <a:buClr>
                <a:srgbClr val="94C600"/>
              </a:buClr>
              <a:buSzPct val="76000"/>
              <a:buFont typeface="Wingdings 2" panose="05020102010507070707" pitchFamily="18" charset="2"/>
              <a:buNone/>
              <a:tabLst>
                <a:tab pos="457200" algn="l"/>
              </a:tabLst>
              <a:defRPr/>
            </a:pPr>
            <a:endParaRPr kumimoji="0" lang="nl-NL" sz="1400" b="0" i="0" u="none" strike="noStrike" kern="1200" cap="none" spc="0" normalizeH="0" baseline="0" noProof="0" dirty="0">
              <a:ln>
                <a:noFill/>
              </a:ln>
              <a:solidFill>
                <a:srgbClr val="3E3D2D"/>
              </a:solidFill>
              <a:effectLst/>
              <a:uLnTx/>
              <a:uFillTx/>
              <a:latin typeface="Times New Roman" panose="02020603050405020304" pitchFamily="18" charset="0"/>
              <a:ea typeface="Times New Roman" panose="02020603050405020304" pitchFamily="18" charset="0"/>
              <a:cs typeface="+mn-cs"/>
            </a:endParaRPr>
          </a:p>
          <a:p>
            <a:pPr marL="342900" marR="0" lvl="0" indent="-273050" algn="l" defTabSz="914400" rtl="0" eaLnBrk="0" fontAlgn="base" latinLnBrk="0" hangingPunct="0">
              <a:lnSpc>
                <a:spcPct val="100000"/>
              </a:lnSpc>
              <a:spcBef>
                <a:spcPct val="20000"/>
              </a:spcBef>
              <a:spcAft>
                <a:spcPct val="0"/>
              </a:spcAft>
              <a:buClr>
                <a:srgbClr val="94C600"/>
              </a:buClr>
              <a:buSzPct val="76000"/>
              <a:buFont typeface="Wingdings 2" panose="05020102010507070707" pitchFamily="18" charset="2"/>
              <a:buChar char=""/>
              <a:tabLst/>
              <a:defRPr/>
            </a:pPr>
            <a:r>
              <a:rPr kumimoji="0" lang="nl-NL" sz="2000" i="0" u="none" strike="noStrike" kern="1200" cap="none" spc="0" normalizeH="0" baseline="0" noProof="0" dirty="0">
                <a:ln>
                  <a:noFill/>
                </a:ln>
                <a:solidFill>
                  <a:srgbClr val="009DD9"/>
                </a:solidFill>
                <a:effectLst/>
                <a:uLnTx/>
                <a:uFillTx/>
                <a:ea typeface="+mn-ea"/>
                <a:cs typeface="+mn-cs"/>
              </a:rPr>
              <a:t>Omcirkel 6 goede en 4 slechte eigenschappen                    die jij hebt</a:t>
            </a:r>
          </a:p>
        </p:txBody>
      </p:sp>
      <p:sp>
        <p:nvSpPr>
          <p:cNvPr id="4" name="Tekstvak 3">
            <a:extLst>
              <a:ext uri="{FF2B5EF4-FFF2-40B4-BE49-F238E27FC236}">
                <a16:creationId xmlns:a16="http://schemas.microsoft.com/office/drawing/2014/main" id="{53971ACD-24A0-F5F9-887F-687D2C1FD213}"/>
              </a:ext>
            </a:extLst>
          </p:cNvPr>
          <p:cNvSpPr txBox="1"/>
          <p:nvPr/>
        </p:nvSpPr>
        <p:spPr>
          <a:xfrm>
            <a:off x="5940152" y="980728"/>
            <a:ext cx="2191626" cy="400110"/>
          </a:xfrm>
          <a:prstGeom prst="rect">
            <a:avLst/>
          </a:prstGeom>
          <a:noFill/>
        </p:spPr>
        <p:txBody>
          <a:bodyPr wrap="none" rtlCol="0">
            <a:spAutoFit/>
          </a:bodyPr>
          <a:lstStyle/>
          <a:p>
            <a:r>
              <a:rPr lang="nl-NL" sz="2000" dirty="0">
                <a:latin typeface="+mn-lt"/>
              </a:rPr>
              <a:t>Om uit te printen</a:t>
            </a:r>
          </a:p>
        </p:txBody>
      </p:sp>
    </p:spTree>
    <p:extLst>
      <p:ext uri="{BB962C8B-B14F-4D97-AF65-F5344CB8AC3E}">
        <p14:creationId xmlns:p14="http://schemas.microsoft.com/office/powerpoint/2010/main" val="276837944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1" y="0"/>
            <a:ext cx="9143998" cy="6857998"/>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83568" y="404664"/>
            <a:ext cx="5904656" cy="1163216"/>
          </a:xfrm>
        </p:spPr>
        <p:txBody>
          <a:bodyPr/>
          <a:lstStyle/>
          <a:p>
            <a:r>
              <a:rPr lang="nl-NL" sz="3200" dirty="0"/>
              <a:t>Ga jij ervoor?</a:t>
            </a: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683568" y="1916832"/>
            <a:ext cx="6984776" cy="3384376"/>
          </a:xfrm>
        </p:spPr>
        <p:txBody>
          <a:bodyPr/>
          <a:lstStyle/>
          <a:p>
            <a:pPr marL="0" indent="0">
              <a:spcBef>
                <a:spcPts val="600"/>
              </a:spcBef>
              <a:buNone/>
              <a:defRPr/>
            </a:pPr>
            <a:r>
              <a:rPr lang="nl-NL" altLang="nl-NL" sz="2000" dirty="0"/>
              <a:t>Om iets te bereiken moet je kansen krijgen.</a:t>
            </a:r>
          </a:p>
          <a:p>
            <a:pPr marL="0" indent="0">
              <a:spcBef>
                <a:spcPts val="600"/>
              </a:spcBef>
              <a:buNone/>
              <a:defRPr/>
            </a:pPr>
            <a:r>
              <a:rPr lang="nl-NL" altLang="nl-NL" sz="2000" dirty="0"/>
              <a:t>En dingen hebben waar jij goed in bent, talenten.</a:t>
            </a:r>
          </a:p>
          <a:p>
            <a:pPr marL="0" indent="0">
              <a:spcBef>
                <a:spcPts val="600"/>
              </a:spcBef>
              <a:buNone/>
              <a:defRPr/>
            </a:pPr>
            <a:r>
              <a:rPr lang="nl-NL" altLang="nl-NL" sz="2000" dirty="0"/>
              <a:t>Maar ook </a:t>
            </a:r>
            <a:r>
              <a:rPr lang="nl-NL" altLang="nl-NL" sz="2000" b="1" dirty="0">
                <a:solidFill>
                  <a:srgbClr val="1E7F4B"/>
                </a:solidFill>
              </a:rPr>
              <a:t>je eigenschappen </a:t>
            </a:r>
            <a:r>
              <a:rPr lang="nl-NL" altLang="nl-NL" sz="2000" dirty="0"/>
              <a:t>zijn belangrijk. </a:t>
            </a:r>
          </a:p>
          <a:p>
            <a:pPr marL="0" indent="0">
              <a:spcBef>
                <a:spcPts val="600"/>
              </a:spcBef>
              <a:buNone/>
              <a:defRPr/>
            </a:pPr>
            <a:endParaRPr lang="nl-NL" altLang="nl-NL" sz="2000" dirty="0"/>
          </a:p>
          <a:p>
            <a:pPr marL="0" indent="0">
              <a:spcBef>
                <a:spcPts val="600"/>
              </a:spcBef>
              <a:buNone/>
              <a:defRPr/>
            </a:pPr>
            <a:r>
              <a:rPr lang="nl-NL" altLang="nl-NL" sz="2000" dirty="0"/>
              <a:t>Heb jij lef, ben je een doorzetter, kun je goed met anderen omgaan, laat jij je niet ontmoedigen, durf je hulp te vragen?</a:t>
            </a:r>
          </a:p>
          <a:p>
            <a:pPr marL="0" indent="0">
              <a:spcBef>
                <a:spcPts val="600"/>
              </a:spcBef>
              <a:buNone/>
              <a:defRPr/>
            </a:pPr>
            <a:endParaRPr lang="nl-NL" altLang="nl-NL" sz="2000" dirty="0"/>
          </a:p>
          <a:p>
            <a:pPr marL="0" indent="0">
              <a:spcBef>
                <a:spcPts val="600"/>
              </a:spcBef>
              <a:buNone/>
              <a:defRPr/>
            </a:pPr>
            <a:r>
              <a:rPr lang="nl-NL" altLang="nl-NL" sz="2000" dirty="0">
                <a:solidFill>
                  <a:srgbClr val="009DD9"/>
                </a:solidFill>
              </a:rPr>
              <a:t>Welke van jouw eigenschappen gaan je helpen?</a:t>
            </a:r>
          </a:p>
          <a:p>
            <a:pPr marL="0" indent="0">
              <a:spcBef>
                <a:spcPts val="600"/>
              </a:spcBef>
              <a:buNone/>
              <a:defRPr/>
            </a:pPr>
            <a:r>
              <a:rPr lang="nl-NL" altLang="nl-NL" sz="2000" dirty="0">
                <a:solidFill>
                  <a:srgbClr val="009DD9"/>
                </a:solidFill>
              </a:rPr>
              <a:t>En van welke kun je juist last krijgen?</a:t>
            </a:r>
          </a:p>
          <a:p>
            <a:pPr>
              <a:spcBef>
                <a:spcPts val="600"/>
              </a:spcBef>
              <a:defRPr/>
            </a:pPr>
            <a:endParaRPr lang="nl-NL" sz="2000" dirty="0">
              <a:solidFill>
                <a:schemeClr val="tx1">
                  <a:lumMod val="75000"/>
                  <a:lumOff val="25000"/>
                </a:schemeClr>
              </a:solidFill>
            </a:endParaRPr>
          </a:p>
        </p:txBody>
      </p:sp>
    </p:spTree>
    <p:extLst>
      <p:ext uri="{BB962C8B-B14F-4D97-AF65-F5344CB8AC3E}">
        <p14:creationId xmlns:p14="http://schemas.microsoft.com/office/powerpoint/2010/main" val="311447837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1" y="0"/>
            <a:ext cx="9143998" cy="6857998"/>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83568" y="404664"/>
            <a:ext cx="5904656" cy="1163216"/>
          </a:xfrm>
        </p:spPr>
        <p:txBody>
          <a:bodyPr/>
          <a:lstStyle/>
          <a:p>
            <a:r>
              <a:rPr lang="nl-NL" sz="3200" dirty="0"/>
              <a:t>Zo ben ik nu eenmaal? </a:t>
            </a:r>
            <a:br>
              <a:rPr lang="nl-NL" sz="3200" dirty="0"/>
            </a:br>
            <a:r>
              <a:rPr lang="nl-NL" sz="3200" dirty="0"/>
              <a:t>Of zo wil ik zijn?</a:t>
            </a: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683568" y="1916832"/>
            <a:ext cx="6984776" cy="3384376"/>
          </a:xfrm>
        </p:spPr>
        <p:txBody>
          <a:bodyPr/>
          <a:lstStyle/>
          <a:p>
            <a:pPr marL="0" indent="0">
              <a:spcBef>
                <a:spcPts val="600"/>
              </a:spcBef>
              <a:buNone/>
              <a:defRPr/>
            </a:pPr>
            <a:r>
              <a:rPr lang="nl-NL" altLang="nl-NL" sz="2000" dirty="0"/>
              <a:t>Erasmus schreef in 1530: </a:t>
            </a:r>
          </a:p>
          <a:p>
            <a:pPr marL="0" indent="0">
              <a:spcBef>
                <a:spcPts val="600"/>
              </a:spcBef>
              <a:buNone/>
              <a:defRPr/>
            </a:pPr>
            <a:endParaRPr lang="nl-NL" altLang="nl-NL" sz="2000" dirty="0"/>
          </a:p>
          <a:p>
            <a:pPr marL="0" indent="0">
              <a:spcBef>
                <a:spcPts val="600"/>
              </a:spcBef>
              <a:buNone/>
              <a:defRPr/>
            </a:pPr>
            <a:r>
              <a:rPr lang="nl-NL" altLang="nl-NL" sz="2000" i="1" dirty="0">
                <a:solidFill>
                  <a:srgbClr val="1E7F4B"/>
                </a:solidFill>
              </a:rPr>
              <a:t>“Niemand kan zijn ouders of zijn vaderland kiezen, maar iedereen kan zijn karakter en zijn manier van leven bepalen.”</a:t>
            </a:r>
          </a:p>
          <a:p>
            <a:pPr>
              <a:spcBef>
                <a:spcPts val="600"/>
              </a:spcBef>
              <a:defRPr/>
            </a:pPr>
            <a:endParaRPr lang="nl-NL" sz="2000" dirty="0">
              <a:solidFill>
                <a:schemeClr val="tx1">
                  <a:lumMod val="75000"/>
                  <a:lumOff val="25000"/>
                </a:schemeClr>
              </a:solidFill>
            </a:endParaRPr>
          </a:p>
        </p:txBody>
      </p:sp>
    </p:spTree>
    <p:extLst>
      <p:ext uri="{BB962C8B-B14F-4D97-AF65-F5344CB8AC3E}">
        <p14:creationId xmlns:p14="http://schemas.microsoft.com/office/powerpoint/2010/main" val="310667078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1" y="0"/>
            <a:ext cx="9143998" cy="6857998"/>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83568" y="404664"/>
            <a:ext cx="5904656" cy="1163216"/>
          </a:xfrm>
        </p:spPr>
        <p:txBody>
          <a:bodyPr/>
          <a:lstStyle/>
          <a:p>
            <a:r>
              <a:rPr lang="nl-NL" sz="3200" dirty="0"/>
              <a:t>Hoe zit dat met jouw eigenschappen?</a:t>
            </a: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755576" y="2348880"/>
            <a:ext cx="6984776" cy="3384376"/>
          </a:xfrm>
        </p:spPr>
        <p:txBody>
          <a:bodyPr/>
          <a:lstStyle/>
          <a:p>
            <a:pPr marL="0" indent="0">
              <a:spcBef>
                <a:spcPts val="600"/>
              </a:spcBef>
              <a:buNone/>
              <a:defRPr/>
            </a:pPr>
            <a:r>
              <a:rPr lang="nl-NL" altLang="nl-NL" sz="2000" dirty="0"/>
              <a:t>Slordig of precies, twijfelend of zelfverzekerd, lui of actief</a:t>
            </a:r>
          </a:p>
          <a:p>
            <a:pPr marL="0" indent="0">
              <a:spcBef>
                <a:spcPts val="600"/>
              </a:spcBef>
              <a:buNone/>
              <a:defRPr/>
            </a:pPr>
            <a:r>
              <a:rPr lang="nl-NL" altLang="nl-NL" sz="2000" dirty="0">
                <a:solidFill>
                  <a:srgbClr val="009DD9"/>
                </a:solidFill>
              </a:rPr>
              <a:t>Kun je je eigenschappen veranderen? </a:t>
            </a:r>
          </a:p>
          <a:p>
            <a:pPr marL="0" indent="0">
              <a:spcBef>
                <a:spcPts val="600"/>
              </a:spcBef>
              <a:buNone/>
              <a:defRPr/>
            </a:pPr>
            <a:r>
              <a:rPr lang="nl-NL" altLang="nl-NL" sz="2000" dirty="0">
                <a:solidFill>
                  <a:srgbClr val="009DD9"/>
                </a:solidFill>
              </a:rPr>
              <a:t>Wat denken jullie?</a:t>
            </a:r>
          </a:p>
          <a:p>
            <a:pPr marL="0" indent="0">
              <a:spcBef>
                <a:spcPts val="600"/>
              </a:spcBef>
              <a:buNone/>
              <a:defRPr/>
            </a:pPr>
            <a:endParaRPr lang="nl-NL" altLang="nl-NL" sz="1400" dirty="0"/>
          </a:p>
          <a:p>
            <a:pPr marL="0" indent="0">
              <a:spcBef>
                <a:spcPts val="600"/>
              </a:spcBef>
              <a:buNone/>
              <a:defRPr/>
            </a:pPr>
            <a:r>
              <a:rPr lang="nl-NL" altLang="nl-NL" sz="2000" dirty="0"/>
              <a:t>Even stemmen met handopsteken:</a:t>
            </a:r>
          </a:p>
          <a:p>
            <a:pPr marL="0" indent="0">
              <a:spcBef>
                <a:spcPts val="600"/>
              </a:spcBef>
              <a:buNone/>
              <a:defRPr/>
            </a:pPr>
            <a:r>
              <a:rPr lang="nl-NL" altLang="nl-NL" sz="2000" dirty="0">
                <a:solidFill>
                  <a:srgbClr val="009DD9"/>
                </a:solidFill>
              </a:rPr>
              <a:t>Ja …  Je kunt dingen aanleren of afleren </a:t>
            </a:r>
          </a:p>
          <a:p>
            <a:pPr marL="0" indent="0">
              <a:spcBef>
                <a:spcPts val="600"/>
              </a:spcBef>
              <a:buNone/>
              <a:defRPr/>
            </a:pPr>
            <a:r>
              <a:rPr lang="nl-NL" altLang="nl-NL" sz="2000" dirty="0">
                <a:solidFill>
                  <a:srgbClr val="009DD9"/>
                </a:solidFill>
              </a:rPr>
              <a:t>Nee …  Ik ben nou eenmaal zo</a:t>
            </a:r>
          </a:p>
          <a:p>
            <a:pPr>
              <a:spcBef>
                <a:spcPts val="600"/>
              </a:spcBef>
              <a:defRPr/>
            </a:pPr>
            <a:endParaRPr lang="nl-NL" sz="2000" dirty="0">
              <a:solidFill>
                <a:schemeClr val="tx1">
                  <a:lumMod val="75000"/>
                  <a:lumOff val="25000"/>
                </a:schemeClr>
              </a:solidFill>
            </a:endParaRPr>
          </a:p>
        </p:txBody>
      </p:sp>
      <p:pic>
        <p:nvPicPr>
          <p:cNvPr id="6" name="Afbeelding 5">
            <a:extLst>
              <a:ext uri="{FF2B5EF4-FFF2-40B4-BE49-F238E27FC236}">
                <a16:creationId xmlns:a16="http://schemas.microsoft.com/office/drawing/2014/main" id="{CAC67FB3-3A29-AC58-21C3-DFEB814E0E4D}"/>
              </a:ext>
            </a:extLst>
          </p:cNvPr>
          <p:cNvPicPr>
            <a:picLocks noChangeAspect="1"/>
          </p:cNvPicPr>
          <p:nvPr/>
        </p:nvPicPr>
        <p:blipFill>
          <a:blip r:embed="rId3" cstate="email">
            <a:extLst>
              <a:ext uri="{BEBA8EAE-BF5A-486C-A8C5-ECC9F3942E4B}">
                <a14:imgProps xmlns:a14="http://schemas.microsoft.com/office/drawing/2010/main">
                  <a14:imgLayer r:embed="rId4">
                    <a14:imgEffect>
                      <a14:sharpenSoften amount="32000"/>
                    </a14:imgEffect>
                    <a14:imgEffect>
                      <a14:brightnessContrast bright="-12000" contrast="5000"/>
                    </a14:imgEffect>
                  </a14:imgLayer>
                </a14:imgProps>
              </a:ext>
              <a:ext uri="{28A0092B-C50C-407E-A947-70E740481C1C}">
                <a14:useLocalDpi xmlns:a14="http://schemas.microsoft.com/office/drawing/2010/main"/>
              </a:ext>
            </a:extLst>
          </a:blip>
          <a:stretch>
            <a:fillRect/>
          </a:stretch>
        </p:blipFill>
        <p:spPr>
          <a:xfrm>
            <a:off x="4427984" y="4797152"/>
            <a:ext cx="4572000" cy="1965628"/>
          </a:xfrm>
          <a:prstGeom prst="rect">
            <a:avLst/>
          </a:prstGeom>
        </p:spPr>
      </p:pic>
    </p:spTree>
    <p:extLst>
      <p:ext uri="{BB962C8B-B14F-4D97-AF65-F5344CB8AC3E}">
        <p14:creationId xmlns:p14="http://schemas.microsoft.com/office/powerpoint/2010/main" val="214879207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1" y="0"/>
            <a:ext cx="9143998" cy="6857998"/>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83568" y="404664"/>
            <a:ext cx="5904656" cy="1163216"/>
          </a:xfrm>
        </p:spPr>
        <p:txBody>
          <a:bodyPr/>
          <a:lstStyle/>
          <a:p>
            <a:r>
              <a:rPr lang="nl-NL" sz="3200" dirty="0"/>
              <a:t>Zo gaat het lukken …</a:t>
            </a: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827584" y="2060848"/>
            <a:ext cx="6984776" cy="3384376"/>
          </a:xfrm>
        </p:spPr>
        <p:txBody>
          <a:bodyPr/>
          <a:lstStyle/>
          <a:p>
            <a:pPr marL="0" indent="0">
              <a:spcBef>
                <a:spcPts val="600"/>
              </a:spcBef>
              <a:buNone/>
              <a:defRPr/>
            </a:pPr>
            <a:r>
              <a:rPr lang="nl-NL" altLang="nl-NL" sz="2000" dirty="0"/>
              <a:t>Hier ben ik goed in …</a:t>
            </a:r>
          </a:p>
          <a:p>
            <a:pPr marL="0" indent="0">
              <a:spcBef>
                <a:spcPts val="600"/>
              </a:spcBef>
              <a:buNone/>
              <a:defRPr/>
            </a:pPr>
            <a:endParaRPr lang="nl-NL" altLang="nl-NL" sz="2000" dirty="0"/>
          </a:p>
          <a:p>
            <a:pPr marL="0" indent="0">
              <a:spcBef>
                <a:spcPts val="600"/>
              </a:spcBef>
              <a:buNone/>
              <a:defRPr/>
            </a:pPr>
            <a:endParaRPr lang="nl-NL" altLang="nl-NL" sz="2000" dirty="0"/>
          </a:p>
          <a:p>
            <a:pPr marL="0" indent="0">
              <a:spcBef>
                <a:spcPts val="600"/>
              </a:spcBef>
              <a:buNone/>
              <a:defRPr/>
            </a:pPr>
            <a:r>
              <a:rPr lang="nl-NL" altLang="nl-NL" sz="2000" dirty="0"/>
              <a:t>  Dit zijn mijn sterke eigenschappen …</a:t>
            </a:r>
          </a:p>
          <a:p>
            <a:pPr marL="0" indent="0">
              <a:spcBef>
                <a:spcPts val="600"/>
              </a:spcBef>
              <a:buNone/>
              <a:defRPr/>
            </a:pPr>
            <a:endParaRPr lang="nl-NL" altLang="nl-NL" sz="2000" dirty="0"/>
          </a:p>
          <a:p>
            <a:pPr marL="0" indent="0">
              <a:spcBef>
                <a:spcPts val="600"/>
              </a:spcBef>
              <a:buNone/>
              <a:defRPr/>
            </a:pPr>
            <a:endParaRPr lang="nl-NL" altLang="nl-NL" sz="2000" dirty="0"/>
          </a:p>
          <a:p>
            <a:pPr marL="0" indent="0">
              <a:spcBef>
                <a:spcPts val="600"/>
              </a:spcBef>
              <a:buNone/>
              <a:defRPr/>
            </a:pPr>
            <a:r>
              <a:rPr lang="nl-NL" altLang="nl-NL" sz="2000" dirty="0"/>
              <a:t>  Zij gaan mij steunen …</a:t>
            </a:r>
          </a:p>
          <a:p>
            <a:pPr>
              <a:spcBef>
                <a:spcPts val="600"/>
              </a:spcBef>
              <a:defRPr/>
            </a:pPr>
            <a:endParaRPr lang="nl-NL" sz="2000" dirty="0">
              <a:solidFill>
                <a:schemeClr val="tx1">
                  <a:lumMod val="75000"/>
                  <a:lumOff val="25000"/>
                </a:schemeClr>
              </a:solidFill>
            </a:endParaRPr>
          </a:p>
        </p:txBody>
      </p:sp>
      <p:pic>
        <p:nvPicPr>
          <p:cNvPr id="7" name="Afbeelding 6">
            <a:extLst>
              <a:ext uri="{FF2B5EF4-FFF2-40B4-BE49-F238E27FC236}">
                <a16:creationId xmlns:a16="http://schemas.microsoft.com/office/drawing/2014/main" id="{FD746D27-D337-232D-EE88-0DC18F2ECB0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12160" y="2780928"/>
            <a:ext cx="2973155" cy="3947758"/>
          </a:xfrm>
          <a:prstGeom prst="rect">
            <a:avLst/>
          </a:prstGeom>
        </p:spPr>
      </p:pic>
    </p:spTree>
    <p:extLst>
      <p:ext uri="{BB962C8B-B14F-4D97-AF65-F5344CB8AC3E}">
        <p14:creationId xmlns:p14="http://schemas.microsoft.com/office/powerpoint/2010/main" val="191342948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1" y="0"/>
            <a:ext cx="9143998" cy="6857998"/>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83568" y="404664"/>
            <a:ext cx="5904656" cy="1163216"/>
          </a:xfrm>
        </p:spPr>
        <p:txBody>
          <a:bodyPr/>
          <a:lstStyle/>
          <a:p>
            <a:r>
              <a:rPr lang="nl-NL" sz="3200" dirty="0"/>
              <a:t>Hoe zie jij je kansen? </a:t>
            </a:r>
            <a:br>
              <a:rPr lang="nl-NL" sz="3200" dirty="0"/>
            </a:br>
            <a:r>
              <a:rPr lang="nl-NL" sz="3200" dirty="0"/>
              <a:t>Gaat het lukken, of geloof      je er eigenlijk niet in?</a:t>
            </a:r>
          </a:p>
        </p:txBody>
      </p:sp>
      <p:pic>
        <p:nvPicPr>
          <p:cNvPr id="6" name="Tijdelijke aanduiding voor inhoud 4" descr="Als je gelooft dat het lukt, zul je kansen zien. Als je - Quozio">
            <a:extLst>
              <a:ext uri="{FF2B5EF4-FFF2-40B4-BE49-F238E27FC236}">
                <a16:creationId xmlns:a16="http://schemas.microsoft.com/office/drawing/2014/main" id="{A64770E7-EC32-D286-66DF-3B34CE6CDE4F}"/>
              </a:ext>
            </a:extLst>
          </p:cNvPr>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688180" y="2340769"/>
            <a:ext cx="7556227" cy="3998988"/>
          </a:xfrm>
        </p:spPr>
      </p:pic>
    </p:spTree>
    <p:extLst>
      <p:ext uri="{BB962C8B-B14F-4D97-AF65-F5344CB8AC3E}">
        <p14:creationId xmlns:p14="http://schemas.microsoft.com/office/powerpoint/2010/main" val="4267648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C7A7537D-B7A7-2A5B-76D5-E0B7810631A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96136" y="332656"/>
            <a:ext cx="2564904" cy="2564904"/>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p:txBody>
          <a:bodyPr/>
          <a:lstStyle/>
          <a:p>
            <a:r>
              <a:rPr lang="nl-NL" altLang="nl-NL" dirty="0"/>
              <a:t>Hoe zit het nu dan met </a:t>
            </a:r>
            <a:br>
              <a:rPr lang="nl-NL" altLang="nl-NL" dirty="0"/>
            </a:br>
            <a:r>
              <a:rPr lang="nl-NL" altLang="nl-NL" dirty="0"/>
              <a:t>jouw keuzes en kansen?</a:t>
            </a:r>
            <a:br>
              <a:rPr lang="nl-NL" dirty="0"/>
            </a:br>
            <a:endParaRPr lang="nl-NL" dirty="0">
              <a:solidFill>
                <a:srgbClr val="009DD9"/>
              </a:solidFill>
            </a:endParaRPr>
          </a:p>
        </p:txBody>
      </p:sp>
      <p:pic>
        <p:nvPicPr>
          <p:cNvPr id="9" name="Afbeelding 8">
            <a:extLst>
              <a:ext uri="{FF2B5EF4-FFF2-40B4-BE49-F238E27FC236}">
                <a16:creationId xmlns:a16="http://schemas.microsoft.com/office/drawing/2014/main" id="{4719C1E9-70C3-31FF-D5C5-DB28C7F3530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2060848"/>
            <a:ext cx="4221088" cy="4221088"/>
          </a:xfrm>
          <a:prstGeom prst="rect">
            <a:avLst/>
          </a:prstGeom>
        </p:spPr>
      </p:pic>
    </p:spTree>
    <p:extLst>
      <p:ext uri="{BB962C8B-B14F-4D97-AF65-F5344CB8AC3E}">
        <p14:creationId xmlns:p14="http://schemas.microsoft.com/office/powerpoint/2010/main" val="382131009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1" y="0"/>
            <a:ext cx="9143998" cy="6857998"/>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83568" y="404664"/>
            <a:ext cx="5904656" cy="1163216"/>
          </a:xfrm>
        </p:spPr>
        <p:txBody>
          <a:bodyPr/>
          <a:lstStyle/>
          <a:p>
            <a:r>
              <a:rPr lang="nl-NL" sz="3200" dirty="0"/>
              <a:t>Filmpjes</a:t>
            </a:r>
          </a:p>
        </p:txBody>
      </p:sp>
      <p:sp>
        <p:nvSpPr>
          <p:cNvPr id="4" name="Tijdelijke aanduiding voor inhoud 3">
            <a:extLst>
              <a:ext uri="{FF2B5EF4-FFF2-40B4-BE49-F238E27FC236}">
                <a16:creationId xmlns:a16="http://schemas.microsoft.com/office/drawing/2014/main" id="{7F045094-E26F-42A3-057B-488D2CE0DC97}"/>
              </a:ext>
            </a:extLst>
          </p:cNvPr>
          <p:cNvSpPr>
            <a:spLocks noGrp="1"/>
          </p:cNvSpPr>
          <p:nvPr>
            <p:ph idx="1"/>
          </p:nvPr>
        </p:nvSpPr>
        <p:spPr/>
        <p:txBody>
          <a:bodyPr/>
          <a:lstStyle/>
          <a:p>
            <a:r>
              <a:rPr lang="nl-NL" sz="2000" dirty="0"/>
              <a:t>Van Human</a:t>
            </a:r>
          </a:p>
          <a:p>
            <a:endParaRPr lang="nl-NL" sz="2000" dirty="0"/>
          </a:p>
          <a:p>
            <a:r>
              <a:rPr lang="nl-NL" sz="2000" dirty="0"/>
              <a:t>Van School TV</a:t>
            </a:r>
          </a:p>
          <a:p>
            <a:endParaRPr lang="nl-NL" sz="2000" dirty="0"/>
          </a:p>
        </p:txBody>
      </p:sp>
    </p:spTree>
    <p:extLst>
      <p:ext uri="{BB962C8B-B14F-4D97-AF65-F5344CB8AC3E}">
        <p14:creationId xmlns:p14="http://schemas.microsoft.com/office/powerpoint/2010/main" val="11537362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Afbeelding 11" descr="Afbeelding met binnen, versierd, verschillende&#10;&#10;Automatisch gegenereerde beschrijving">
            <a:extLst>
              <a:ext uri="{FF2B5EF4-FFF2-40B4-BE49-F238E27FC236}">
                <a16:creationId xmlns:a16="http://schemas.microsoft.com/office/drawing/2014/main" id="{C2D63F7D-8226-D566-3B50-4E443A9349A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96136" y="476672"/>
            <a:ext cx="2701182" cy="1800200"/>
          </a:xfrm>
          <a:prstGeom prst="rect">
            <a:avLst/>
          </a:prstGeom>
        </p:spPr>
      </p:pic>
      <p:pic>
        <p:nvPicPr>
          <p:cNvPr id="5" name="Afbeelding 4">
            <a:extLst>
              <a:ext uri="{FF2B5EF4-FFF2-40B4-BE49-F238E27FC236}">
                <a16:creationId xmlns:a16="http://schemas.microsoft.com/office/drawing/2014/main" id="{2DFB4C0C-0371-E21D-27A3-E50925FE6EE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a:extLst>
              <a:ext uri="{FF2B5EF4-FFF2-40B4-BE49-F238E27FC236}">
                <a16:creationId xmlns:a16="http://schemas.microsoft.com/office/drawing/2014/main" id="{49C2A8B9-801C-F181-BED8-8A8E1613CAA7}"/>
              </a:ext>
            </a:extLst>
          </p:cNvPr>
          <p:cNvSpPr>
            <a:spLocks noGrp="1"/>
          </p:cNvSpPr>
          <p:nvPr>
            <p:ph type="title"/>
          </p:nvPr>
        </p:nvSpPr>
        <p:spPr/>
        <p:txBody>
          <a:bodyPr/>
          <a:lstStyle/>
          <a:p>
            <a:r>
              <a:rPr lang="nl-NL" dirty="0">
                <a:solidFill>
                  <a:srgbClr val="009DD9"/>
                </a:solidFill>
              </a:rPr>
              <a:t>Einde les 3</a:t>
            </a:r>
            <a:br>
              <a:rPr lang="nl-NL" dirty="0">
                <a:solidFill>
                  <a:srgbClr val="009DD9"/>
                </a:solidFill>
              </a:rPr>
            </a:br>
            <a:r>
              <a:rPr lang="nl-NL" dirty="0">
                <a:solidFill>
                  <a:srgbClr val="009DD9"/>
                </a:solidFill>
              </a:rPr>
              <a:t>Evaluatie</a:t>
            </a:r>
          </a:p>
        </p:txBody>
      </p:sp>
      <p:sp>
        <p:nvSpPr>
          <p:cNvPr id="3" name="Tijdelijke aanduiding voor inhoud 2">
            <a:extLst>
              <a:ext uri="{FF2B5EF4-FFF2-40B4-BE49-F238E27FC236}">
                <a16:creationId xmlns:a16="http://schemas.microsoft.com/office/drawing/2014/main" id="{67C417C2-C80F-D522-C5DA-F78407D66016}"/>
              </a:ext>
            </a:extLst>
          </p:cNvPr>
          <p:cNvSpPr>
            <a:spLocks noGrp="1"/>
          </p:cNvSpPr>
          <p:nvPr>
            <p:ph idx="1"/>
          </p:nvPr>
        </p:nvSpPr>
        <p:spPr/>
        <p:txBody>
          <a:bodyPr/>
          <a:lstStyle/>
          <a:p>
            <a:pPr>
              <a:buClr>
                <a:srgbClr val="009DD9"/>
              </a:buClr>
            </a:pPr>
            <a:r>
              <a:rPr lang="nl-NL" dirty="0"/>
              <a:t>Wat viel je op in deze les?</a:t>
            </a:r>
          </a:p>
          <a:p>
            <a:pPr>
              <a:buClr>
                <a:srgbClr val="009DD9"/>
              </a:buClr>
            </a:pPr>
            <a:r>
              <a:rPr lang="nl-NL" dirty="0"/>
              <a:t>Wat vond je interessant?</a:t>
            </a:r>
          </a:p>
          <a:p>
            <a:pPr>
              <a:buClr>
                <a:srgbClr val="009DD9"/>
              </a:buClr>
            </a:pPr>
            <a:r>
              <a:rPr lang="nl-NL" dirty="0"/>
              <a:t>Wat heb je geleerd?</a:t>
            </a:r>
          </a:p>
          <a:p>
            <a:pPr>
              <a:buClr>
                <a:srgbClr val="009DD9"/>
              </a:buClr>
            </a:pPr>
            <a:r>
              <a:rPr lang="nl-NL" dirty="0"/>
              <a:t>Waarover wil je nog verder nadenken of praten?</a:t>
            </a:r>
          </a:p>
        </p:txBody>
      </p:sp>
    </p:spTree>
    <p:extLst>
      <p:ext uri="{BB962C8B-B14F-4D97-AF65-F5344CB8AC3E}">
        <p14:creationId xmlns:p14="http://schemas.microsoft.com/office/powerpoint/2010/main" val="247960228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1" y="0"/>
            <a:ext cx="9143998" cy="6857998"/>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83568" y="620688"/>
            <a:ext cx="5904656" cy="1163216"/>
          </a:xfrm>
        </p:spPr>
        <p:txBody>
          <a:bodyPr/>
          <a:lstStyle/>
          <a:p>
            <a:r>
              <a:rPr lang="nl-NL" sz="3200" dirty="0"/>
              <a:t>Actieve werkvormen</a:t>
            </a:r>
          </a:p>
        </p:txBody>
      </p:sp>
      <p:sp>
        <p:nvSpPr>
          <p:cNvPr id="4" name="Tijdelijke aanduiding voor inhoud 3">
            <a:extLst>
              <a:ext uri="{FF2B5EF4-FFF2-40B4-BE49-F238E27FC236}">
                <a16:creationId xmlns:a16="http://schemas.microsoft.com/office/drawing/2014/main" id="{7F045094-E26F-42A3-057B-488D2CE0DC97}"/>
              </a:ext>
            </a:extLst>
          </p:cNvPr>
          <p:cNvSpPr>
            <a:spLocks noGrp="1"/>
          </p:cNvSpPr>
          <p:nvPr>
            <p:ph idx="1"/>
          </p:nvPr>
        </p:nvSpPr>
        <p:spPr>
          <a:xfrm>
            <a:off x="755576" y="1484784"/>
            <a:ext cx="6348413" cy="4125193"/>
          </a:xfrm>
        </p:spPr>
        <p:txBody>
          <a:bodyPr/>
          <a:lstStyle/>
          <a:p>
            <a:pPr marL="0" indent="0">
              <a:buNone/>
            </a:pPr>
            <a:r>
              <a:rPr lang="nl-NL" altLang="nl-NL" sz="2000" dirty="0">
                <a:solidFill>
                  <a:srgbClr val="92D050"/>
                </a:solidFill>
              </a:rPr>
              <a:t>In bijlage werkvormen</a:t>
            </a:r>
          </a:p>
          <a:p>
            <a:r>
              <a:rPr lang="nl-NL" altLang="nl-NL" sz="2000" dirty="0">
                <a:solidFill>
                  <a:srgbClr val="92D050"/>
                </a:solidFill>
              </a:rPr>
              <a:t>Oneerlijke stoelendans</a:t>
            </a:r>
          </a:p>
          <a:p>
            <a:r>
              <a:rPr lang="nl-NL" altLang="nl-NL" sz="2000" dirty="0">
                <a:solidFill>
                  <a:srgbClr val="92D050"/>
                </a:solidFill>
              </a:rPr>
              <a:t>Ik denk dat ik de enige ben …</a:t>
            </a:r>
          </a:p>
          <a:p>
            <a:r>
              <a:rPr lang="nl-NL" altLang="nl-NL" sz="2000" dirty="0">
                <a:solidFill>
                  <a:srgbClr val="92D050"/>
                </a:solidFill>
              </a:rPr>
              <a:t>Welke hulp wil ik?</a:t>
            </a:r>
          </a:p>
          <a:p>
            <a:endParaRPr lang="nl-NL" altLang="nl-NL" sz="2000" dirty="0">
              <a:solidFill>
                <a:srgbClr val="92D050"/>
              </a:solidFill>
            </a:endParaRPr>
          </a:p>
          <a:p>
            <a:pPr marL="0" indent="0">
              <a:buNone/>
            </a:pPr>
            <a:r>
              <a:rPr lang="nl-NL" altLang="nl-NL" sz="2000" dirty="0">
                <a:solidFill>
                  <a:srgbClr val="92D050"/>
                </a:solidFill>
              </a:rPr>
              <a:t>In deze module opgenomen:</a:t>
            </a:r>
          </a:p>
          <a:p>
            <a:r>
              <a:rPr lang="nl-NL" altLang="nl-NL" sz="2000" dirty="0">
                <a:solidFill>
                  <a:srgbClr val="92D050"/>
                </a:solidFill>
              </a:rPr>
              <a:t>Top 10 maken, wat vind jij belangrijk?</a:t>
            </a:r>
          </a:p>
          <a:p>
            <a:r>
              <a:rPr lang="nl-NL" altLang="nl-NL" sz="2000" dirty="0">
                <a:solidFill>
                  <a:srgbClr val="92D050"/>
                </a:solidFill>
              </a:rPr>
              <a:t>Welke eigenschappen heb jij?</a:t>
            </a:r>
          </a:p>
          <a:p>
            <a:endParaRPr lang="nl-NL" sz="2000" dirty="0"/>
          </a:p>
        </p:txBody>
      </p:sp>
    </p:spTree>
    <p:extLst>
      <p:ext uri="{BB962C8B-B14F-4D97-AF65-F5344CB8AC3E}">
        <p14:creationId xmlns:p14="http://schemas.microsoft.com/office/powerpoint/2010/main" val="315125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9144000" cy="6857999"/>
          </a:xfrm>
          <a:prstGeom prst="rect">
            <a:avLst/>
          </a:prstGeom>
        </p:spPr>
      </p:pic>
      <p:pic>
        <p:nvPicPr>
          <p:cNvPr id="10" name="Afbeelding 9">
            <a:extLst>
              <a:ext uri="{FF2B5EF4-FFF2-40B4-BE49-F238E27FC236}">
                <a16:creationId xmlns:a16="http://schemas.microsoft.com/office/drawing/2014/main" id="{BC293F65-E28B-4DBD-302D-9CB7223B6BB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95836" y="2420888"/>
            <a:ext cx="4140460" cy="2760306"/>
          </a:xfrm>
          <a:prstGeom prst="rect">
            <a:avLst/>
          </a:prstGeom>
        </p:spPr>
      </p:pic>
      <p:pic>
        <p:nvPicPr>
          <p:cNvPr id="16" name="Afbeelding 15">
            <a:extLst>
              <a:ext uri="{FF2B5EF4-FFF2-40B4-BE49-F238E27FC236}">
                <a16:creationId xmlns:a16="http://schemas.microsoft.com/office/drawing/2014/main" id="{EBA45576-6BB8-CADE-69E1-8D1D46376AD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9552" y="2060847"/>
            <a:ext cx="2808312" cy="2386147"/>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p:txBody>
          <a:bodyPr/>
          <a:lstStyle/>
          <a:p>
            <a:r>
              <a:rPr lang="nl-NL" altLang="nl-NL" dirty="0"/>
              <a:t>Gelijke behandeling?</a:t>
            </a:r>
            <a:br>
              <a:rPr lang="nl-NL" altLang="nl-NL" dirty="0"/>
            </a:br>
            <a:r>
              <a:rPr lang="nl-NL" altLang="nl-NL" dirty="0"/>
              <a:t>Gelijke kansen?</a:t>
            </a:r>
            <a:br>
              <a:rPr lang="nl-NL" dirty="0"/>
            </a:br>
            <a:endParaRPr lang="nl-NL" dirty="0">
              <a:solidFill>
                <a:srgbClr val="009DD9"/>
              </a:solidFill>
            </a:endParaRPr>
          </a:p>
        </p:txBody>
      </p:sp>
      <p:pic>
        <p:nvPicPr>
          <p:cNvPr id="8" name="Afbeelding 7">
            <a:extLst>
              <a:ext uri="{FF2B5EF4-FFF2-40B4-BE49-F238E27FC236}">
                <a16:creationId xmlns:a16="http://schemas.microsoft.com/office/drawing/2014/main" id="{00A28DCF-D8CB-19BF-2CEF-521FFF662B9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01893" y="0"/>
            <a:ext cx="4154227" cy="2780928"/>
          </a:xfrm>
          <a:prstGeom prst="rect">
            <a:avLst/>
          </a:prstGeom>
        </p:spPr>
      </p:pic>
      <p:pic>
        <p:nvPicPr>
          <p:cNvPr id="12" name="Afbeelding 11">
            <a:extLst>
              <a:ext uri="{FF2B5EF4-FFF2-40B4-BE49-F238E27FC236}">
                <a16:creationId xmlns:a16="http://schemas.microsoft.com/office/drawing/2014/main" id="{256ADD1A-0FC4-A8B0-AF61-26725BCAD7B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481" y="4657819"/>
            <a:ext cx="3260652" cy="2173768"/>
          </a:xfrm>
          <a:prstGeom prst="rect">
            <a:avLst/>
          </a:prstGeom>
        </p:spPr>
      </p:pic>
      <p:pic>
        <p:nvPicPr>
          <p:cNvPr id="18" name="Afbeelding 17">
            <a:extLst>
              <a:ext uri="{FF2B5EF4-FFF2-40B4-BE49-F238E27FC236}">
                <a16:creationId xmlns:a16="http://schemas.microsoft.com/office/drawing/2014/main" id="{0081628E-880D-39FB-18CB-9DE48AC0A09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059832" y="4797152"/>
            <a:ext cx="1967684" cy="1967684"/>
          </a:xfrm>
          <a:prstGeom prst="rect">
            <a:avLst/>
          </a:prstGeom>
        </p:spPr>
      </p:pic>
    </p:spTree>
    <p:extLst>
      <p:ext uri="{BB962C8B-B14F-4D97-AF65-F5344CB8AC3E}">
        <p14:creationId xmlns:p14="http://schemas.microsoft.com/office/powerpoint/2010/main" val="3764459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5" descr="1,014,407 Growing Plant Foto's, Afbeeldingen en Stock Fotografie - 123RF">
            <a:extLst>
              <a:ext uri="{FF2B5EF4-FFF2-40B4-BE49-F238E27FC236}">
                <a16:creationId xmlns:a16="http://schemas.microsoft.com/office/drawing/2014/main" id="{B7A6F53F-0CD6-9226-B6DE-99C6D6D17D7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00192" y="548680"/>
            <a:ext cx="1619250" cy="1990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Afbeelding 6" descr="Bloem huilen van slechte ecologie. de plant is ziek en verwelkt. vlakke  karakter illustratie. | Premium Vector">
            <a:extLst>
              <a:ext uri="{FF2B5EF4-FFF2-40B4-BE49-F238E27FC236}">
                <a16:creationId xmlns:a16="http://schemas.microsoft.com/office/drawing/2014/main" id="{193FDA71-3AAA-5172-F130-8A86F6BFD25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04248" y="5085184"/>
            <a:ext cx="1872208" cy="187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6">
            <a:extLst>
              <a:ext uri="{FF2B5EF4-FFF2-40B4-BE49-F238E27FC236}">
                <a16:creationId xmlns:a16="http://schemas.microsoft.com/office/drawing/2014/main" id="{1CF1D1EC-0310-6111-37CC-59F74BFE1AF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a:extLst>
              <a:ext uri="{FF2B5EF4-FFF2-40B4-BE49-F238E27FC236}">
                <a16:creationId xmlns:a16="http://schemas.microsoft.com/office/drawing/2014/main" id="{14418CBA-F835-26FB-9C5C-5B93534776B5}"/>
              </a:ext>
            </a:extLst>
          </p:cNvPr>
          <p:cNvSpPr>
            <a:spLocks noGrp="1"/>
          </p:cNvSpPr>
          <p:nvPr>
            <p:ph type="title"/>
          </p:nvPr>
        </p:nvSpPr>
        <p:spPr/>
        <p:txBody>
          <a:bodyPr/>
          <a:lstStyle/>
          <a:p>
            <a:r>
              <a:rPr lang="nl-NL" altLang="nl-NL" dirty="0"/>
              <a:t>Gelijke behoeftes?</a:t>
            </a:r>
            <a:endParaRPr lang="nl-NL" dirty="0"/>
          </a:p>
        </p:txBody>
      </p:sp>
      <p:sp>
        <p:nvSpPr>
          <p:cNvPr id="3" name="Tijdelijke aanduiding voor inhoud 2">
            <a:extLst>
              <a:ext uri="{FF2B5EF4-FFF2-40B4-BE49-F238E27FC236}">
                <a16:creationId xmlns:a16="http://schemas.microsoft.com/office/drawing/2014/main" id="{ECCBF7F6-A8FD-A7D2-5A60-723D591F3613}"/>
              </a:ext>
            </a:extLst>
          </p:cNvPr>
          <p:cNvSpPr>
            <a:spLocks noGrp="1"/>
          </p:cNvSpPr>
          <p:nvPr>
            <p:ph idx="1"/>
          </p:nvPr>
        </p:nvSpPr>
        <p:spPr>
          <a:xfrm>
            <a:off x="611560" y="2204864"/>
            <a:ext cx="7488832" cy="4125193"/>
          </a:xfrm>
        </p:spPr>
        <p:txBody>
          <a:bodyPr/>
          <a:lstStyle/>
          <a:p>
            <a:endParaRPr lang="nl-NL" dirty="0">
              <a:solidFill>
                <a:schemeClr val="tx1">
                  <a:lumMod val="75000"/>
                  <a:lumOff val="25000"/>
                </a:schemeClr>
              </a:solidFill>
            </a:endParaRPr>
          </a:p>
          <a:p>
            <a:r>
              <a:rPr lang="nl-NL" sz="2000" dirty="0">
                <a:solidFill>
                  <a:schemeClr val="tx1">
                    <a:lumMod val="75000"/>
                    <a:lumOff val="25000"/>
                  </a:schemeClr>
                </a:solidFill>
              </a:rPr>
              <a:t>Een varen heeft veel water nodig, maar als je de cactussen ook zo veel geeft overleven ze het niet</a:t>
            </a:r>
          </a:p>
          <a:p>
            <a:endParaRPr lang="nl-NL" sz="2000" dirty="0">
              <a:solidFill>
                <a:schemeClr val="tx1">
                  <a:lumMod val="75000"/>
                  <a:lumOff val="25000"/>
                </a:schemeClr>
              </a:solidFill>
            </a:endParaRPr>
          </a:p>
          <a:p>
            <a:r>
              <a:rPr lang="nl-NL" sz="2000" dirty="0">
                <a:solidFill>
                  <a:schemeClr val="tx1">
                    <a:lumMod val="75000"/>
                    <a:lumOff val="25000"/>
                  </a:schemeClr>
                </a:solidFill>
              </a:rPr>
              <a:t>Maar als we alle planten net zo weinig water geven als de cactussen nodig hebben, zijn de cactussen de enigen die  dat overleven!</a:t>
            </a:r>
          </a:p>
        </p:txBody>
      </p:sp>
    </p:spTree>
    <p:extLst>
      <p:ext uri="{BB962C8B-B14F-4D97-AF65-F5344CB8AC3E}">
        <p14:creationId xmlns:p14="http://schemas.microsoft.com/office/powerpoint/2010/main" val="276816799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40561</TotalTime>
  <Words>3494</Words>
  <Application>Microsoft Office PowerPoint</Application>
  <PresentationFormat>Diavoorstelling (4:3)</PresentationFormat>
  <Paragraphs>450</Paragraphs>
  <Slides>72</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72</vt:i4>
      </vt:variant>
    </vt:vector>
  </HeadingPairs>
  <TitlesOfParts>
    <vt:vector size="78" baseType="lpstr">
      <vt:lpstr>Arial</vt:lpstr>
      <vt:lpstr>Times New Roman</vt:lpstr>
      <vt:lpstr>Trebuchet MS</vt:lpstr>
      <vt:lpstr>Wingdings 2</vt:lpstr>
      <vt:lpstr>Wingdings 3</vt:lpstr>
      <vt:lpstr>Facet</vt:lpstr>
      <vt:lpstr>PowerPoint-presentatie</vt:lpstr>
      <vt:lpstr>Hoe werkt het?</vt:lpstr>
      <vt:lpstr>Waar gaan we het over hebben in deze module</vt:lpstr>
      <vt:lpstr>Les 1. Gelijke behandeling, gelijke kansen?</vt:lpstr>
      <vt:lpstr>Andere tijden … </vt:lpstr>
      <vt:lpstr>Hoezo kiezen? </vt:lpstr>
      <vt:lpstr>Hoe zit het nu dan met  jouw keuzes en kansen? </vt:lpstr>
      <vt:lpstr>Gelijke behandeling? Gelijke kansen? </vt:lpstr>
      <vt:lpstr>Gelijke behoeftes?</vt:lpstr>
      <vt:lpstr>Gelijke rechten?</vt:lpstr>
      <vt:lpstr>Gelijke behandeling, gelijke kansen?</vt:lpstr>
      <vt:lpstr>Gelijke behandeling, gelijke kansen?  </vt:lpstr>
      <vt:lpstr>Gelijke kansen,  of eerlijke kansen? </vt:lpstr>
      <vt:lpstr>Wat heb jij nodig? </vt:lpstr>
      <vt:lpstr>Scholen moeten jullie gelijke kansen geven, maar … </vt:lpstr>
      <vt:lpstr>Misschien wil je profvoetballer worden, kok, architect, banketbakker, bouwvakker, stylist, kinderpsycholoog, leerkracht, boer of model (mv) of … </vt:lpstr>
      <vt:lpstr>Filmpje</vt:lpstr>
      <vt:lpstr>Einde les 1 Evaluatie</vt:lpstr>
      <vt:lpstr>Les 2. Voordelen en nadelen</vt:lpstr>
      <vt:lpstr>In de tijd van Erasmus kon je meestal niet kiezen</vt:lpstr>
      <vt:lpstr>Eerlijke kansen </vt:lpstr>
      <vt:lpstr>Veranderingen en verbeteringen</vt:lpstr>
      <vt:lpstr>Wat verandert er voor jou?</vt:lpstr>
      <vt:lpstr>Ben jij in het voordeel of in het nadeel? </vt:lpstr>
      <vt:lpstr>Filmpje </vt:lpstr>
      <vt:lpstr>Wie zijn er nu nog in het nadeel? </vt:lpstr>
      <vt:lpstr>Filmpje (optioneel) </vt:lpstr>
      <vt:lpstr>Gelijke behandeling </vt:lpstr>
      <vt:lpstr>Artikel 1 van onze Grondwet</vt:lpstr>
      <vt:lpstr>Is het dan nu allemaal oké? </vt:lpstr>
      <vt:lpstr>Gelijke behandeling?   En werkt het ook?</vt:lpstr>
      <vt:lpstr>Filmpje (optioneel) </vt:lpstr>
      <vt:lpstr>Gelijke rechten in Nederland?   En hoe gaat dat in de praktijk?</vt:lpstr>
      <vt:lpstr>Ga ervoor!</vt:lpstr>
      <vt:lpstr>Hoe kijk jij naar je kansen?    Ben je een optimist of een pessimist?</vt:lpstr>
      <vt:lpstr>Waar liggen jouw kansen?</vt:lpstr>
      <vt:lpstr>Je hebt talent … </vt:lpstr>
      <vt:lpstr>Geef niet op!</vt:lpstr>
      <vt:lpstr>Dromen en kansen</vt:lpstr>
      <vt:lpstr>Filmpje</vt:lpstr>
      <vt:lpstr>Jouw top 10</vt:lpstr>
      <vt:lpstr>Het belangrijkste is …</vt:lpstr>
      <vt:lpstr>Dromen over je toekomst</vt:lpstr>
      <vt:lpstr>Filmpjes</vt:lpstr>
      <vt:lpstr>Einde les 2 Evaluatie</vt:lpstr>
      <vt:lpstr>Les 3</vt:lpstr>
      <vt:lpstr>Zo ben ik of zo wil ik zijn …</vt:lpstr>
      <vt:lpstr>Rond het jaar 1500</vt:lpstr>
      <vt:lpstr>Alles gaat mis …</vt:lpstr>
      <vt:lpstr>Eigen baas?</vt:lpstr>
      <vt:lpstr>Wie?</vt:lpstr>
      <vt:lpstr>Som zit het tegen en                soms zit het mee</vt:lpstr>
      <vt:lpstr>Filmpje (optioneel) </vt:lpstr>
      <vt:lpstr>Som zit het tegen en                soms zit het mee</vt:lpstr>
      <vt:lpstr>Huh? Slijmen, Erasmus?</vt:lpstr>
      <vt:lpstr>Zorgen dat ze je aardig vinden creëert ook kansen</vt:lpstr>
      <vt:lpstr>Wat is jouw houding?</vt:lpstr>
      <vt:lpstr>Jouw sterke kanten  zijn kansen!</vt:lpstr>
      <vt:lpstr>Wie of wat bepaalt jouw toekomst?</vt:lpstr>
      <vt:lpstr>Kansen en dromen waarmaken</vt:lpstr>
      <vt:lpstr>Wie kunnen jullie daarbij steunen? </vt:lpstr>
      <vt:lpstr>Erasmus droomt van reizen</vt:lpstr>
      <vt:lpstr>Daar heb je wat aan …</vt:lpstr>
      <vt:lpstr>Eh … welke eigenschapen?</vt:lpstr>
      <vt:lpstr>Ga jij ervoor?</vt:lpstr>
      <vt:lpstr>Zo ben ik nu eenmaal?  Of zo wil ik zijn?</vt:lpstr>
      <vt:lpstr>Hoe zit dat met jouw eigenschappen?</vt:lpstr>
      <vt:lpstr>Zo gaat het lukken …</vt:lpstr>
      <vt:lpstr>Hoe zie jij je kansen?  Gaat het lukken, of geloof      je er eigenlijk niet in?</vt:lpstr>
      <vt:lpstr>Filmpjes</vt:lpstr>
      <vt:lpstr>Einde les 3 Evaluatie</vt:lpstr>
      <vt:lpstr>Actieve werkvormen</vt:lpstr>
    </vt:vector>
  </TitlesOfParts>
  <Company>GGD Rotterdam e.o.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Voortgang Plan van Aanpak MO (Rijk-G4)</dc:title>
  <dc:creator>WIST</dc:creator>
  <cp:lastModifiedBy>louise Langelaan</cp:lastModifiedBy>
  <cp:revision>1246</cp:revision>
  <cp:lastPrinted>2021-09-27T10:00:31Z</cp:lastPrinted>
  <dcterms:created xsi:type="dcterms:W3CDTF">2006-05-30T09:01:23Z</dcterms:created>
  <dcterms:modified xsi:type="dcterms:W3CDTF">2023-09-19T14:21:11Z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871968-df67-4817-ac85-f4a5f5ebb5dd_Enabled">
    <vt:lpwstr>true</vt:lpwstr>
  </property>
  <property fmtid="{D5CDD505-2E9C-101B-9397-08002B2CF9AE}" pid="3" name="MSIP_Label_ea871968-df67-4817-ac85-f4a5f5ebb5dd_SetDate">
    <vt:lpwstr>2022-06-19T10:48:14Z</vt:lpwstr>
  </property>
  <property fmtid="{D5CDD505-2E9C-101B-9397-08002B2CF9AE}" pid="4" name="MSIP_Label_ea871968-df67-4817-ac85-f4a5f5ebb5dd_Method">
    <vt:lpwstr>Standard</vt:lpwstr>
  </property>
  <property fmtid="{D5CDD505-2E9C-101B-9397-08002B2CF9AE}" pid="5" name="MSIP_Label_ea871968-df67-4817-ac85-f4a5f5ebb5dd_Name">
    <vt:lpwstr>Bedrijfsvertrouwelijk</vt:lpwstr>
  </property>
  <property fmtid="{D5CDD505-2E9C-101B-9397-08002B2CF9AE}" pid="6" name="MSIP_Label_ea871968-df67-4817-ac85-f4a5f5ebb5dd_SiteId">
    <vt:lpwstr>49c4cd82-8f65-4d6a-9a3b-0ecd07c0cf5b</vt:lpwstr>
  </property>
  <property fmtid="{D5CDD505-2E9C-101B-9397-08002B2CF9AE}" pid="7" name="MSIP_Label_ea871968-df67-4817-ac85-f4a5f5ebb5dd_ActionId">
    <vt:lpwstr>70897d3d-3d3f-47dd-8e31-0d38e2afb83b</vt:lpwstr>
  </property>
  <property fmtid="{D5CDD505-2E9C-101B-9397-08002B2CF9AE}" pid="8" name="MSIP_Label_ea871968-df67-4817-ac85-f4a5f5ebb5dd_ContentBits">
    <vt:lpwstr>0</vt:lpwstr>
  </property>
</Properties>
</file>