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5" r:id="rId1"/>
  </p:sldMasterIdLst>
  <p:notesMasterIdLst>
    <p:notesMasterId r:id="rId49"/>
  </p:notesMasterIdLst>
  <p:handoutMasterIdLst>
    <p:handoutMasterId r:id="rId50"/>
  </p:handoutMasterIdLst>
  <p:sldIdLst>
    <p:sldId id="387" r:id="rId2"/>
    <p:sldId id="439" r:id="rId3"/>
    <p:sldId id="440" r:id="rId4"/>
    <p:sldId id="441" r:id="rId5"/>
    <p:sldId id="449" r:id="rId6"/>
    <p:sldId id="451" r:id="rId7"/>
    <p:sldId id="452" r:id="rId8"/>
    <p:sldId id="453" r:id="rId9"/>
    <p:sldId id="454" r:id="rId10"/>
    <p:sldId id="455" r:id="rId11"/>
    <p:sldId id="456" r:id="rId12"/>
    <p:sldId id="457" r:id="rId13"/>
    <p:sldId id="458" r:id="rId14"/>
    <p:sldId id="488" r:id="rId15"/>
    <p:sldId id="459" r:id="rId16"/>
    <p:sldId id="448" r:id="rId17"/>
    <p:sldId id="443" r:id="rId18"/>
    <p:sldId id="460" r:id="rId19"/>
    <p:sldId id="461" r:id="rId20"/>
    <p:sldId id="462" r:id="rId21"/>
    <p:sldId id="463" r:id="rId22"/>
    <p:sldId id="464" r:id="rId23"/>
    <p:sldId id="489" r:id="rId24"/>
    <p:sldId id="465" r:id="rId25"/>
    <p:sldId id="466" r:id="rId26"/>
    <p:sldId id="467" r:id="rId27"/>
    <p:sldId id="442" r:id="rId28"/>
    <p:sldId id="469" r:id="rId29"/>
    <p:sldId id="470" r:id="rId30"/>
    <p:sldId id="471" r:id="rId31"/>
    <p:sldId id="472" r:id="rId32"/>
    <p:sldId id="473" r:id="rId33"/>
    <p:sldId id="474" r:id="rId34"/>
    <p:sldId id="475" r:id="rId35"/>
    <p:sldId id="476" r:id="rId36"/>
    <p:sldId id="477" r:id="rId37"/>
    <p:sldId id="478" r:id="rId38"/>
    <p:sldId id="479" r:id="rId39"/>
    <p:sldId id="480" r:id="rId40"/>
    <p:sldId id="481" r:id="rId41"/>
    <p:sldId id="482" r:id="rId42"/>
    <p:sldId id="483" r:id="rId43"/>
    <p:sldId id="484" r:id="rId44"/>
    <p:sldId id="468" r:id="rId45"/>
    <p:sldId id="485" r:id="rId46"/>
    <p:sldId id="486" r:id="rId47"/>
    <p:sldId id="487" r:id="rId48"/>
  </p:sldIdLst>
  <p:sldSz cx="9144000" cy="6858000" type="screen4x3"/>
  <p:notesSz cx="6888163" cy="10021888"/>
  <p:defaultTextStyle>
    <a:defPPr>
      <a:defRPr lang="nl-N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7A1"/>
    <a:srgbClr val="94C357"/>
    <a:srgbClr val="009DD9"/>
    <a:srgbClr val="1E7F4B"/>
    <a:srgbClr val="4285C5"/>
    <a:srgbClr val="66B557"/>
    <a:srgbClr val="33AA56"/>
    <a:srgbClr val="DCFB21"/>
    <a:srgbClr val="91A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6" autoAdjust="0"/>
    <p:restoredTop sz="96306" autoAdjust="0"/>
  </p:normalViewPr>
  <p:slideViewPr>
    <p:cSldViewPr>
      <p:cViewPr varScale="1">
        <p:scale>
          <a:sx n="110" d="100"/>
          <a:sy n="110" d="100"/>
        </p:scale>
        <p:origin x="12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5049984-023C-440B-A57E-30F80C88CA74}"/>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3" name="Rectangle 3">
            <a:extLst>
              <a:ext uri="{FF2B5EF4-FFF2-40B4-BE49-F238E27FC236}">
                <a16:creationId xmlns:a16="http://schemas.microsoft.com/office/drawing/2014/main" id="{8612CAEA-D4E7-49DC-9FDE-80EA282F8C36}"/>
              </a:ext>
            </a:extLst>
          </p:cNvPr>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20484" name="Rectangle 4">
            <a:extLst>
              <a:ext uri="{FF2B5EF4-FFF2-40B4-BE49-F238E27FC236}">
                <a16:creationId xmlns:a16="http://schemas.microsoft.com/office/drawing/2014/main" id="{5DD6E5A8-27E8-4409-A736-0C02C25EF55B}"/>
              </a:ext>
            </a:extLst>
          </p:cNvPr>
          <p:cNvSpPr>
            <a:spLocks noGrp="1" noChangeArrowheads="1"/>
          </p:cNvSpPr>
          <p:nvPr>
            <p:ph type="ftr" sz="quarter" idx="2"/>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5" name="Rectangle 5">
            <a:extLst>
              <a:ext uri="{FF2B5EF4-FFF2-40B4-BE49-F238E27FC236}">
                <a16:creationId xmlns:a16="http://schemas.microsoft.com/office/drawing/2014/main" id="{CFD03464-21ED-4CB7-9CA1-935E440E84BC}"/>
              </a:ext>
            </a:extLst>
          </p:cNvPr>
          <p:cNvSpPr>
            <a:spLocks noGrp="1" noChangeArrowheads="1"/>
          </p:cNvSpPr>
          <p:nvPr>
            <p:ph type="sldNum" sz="quarter" idx="3"/>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4D8CC6B5-55E7-4960-84D7-98FE215C4380}"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465E9C4-12DF-421E-8F7B-4F09116DCA81}"/>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3" name="Rectangle 3">
            <a:extLst>
              <a:ext uri="{FF2B5EF4-FFF2-40B4-BE49-F238E27FC236}">
                <a16:creationId xmlns:a16="http://schemas.microsoft.com/office/drawing/2014/main" id="{552A1F25-F3CF-49BC-BFA2-3FF48CA117FB}"/>
              </a:ext>
            </a:extLst>
          </p:cNvPr>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5124" name="Rectangle 4">
            <a:extLst>
              <a:ext uri="{FF2B5EF4-FFF2-40B4-BE49-F238E27FC236}">
                <a16:creationId xmlns:a16="http://schemas.microsoft.com/office/drawing/2014/main" id="{E96DBDC1-6695-48C9-99A7-39B9EB5D942F}"/>
              </a:ext>
            </a:extLst>
          </p:cNvPr>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a:extLst>
              <a:ext uri="{FF2B5EF4-FFF2-40B4-BE49-F238E27FC236}">
                <a16:creationId xmlns:a16="http://schemas.microsoft.com/office/drawing/2014/main" id="{9A78B566-EB64-46AF-B7E5-8011E734ADE8}"/>
              </a:ext>
            </a:extLst>
          </p:cNvPr>
          <p:cNvSpPr>
            <a:spLocks noGrp="1" noChangeArrowheads="1"/>
          </p:cNvSpPr>
          <p:nvPr>
            <p:ph type="body" sz="quarter" idx="3"/>
          </p:nvPr>
        </p:nvSpPr>
        <p:spPr bwMode="auto">
          <a:xfrm>
            <a:off x="688975" y="4760913"/>
            <a:ext cx="5511800" cy="451008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7046" name="Rectangle 6">
            <a:extLst>
              <a:ext uri="{FF2B5EF4-FFF2-40B4-BE49-F238E27FC236}">
                <a16:creationId xmlns:a16="http://schemas.microsoft.com/office/drawing/2014/main" id="{96F9BA7A-4A75-4A3A-947E-462BE72B1FCE}"/>
              </a:ext>
            </a:extLst>
          </p:cNvPr>
          <p:cNvSpPr>
            <a:spLocks noGrp="1" noChangeArrowheads="1"/>
          </p:cNvSpPr>
          <p:nvPr>
            <p:ph type="ftr" sz="quarter" idx="4"/>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7" name="Rectangle 7">
            <a:extLst>
              <a:ext uri="{FF2B5EF4-FFF2-40B4-BE49-F238E27FC236}">
                <a16:creationId xmlns:a16="http://schemas.microsoft.com/office/drawing/2014/main" id="{C84A519F-ABB4-4B7A-A9A0-F2BE9EDA9B5E}"/>
              </a:ext>
            </a:extLst>
          </p:cNvPr>
          <p:cNvSpPr>
            <a:spLocks noGrp="1" noChangeArrowheads="1"/>
          </p:cNvSpPr>
          <p:nvPr>
            <p:ph type="sldNum" sz="quarter" idx="5"/>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1B51B1D2-2DCC-4DD5-B194-A0053AED2C9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13</a:t>
            </a:fld>
            <a:endParaRPr lang="nl-NL" altLang="nl-NL"/>
          </a:p>
        </p:txBody>
      </p:sp>
    </p:spTree>
    <p:extLst>
      <p:ext uri="{BB962C8B-B14F-4D97-AF65-F5344CB8AC3E}">
        <p14:creationId xmlns:p14="http://schemas.microsoft.com/office/powerpoint/2010/main" val="949452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25</a:t>
            </a:fld>
            <a:endParaRPr lang="nl-NL" altLang="nl-NL"/>
          </a:p>
        </p:txBody>
      </p:sp>
    </p:spTree>
    <p:extLst>
      <p:ext uri="{BB962C8B-B14F-4D97-AF65-F5344CB8AC3E}">
        <p14:creationId xmlns:p14="http://schemas.microsoft.com/office/powerpoint/2010/main" val="3014404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26</a:t>
            </a:fld>
            <a:endParaRPr lang="nl-NL" altLang="nl-NL"/>
          </a:p>
        </p:txBody>
      </p:sp>
    </p:spTree>
    <p:extLst>
      <p:ext uri="{BB962C8B-B14F-4D97-AF65-F5344CB8AC3E}">
        <p14:creationId xmlns:p14="http://schemas.microsoft.com/office/powerpoint/2010/main" val="1667991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28</a:t>
            </a:fld>
            <a:endParaRPr lang="nl-NL" altLang="nl-NL"/>
          </a:p>
        </p:txBody>
      </p:sp>
    </p:spTree>
    <p:extLst>
      <p:ext uri="{BB962C8B-B14F-4D97-AF65-F5344CB8AC3E}">
        <p14:creationId xmlns:p14="http://schemas.microsoft.com/office/powerpoint/2010/main" val="3984794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29</a:t>
            </a:fld>
            <a:endParaRPr lang="nl-NL" altLang="nl-NL"/>
          </a:p>
        </p:txBody>
      </p:sp>
    </p:spTree>
    <p:extLst>
      <p:ext uri="{BB962C8B-B14F-4D97-AF65-F5344CB8AC3E}">
        <p14:creationId xmlns:p14="http://schemas.microsoft.com/office/powerpoint/2010/main" val="1174550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30</a:t>
            </a:fld>
            <a:endParaRPr lang="nl-NL" altLang="nl-NL"/>
          </a:p>
        </p:txBody>
      </p:sp>
    </p:spTree>
    <p:extLst>
      <p:ext uri="{BB962C8B-B14F-4D97-AF65-F5344CB8AC3E}">
        <p14:creationId xmlns:p14="http://schemas.microsoft.com/office/powerpoint/2010/main" val="4201253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31</a:t>
            </a:fld>
            <a:endParaRPr lang="nl-NL" altLang="nl-NL"/>
          </a:p>
        </p:txBody>
      </p:sp>
    </p:spTree>
    <p:extLst>
      <p:ext uri="{BB962C8B-B14F-4D97-AF65-F5344CB8AC3E}">
        <p14:creationId xmlns:p14="http://schemas.microsoft.com/office/powerpoint/2010/main" val="1498742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32</a:t>
            </a:fld>
            <a:endParaRPr lang="nl-NL" altLang="nl-NL"/>
          </a:p>
        </p:txBody>
      </p:sp>
    </p:spTree>
    <p:extLst>
      <p:ext uri="{BB962C8B-B14F-4D97-AF65-F5344CB8AC3E}">
        <p14:creationId xmlns:p14="http://schemas.microsoft.com/office/powerpoint/2010/main" val="4025794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33</a:t>
            </a:fld>
            <a:endParaRPr lang="nl-NL" altLang="nl-NL"/>
          </a:p>
        </p:txBody>
      </p:sp>
    </p:spTree>
    <p:extLst>
      <p:ext uri="{BB962C8B-B14F-4D97-AF65-F5344CB8AC3E}">
        <p14:creationId xmlns:p14="http://schemas.microsoft.com/office/powerpoint/2010/main" val="1021369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34</a:t>
            </a:fld>
            <a:endParaRPr lang="nl-NL" altLang="nl-NL"/>
          </a:p>
        </p:txBody>
      </p:sp>
    </p:spTree>
    <p:extLst>
      <p:ext uri="{BB962C8B-B14F-4D97-AF65-F5344CB8AC3E}">
        <p14:creationId xmlns:p14="http://schemas.microsoft.com/office/powerpoint/2010/main" val="1880915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38</a:t>
            </a:fld>
            <a:endParaRPr lang="nl-NL" altLang="nl-NL"/>
          </a:p>
        </p:txBody>
      </p:sp>
    </p:spTree>
    <p:extLst>
      <p:ext uri="{BB962C8B-B14F-4D97-AF65-F5344CB8AC3E}">
        <p14:creationId xmlns:p14="http://schemas.microsoft.com/office/powerpoint/2010/main" val="97713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14</a:t>
            </a:fld>
            <a:endParaRPr lang="nl-NL" altLang="nl-NL"/>
          </a:p>
        </p:txBody>
      </p:sp>
    </p:spTree>
    <p:extLst>
      <p:ext uri="{BB962C8B-B14F-4D97-AF65-F5344CB8AC3E}">
        <p14:creationId xmlns:p14="http://schemas.microsoft.com/office/powerpoint/2010/main" val="1520083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41</a:t>
            </a:fld>
            <a:endParaRPr lang="nl-NL" altLang="nl-NL"/>
          </a:p>
        </p:txBody>
      </p:sp>
    </p:spTree>
    <p:extLst>
      <p:ext uri="{BB962C8B-B14F-4D97-AF65-F5344CB8AC3E}">
        <p14:creationId xmlns:p14="http://schemas.microsoft.com/office/powerpoint/2010/main" val="930840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42</a:t>
            </a:fld>
            <a:endParaRPr lang="nl-NL" altLang="nl-NL"/>
          </a:p>
        </p:txBody>
      </p:sp>
    </p:spTree>
    <p:extLst>
      <p:ext uri="{BB962C8B-B14F-4D97-AF65-F5344CB8AC3E}">
        <p14:creationId xmlns:p14="http://schemas.microsoft.com/office/powerpoint/2010/main" val="58854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43</a:t>
            </a:fld>
            <a:endParaRPr lang="nl-NL" altLang="nl-NL"/>
          </a:p>
        </p:txBody>
      </p:sp>
    </p:spTree>
    <p:extLst>
      <p:ext uri="{BB962C8B-B14F-4D97-AF65-F5344CB8AC3E}">
        <p14:creationId xmlns:p14="http://schemas.microsoft.com/office/powerpoint/2010/main" val="432481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45</a:t>
            </a:fld>
            <a:endParaRPr lang="nl-NL" altLang="nl-NL"/>
          </a:p>
        </p:txBody>
      </p:sp>
    </p:spTree>
    <p:extLst>
      <p:ext uri="{BB962C8B-B14F-4D97-AF65-F5344CB8AC3E}">
        <p14:creationId xmlns:p14="http://schemas.microsoft.com/office/powerpoint/2010/main" val="1685132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46</a:t>
            </a:fld>
            <a:endParaRPr lang="nl-NL" altLang="nl-NL"/>
          </a:p>
        </p:txBody>
      </p:sp>
    </p:spTree>
    <p:extLst>
      <p:ext uri="{BB962C8B-B14F-4D97-AF65-F5344CB8AC3E}">
        <p14:creationId xmlns:p14="http://schemas.microsoft.com/office/powerpoint/2010/main" val="340352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15</a:t>
            </a:fld>
            <a:endParaRPr lang="nl-NL" altLang="nl-NL"/>
          </a:p>
        </p:txBody>
      </p:sp>
    </p:spTree>
    <p:extLst>
      <p:ext uri="{BB962C8B-B14F-4D97-AF65-F5344CB8AC3E}">
        <p14:creationId xmlns:p14="http://schemas.microsoft.com/office/powerpoint/2010/main" val="424198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19</a:t>
            </a:fld>
            <a:endParaRPr lang="nl-NL" altLang="nl-NL"/>
          </a:p>
        </p:txBody>
      </p:sp>
    </p:spTree>
    <p:extLst>
      <p:ext uri="{BB962C8B-B14F-4D97-AF65-F5344CB8AC3E}">
        <p14:creationId xmlns:p14="http://schemas.microsoft.com/office/powerpoint/2010/main" val="41359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20</a:t>
            </a:fld>
            <a:endParaRPr lang="nl-NL" altLang="nl-NL"/>
          </a:p>
        </p:txBody>
      </p:sp>
    </p:spTree>
    <p:extLst>
      <p:ext uri="{BB962C8B-B14F-4D97-AF65-F5344CB8AC3E}">
        <p14:creationId xmlns:p14="http://schemas.microsoft.com/office/powerpoint/2010/main" val="420415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21</a:t>
            </a:fld>
            <a:endParaRPr lang="nl-NL" altLang="nl-NL"/>
          </a:p>
        </p:txBody>
      </p:sp>
    </p:spTree>
    <p:extLst>
      <p:ext uri="{BB962C8B-B14F-4D97-AF65-F5344CB8AC3E}">
        <p14:creationId xmlns:p14="http://schemas.microsoft.com/office/powerpoint/2010/main" val="200463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22</a:t>
            </a:fld>
            <a:endParaRPr lang="nl-NL" altLang="nl-NL"/>
          </a:p>
        </p:txBody>
      </p:sp>
    </p:spTree>
    <p:extLst>
      <p:ext uri="{BB962C8B-B14F-4D97-AF65-F5344CB8AC3E}">
        <p14:creationId xmlns:p14="http://schemas.microsoft.com/office/powerpoint/2010/main" val="150097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23</a:t>
            </a:fld>
            <a:endParaRPr lang="nl-NL" altLang="nl-NL"/>
          </a:p>
        </p:txBody>
      </p:sp>
    </p:spTree>
    <p:extLst>
      <p:ext uri="{BB962C8B-B14F-4D97-AF65-F5344CB8AC3E}">
        <p14:creationId xmlns:p14="http://schemas.microsoft.com/office/powerpoint/2010/main" val="355878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24</a:t>
            </a:fld>
            <a:endParaRPr lang="nl-NL" altLang="nl-NL"/>
          </a:p>
        </p:txBody>
      </p:sp>
    </p:spTree>
    <p:extLst>
      <p:ext uri="{BB962C8B-B14F-4D97-AF65-F5344CB8AC3E}">
        <p14:creationId xmlns:p14="http://schemas.microsoft.com/office/powerpoint/2010/main" val="206178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l">
              <a:defRPr sz="5400">
                <a:solidFill>
                  <a:srgbClr val="66B557"/>
                </a:solidFill>
              </a:defRPr>
            </a:lvl1pPr>
          </a:lstStyle>
          <a:p>
            <a:r>
              <a:rPr lang="nl-NL" dirty="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15" name="Date Placeholder 3">
            <a:extLst>
              <a:ext uri="{FF2B5EF4-FFF2-40B4-BE49-F238E27FC236}">
                <a16:creationId xmlns:a16="http://schemas.microsoft.com/office/drawing/2014/main" id="{B26C6CD9-91E4-4518-8D0D-2C9D371EDB9B}"/>
              </a:ext>
            </a:extLst>
          </p:cNvPr>
          <p:cNvSpPr>
            <a:spLocks noGrp="1"/>
          </p:cNvSpPr>
          <p:nvPr>
            <p:ph type="dt" sz="half" idx="10"/>
          </p:nvPr>
        </p:nvSpPr>
        <p:spPr/>
        <p:txBody>
          <a:bodyPr/>
          <a:lstStyle>
            <a:lvl1pPr>
              <a:defRPr/>
            </a:lvl1pPr>
          </a:lstStyle>
          <a:p>
            <a:pPr>
              <a:defRPr/>
            </a:pPr>
            <a:fld id="{B5CEBAFF-7009-4CD7-A8F7-3340ACD81FA8}" type="datetime4">
              <a:rPr lang="nl-NL" smtClean="0"/>
              <a:pPr>
                <a:defRPr/>
              </a:pPr>
              <a:t>12 augustus 2022</a:t>
            </a:fld>
            <a:endParaRPr lang="en-US"/>
          </a:p>
        </p:txBody>
      </p:sp>
      <p:sp>
        <p:nvSpPr>
          <p:cNvPr id="16" name="Footer Placeholder 4">
            <a:extLst>
              <a:ext uri="{FF2B5EF4-FFF2-40B4-BE49-F238E27FC236}">
                <a16:creationId xmlns:a16="http://schemas.microsoft.com/office/drawing/2014/main" id="{7A371A34-1580-4097-B020-D9E6DF6EE26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C350F5C-870F-4177-9E7C-92B677516778}"/>
              </a:ext>
            </a:extLst>
          </p:cNvPr>
          <p:cNvSpPr>
            <a:spLocks noGrp="1"/>
          </p:cNvSpPr>
          <p:nvPr>
            <p:ph type="sldNum" sz="quarter" idx="12"/>
          </p:nvPr>
        </p:nvSpPr>
        <p:spPr/>
        <p:txBody>
          <a:bodyPr/>
          <a:lstStyle>
            <a:lvl1pPr>
              <a:defRPr/>
            </a:lvl1pPr>
          </a:lstStyle>
          <a:p>
            <a:pPr>
              <a:defRPr/>
            </a:pPr>
            <a:fld id="{80D8FA1F-4AF4-4D1E-8BD9-939A6E3B5566}" type="slidenum">
              <a:rPr lang="en-US" altLang="nl-NL"/>
              <a:pPr>
                <a:defRPr/>
              </a:pPr>
              <a:t>‹nr.›</a:t>
            </a:fld>
            <a:endParaRPr lang="en-US" altLang="nl-NL"/>
          </a:p>
        </p:txBody>
      </p:sp>
    </p:spTree>
    <p:extLst>
      <p:ext uri="{BB962C8B-B14F-4D97-AF65-F5344CB8AC3E}">
        <p14:creationId xmlns:p14="http://schemas.microsoft.com/office/powerpoint/2010/main" val="360996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81CF5FC2-6E2F-4380-9200-0EAFA9C47651}"/>
              </a:ext>
            </a:extLst>
          </p:cNvPr>
          <p:cNvSpPr>
            <a:spLocks noGrp="1"/>
          </p:cNvSpPr>
          <p:nvPr>
            <p:ph type="dt" sz="half" idx="10"/>
          </p:nvPr>
        </p:nvSpPr>
        <p:spPr/>
        <p:txBody>
          <a:bodyPr/>
          <a:lstStyle>
            <a:lvl1pPr>
              <a:defRPr/>
            </a:lvl1pPr>
          </a:lstStyle>
          <a:p>
            <a:pPr>
              <a:defRPr/>
            </a:pPr>
            <a:fld id="{08AD51F1-ADE7-4261-A326-7AC7712DF42E}" type="datetime4">
              <a:rPr lang="nl-NL" smtClean="0"/>
              <a:pPr>
                <a:defRPr/>
              </a:pPr>
              <a:t>12 augustus 2022</a:t>
            </a:fld>
            <a:endParaRPr lang="en-US"/>
          </a:p>
        </p:txBody>
      </p:sp>
      <p:sp>
        <p:nvSpPr>
          <p:cNvPr id="5" name="Footer Placeholder 4">
            <a:extLst>
              <a:ext uri="{FF2B5EF4-FFF2-40B4-BE49-F238E27FC236}">
                <a16:creationId xmlns:a16="http://schemas.microsoft.com/office/drawing/2014/main" id="{8453BA83-C4AC-49A1-BDF7-DC8EC46372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4E320E-16DE-4528-902E-54C81D9CE579}"/>
              </a:ext>
            </a:extLst>
          </p:cNvPr>
          <p:cNvSpPr>
            <a:spLocks noGrp="1"/>
          </p:cNvSpPr>
          <p:nvPr>
            <p:ph type="sldNum" sz="quarter" idx="12"/>
          </p:nvPr>
        </p:nvSpPr>
        <p:spPr/>
        <p:txBody>
          <a:bodyPr/>
          <a:lstStyle>
            <a:lvl1pPr>
              <a:defRPr/>
            </a:lvl1pPr>
          </a:lstStyle>
          <a:p>
            <a:pPr>
              <a:defRPr/>
            </a:pPr>
            <a:fld id="{A4AE3B5F-A0E9-4DB0-9850-4BADC3E6FD49}" type="slidenum">
              <a:rPr lang="en-US" altLang="nl-NL"/>
              <a:pPr>
                <a:defRPr/>
              </a:pPr>
              <a:t>‹nr.›</a:t>
            </a:fld>
            <a:endParaRPr lang="en-US" altLang="nl-NL"/>
          </a:p>
        </p:txBody>
      </p:sp>
    </p:spTree>
    <p:extLst>
      <p:ext uri="{BB962C8B-B14F-4D97-AF65-F5344CB8AC3E}">
        <p14:creationId xmlns:p14="http://schemas.microsoft.com/office/powerpoint/2010/main" val="25751287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73129472-D233-4031-B345-4414C0CDE712}"/>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A0726346-50F2-4FF4-8230-B3F4E1D5B61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7A671EEC-41AA-4433-A21D-D275516086C0}"/>
              </a:ext>
            </a:extLst>
          </p:cNvPr>
          <p:cNvSpPr>
            <a:spLocks noGrp="1"/>
          </p:cNvSpPr>
          <p:nvPr>
            <p:ph type="dt" sz="half" idx="14"/>
          </p:nvPr>
        </p:nvSpPr>
        <p:spPr/>
        <p:txBody>
          <a:bodyPr/>
          <a:lstStyle>
            <a:lvl1pPr>
              <a:defRPr/>
            </a:lvl1pPr>
          </a:lstStyle>
          <a:p>
            <a:pPr>
              <a:defRPr/>
            </a:pPr>
            <a:fld id="{571D7CCA-088C-456F-8324-BFF859C86454}" type="datetime4">
              <a:rPr lang="nl-NL" smtClean="0"/>
              <a:pPr>
                <a:defRPr/>
              </a:pPr>
              <a:t>12 augustus 2022</a:t>
            </a:fld>
            <a:endParaRPr lang="en-US"/>
          </a:p>
        </p:txBody>
      </p:sp>
      <p:sp>
        <p:nvSpPr>
          <p:cNvPr id="8" name="Footer Placeholder 4">
            <a:extLst>
              <a:ext uri="{FF2B5EF4-FFF2-40B4-BE49-F238E27FC236}">
                <a16:creationId xmlns:a16="http://schemas.microsoft.com/office/drawing/2014/main" id="{32C842E3-AF9E-4EE6-BF9F-23CCD34C3E5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560DDA-C83F-42B7-84EC-AB96854F8189}"/>
              </a:ext>
            </a:extLst>
          </p:cNvPr>
          <p:cNvSpPr>
            <a:spLocks noGrp="1"/>
          </p:cNvSpPr>
          <p:nvPr>
            <p:ph type="sldNum" sz="quarter" idx="16"/>
          </p:nvPr>
        </p:nvSpPr>
        <p:spPr/>
        <p:txBody>
          <a:bodyPr/>
          <a:lstStyle>
            <a:lvl1pPr>
              <a:defRPr/>
            </a:lvl1pPr>
          </a:lstStyle>
          <a:p>
            <a:pPr>
              <a:defRPr/>
            </a:pPr>
            <a:fld id="{C959734C-8648-486E-832C-C06E198FCDF3}" type="slidenum">
              <a:rPr lang="en-US" altLang="nl-NL"/>
              <a:pPr>
                <a:defRPr/>
              </a:pPr>
              <a:t>‹nr.›</a:t>
            </a:fld>
            <a:endParaRPr lang="en-US" altLang="nl-NL"/>
          </a:p>
        </p:txBody>
      </p:sp>
    </p:spTree>
    <p:extLst>
      <p:ext uri="{BB962C8B-B14F-4D97-AF65-F5344CB8AC3E}">
        <p14:creationId xmlns:p14="http://schemas.microsoft.com/office/powerpoint/2010/main" val="24309930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E179413B-4462-41AB-A38D-D73D1592A57C}"/>
              </a:ext>
            </a:extLst>
          </p:cNvPr>
          <p:cNvSpPr>
            <a:spLocks noGrp="1"/>
          </p:cNvSpPr>
          <p:nvPr>
            <p:ph type="dt" sz="half" idx="10"/>
          </p:nvPr>
        </p:nvSpPr>
        <p:spPr/>
        <p:txBody>
          <a:bodyPr/>
          <a:lstStyle>
            <a:lvl1pPr>
              <a:defRPr/>
            </a:lvl1pPr>
          </a:lstStyle>
          <a:p>
            <a:pPr>
              <a:defRPr/>
            </a:pPr>
            <a:fld id="{A33D0C63-7D83-4DB2-8A98-3336AC465539}" type="datetime4">
              <a:rPr lang="nl-NL" smtClean="0"/>
              <a:pPr>
                <a:defRPr/>
              </a:pPr>
              <a:t>12 augustus 2022</a:t>
            </a:fld>
            <a:endParaRPr lang="en-US"/>
          </a:p>
        </p:txBody>
      </p:sp>
      <p:sp>
        <p:nvSpPr>
          <p:cNvPr id="5" name="Footer Placeholder 4">
            <a:extLst>
              <a:ext uri="{FF2B5EF4-FFF2-40B4-BE49-F238E27FC236}">
                <a16:creationId xmlns:a16="http://schemas.microsoft.com/office/drawing/2014/main" id="{75FFB3AD-B6B8-4931-9C6C-9EFB6B46C5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233FC1-C012-442F-9E3F-236E2BF93D19}"/>
              </a:ext>
            </a:extLst>
          </p:cNvPr>
          <p:cNvSpPr>
            <a:spLocks noGrp="1"/>
          </p:cNvSpPr>
          <p:nvPr>
            <p:ph type="sldNum" sz="quarter" idx="12"/>
          </p:nvPr>
        </p:nvSpPr>
        <p:spPr/>
        <p:txBody>
          <a:bodyPr/>
          <a:lstStyle>
            <a:lvl1pPr>
              <a:defRPr/>
            </a:lvl1pPr>
          </a:lstStyle>
          <a:p>
            <a:pPr>
              <a:defRPr/>
            </a:pPr>
            <a:fld id="{D21186A8-4ECE-4172-85C7-C4861912A931}" type="slidenum">
              <a:rPr lang="en-US" altLang="nl-NL"/>
              <a:pPr>
                <a:defRPr/>
              </a:pPr>
              <a:t>‹nr.›</a:t>
            </a:fld>
            <a:endParaRPr lang="en-US" altLang="nl-NL"/>
          </a:p>
        </p:txBody>
      </p:sp>
    </p:spTree>
    <p:extLst>
      <p:ext uri="{BB962C8B-B14F-4D97-AF65-F5344CB8AC3E}">
        <p14:creationId xmlns:p14="http://schemas.microsoft.com/office/powerpoint/2010/main" val="24070484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5B6AFE1-E7C7-4420-BFEC-88E28CA673C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CDB79CD6-8961-43E2-A38D-E66A36E3D04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37F74507-EC3F-4A4B-A90C-00A62B9B1E84}"/>
              </a:ext>
            </a:extLst>
          </p:cNvPr>
          <p:cNvSpPr>
            <a:spLocks noGrp="1"/>
          </p:cNvSpPr>
          <p:nvPr>
            <p:ph type="dt" sz="half" idx="14"/>
          </p:nvPr>
        </p:nvSpPr>
        <p:spPr/>
        <p:txBody>
          <a:bodyPr/>
          <a:lstStyle>
            <a:lvl1pPr>
              <a:defRPr/>
            </a:lvl1pPr>
          </a:lstStyle>
          <a:p>
            <a:pPr>
              <a:defRPr/>
            </a:pPr>
            <a:fld id="{A34D4836-FA8A-4339-BACA-50F979CAB788}" type="datetime4">
              <a:rPr lang="nl-NL" smtClean="0"/>
              <a:pPr>
                <a:defRPr/>
              </a:pPr>
              <a:t>12 augustus 2022</a:t>
            </a:fld>
            <a:endParaRPr lang="en-US"/>
          </a:p>
        </p:txBody>
      </p:sp>
      <p:sp>
        <p:nvSpPr>
          <p:cNvPr id="8" name="Footer Placeholder 4">
            <a:extLst>
              <a:ext uri="{FF2B5EF4-FFF2-40B4-BE49-F238E27FC236}">
                <a16:creationId xmlns:a16="http://schemas.microsoft.com/office/drawing/2014/main" id="{41A192C1-F4ED-46BC-9C31-52F74CA6C59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A2FE15F-94D3-4752-B717-D005D7CC8985}"/>
              </a:ext>
            </a:extLst>
          </p:cNvPr>
          <p:cNvSpPr>
            <a:spLocks noGrp="1"/>
          </p:cNvSpPr>
          <p:nvPr>
            <p:ph type="sldNum" sz="quarter" idx="16"/>
          </p:nvPr>
        </p:nvSpPr>
        <p:spPr/>
        <p:txBody>
          <a:bodyPr/>
          <a:lstStyle>
            <a:lvl1pPr>
              <a:defRPr/>
            </a:lvl1pPr>
          </a:lstStyle>
          <a:p>
            <a:pPr>
              <a:defRPr/>
            </a:pPr>
            <a:fld id="{C5C830C6-A46E-43CA-B407-D2D3EBA170F4}" type="slidenum">
              <a:rPr lang="en-US" altLang="nl-NL"/>
              <a:pPr>
                <a:defRPr/>
              </a:pPr>
              <a:t>‹nr.›</a:t>
            </a:fld>
            <a:endParaRPr lang="en-US" altLang="nl-NL"/>
          </a:p>
        </p:txBody>
      </p:sp>
    </p:spTree>
    <p:extLst>
      <p:ext uri="{BB962C8B-B14F-4D97-AF65-F5344CB8AC3E}">
        <p14:creationId xmlns:p14="http://schemas.microsoft.com/office/powerpoint/2010/main" val="33739255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Date Placeholder 3">
            <a:extLst>
              <a:ext uri="{FF2B5EF4-FFF2-40B4-BE49-F238E27FC236}">
                <a16:creationId xmlns:a16="http://schemas.microsoft.com/office/drawing/2014/main" id="{83302D7D-7783-43FF-B827-437730CB1243}"/>
              </a:ext>
            </a:extLst>
          </p:cNvPr>
          <p:cNvSpPr>
            <a:spLocks noGrp="1"/>
          </p:cNvSpPr>
          <p:nvPr>
            <p:ph type="dt" sz="half" idx="14"/>
          </p:nvPr>
        </p:nvSpPr>
        <p:spPr/>
        <p:txBody>
          <a:bodyPr/>
          <a:lstStyle>
            <a:lvl1pPr>
              <a:defRPr/>
            </a:lvl1pPr>
          </a:lstStyle>
          <a:p>
            <a:pPr>
              <a:defRPr/>
            </a:pPr>
            <a:fld id="{A6BD985F-6071-47E0-BA1F-118BC36176E5}" type="datetime4">
              <a:rPr lang="nl-NL" smtClean="0"/>
              <a:pPr>
                <a:defRPr/>
              </a:pPr>
              <a:t>12 augustus 2022</a:t>
            </a:fld>
            <a:endParaRPr lang="en-US"/>
          </a:p>
        </p:txBody>
      </p:sp>
      <p:sp>
        <p:nvSpPr>
          <p:cNvPr id="6" name="Footer Placeholder 4">
            <a:extLst>
              <a:ext uri="{FF2B5EF4-FFF2-40B4-BE49-F238E27FC236}">
                <a16:creationId xmlns:a16="http://schemas.microsoft.com/office/drawing/2014/main" id="{BA2BB1F1-E3E0-40E6-9FDE-B18ACD022FE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E226DF-2D8A-4659-925E-23522FD6B8DA}"/>
              </a:ext>
            </a:extLst>
          </p:cNvPr>
          <p:cNvSpPr>
            <a:spLocks noGrp="1"/>
          </p:cNvSpPr>
          <p:nvPr>
            <p:ph type="sldNum" sz="quarter" idx="16"/>
          </p:nvPr>
        </p:nvSpPr>
        <p:spPr/>
        <p:txBody>
          <a:bodyPr/>
          <a:lstStyle>
            <a:lvl1pPr>
              <a:defRPr/>
            </a:lvl1pPr>
          </a:lstStyle>
          <a:p>
            <a:pPr>
              <a:defRPr/>
            </a:pPr>
            <a:fld id="{728E2886-E201-48B5-B9DA-43E63E83BD02}" type="slidenum">
              <a:rPr lang="en-US" altLang="nl-NL"/>
              <a:pPr>
                <a:defRPr/>
              </a:pPr>
              <a:t>‹nr.›</a:t>
            </a:fld>
            <a:endParaRPr lang="en-US" altLang="nl-NL"/>
          </a:p>
        </p:txBody>
      </p:sp>
    </p:spTree>
    <p:extLst>
      <p:ext uri="{BB962C8B-B14F-4D97-AF65-F5344CB8AC3E}">
        <p14:creationId xmlns:p14="http://schemas.microsoft.com/office/powerpoint/2010/main" val="8645379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179260EB-3060-4302-81DC-2840DA357879}"/>
              </a:ext>
            </a:extLst>
          </p:cNvPr>
          <p:cNvSpPr>
            <a:spLocks noGrp="1"/>
          </p:cNvSpPr>
          <p:nvPr>
            <p:ph type="dt" sz="half" idx="10"/>
          </p:nvPr>
        </p:nvSpPr>
        <p:spPr/>
        <p:txBody>
          <a:bodyPr/>
          <a:lstStyle>
            <a:lvl1pPr>
              <a:defRPr/>
            </a:lvl1pPr>
          </a:lstStyle>
          <a:p>
            <a:pPr>
              <a:defRPr/>
            </a:pPr>
            <a:fld id="{79335E5F-5AE0-43B9-AD1F-7F9DBB6A3686}" type="datetime4">
              <a:rPr lang="nl-NL" smtClean="0"/>
              <a:pPr>
                <a:defRPr/>
              </a:pPr>
              <a:t>12 augustus 2022</a:t>
            </a:fld>
            <a:endParaRPr lang="en-US"/>
          </a:p>
        </p:txBody>
      </p:sp>
      <p:sp>
        <p:nvSpPr>
          <p:cNvPr id="5" name="Footer Placeholder 4">
            <a:extLst>
              <a:ext uri="{FF2B5EF4-FFF2-40B4-BE49-F238E27FC236}">
                <a16:creationId xmlns:a16="http://schemas.microsoft.com/office/drawing/2014/main" id="{BB715970-3D49-407E-9155-F3A17CDC36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2C02D-7E2D-4C19-BEDA-46EAEF46808F}"/>
              </a:ext>
            </a:extLst>
          </p:cNvPr>
          <p:cNvSpPr>
            <a:spLocks noGrp="1"/>
          </p:cNvSpPr>
          <p:nvPr>
            <p:ph type="sldNum" sz="quarter" idx="12"/>
          </p:nvPr>
        </p:nvSpPr>
        <p:spPr/>
        <p:txBody>
          <a:bodyPr/>
          <a:lstStyle>
            <a:lvl1pPr>
              <a:defRPr/>
            </a:lvl1pPr>
          </a:lstStyle>
          <a:p>
            <a:pPr>
              <a:defRPr/>
            </a:pPr>
            <a:fld id="{9CEFE306-5B00-465E-834F-155AAEA43452}" type="slidenum">
              <a:rPr lang="en-US" altLang="nl-NL"/>
              <a:pPr>
                <a:defRPr/>
              </a:pPr>
              <a:t>‹nr.›</a:t>
            </a:fld>
            <a:endParaRPr lang="en-US" altLang="nl-NL"/>
          </a:p>
        </p:txBody>
      </p:sp>
    </p:spTree>
    <p:extLst>
      <p:ext uri="{BB962C8B-B14F-4D97-AF65-F5344CB8AC3E}">
        <p14:creationId xmlns:p14="http://schemas.microsoft.com/office/powerpoint/2010/main" val="158671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FCFBC4A7-C162-402D-B255-AB87AAA38F69}"/>
              </a:ext>
            </a:extLst>
          </p:cNvPr>
          <p:cNvSpPr>
            <a:spLocks noGrp="1"/>
          </p:cNvSpPr>
          <p:nvPr>
            <p:ph type="dt" sz="half" idx="10"/>
          </p:nvPr>
        </p:nvSpPr>
        <p:spPr/>
        <p:txBody>
          <a:bodyPr/>
          <a:lstStyle>
            <a:lvl1pPr>
              <a:defRPr/>
            </a:lvl1pPr>
          </a:lstStyle>
          <a:p>
            <a:pPr>
              <a:defRPr/>
            </a:pPr>
            <a:fld id="{EEB22D0E-108A-409B-B562-60794C70C1A7}" type="datetime4">
              <a:rPr lang="nl-NL" smtClean="0"/>
              <a:pPr>
                <a:defRPr/>
              </a:pPr>
              <a:t>12 augustus 2022</a:t>
            </a:fld>
            <a:endParaRPr lang="en-US"/>
          </a:p>
        </p:txBody>
      </p:sp>
      <p:sp>
        <p:nvSpPr>
          <p:cNvPr id="5" name="Footer Placeholder 4">
            <a:extLst>
              <a:ext uri="{FF2B5EF4-FFF2-40B4-BE49-F238E27FC236}">
                <a16:creationId xmlns:a16="http://schemas.microsoft.com/office/drawing/2014/main" id="{D913634D-24FB-46C0-A276-4FAE122DF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F0C08-9D4A-4B08-9ECB-5D6A9D8ED096}"/>
              </a:ext>
            </a:extLst>
          </p:cNvPr>
          <p:cNvSpPr>
            <a:spLocks noGrp="1"/>
          </p:cNvSpPr>
          <p:nvPr>
            <p:ph type="sldNum" sz="quarter" idx="12"/>
          </p:nvPr>
        </p:nvSpPr>
        <p:spPr/>
        <p:txBody>
          <a:bodyPr/>
          <a:lstStyle>
            <a:lvl1pPr>
              <a:defRPr/>
            </a:lvl1pPr>
          </a:lstStyle>
          <a:p>
            <a:pPr>
              <a:defRPr/>
            </a:pPr>
            <a:fld id="{E36BEDA2-9CFD-45C6-B2C2-F1232AFFBD43}" type="slidenum">
              <a:rPr lang="en-US" altLang="nl-NL"/>
              <a:pPr>
                <a:defRPr/>
              </a:pPr>
              <a:t>‹nr.›</a:t>
            </a:fld>
            <a:endParaRPr lang="en-US" altLang="nl-NL"/>
          </a:p>
        </p:txBody>
      </p:sp>
    </p:spTree>
    <p:extLst>
      <p:ext uri="{BB962C8B-B14F-4D97-AF65-F5344CB8AC3E}">
        <p14:creationId xmlns:p14="http://schemas.microsoft.com/office/powerpoint/2010/main" val="43476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67717B52-6AB3-4ABB-B509-DCAC37CC4179}"/>
              </a:ext>
            </a:extLst>
          </p:cNvPr>
          <p:cNvSpPr>
            <a:spLocks noGrp="1"/>
          </p:cNvSpPr>
          <p:nvPr>
            <p:ph type="dt" sz="half" idx="10"/>
          </p:nvPr>
        </p:nvSpPr>
        <p:spPr/>
        <p:txBody>
          <a:bodyPr/>
          <a:lstStyle>
            <a:lvl1pPr>
              <a:defRPr/>
            </a:lvl1pPr>
          </a:lstStyle>
          <a:p>
            <a:pPr>
              <a:defRPr/>
            </a:pPr>
            <a:fld id="{9C8D952D-3AE0-43BC-9570-E7D999425C5E}" type="datetime4">
              <a:rPr lang="nl-NL" smtClean="0"/>
              <a:pPr>
                <a:defRPr/>
              </a:pPr>
              <a:t>12 augustus 2022</a:t>
            </a:fld>
            <a:endParaRPr lang="en-US"/>
          </a:p>
        </p:txBody>
      </p:sp>
      <p:sp>
        <p:nvSpPr>
          <p:cNvPr id="5" name="Footer Placeholder 4">
            <a:extLst>
              <a:ext uri="{FF2B5EF4-FFF2-40B4-BE49-F238E27FC236}">
                <a16:creationId xmlns:a16="http://schemas.microsoft.com/office/drawing/2014/main" id="{C4422FB7-3924-4294-9DAA-FE8FD22238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45D41B-C046-4425-AE91-81AB28B960E6}"/>
              </a:ext>
            </a:extLst>
          </p:cNvPr>
          <p:cNvSpPr>
            <a:spLocks noGrp="1"/>
          </p:cNvSpPr>
          <p:nvPr>
            <p:ph type="sldNum" sz="quarter" idx="12"/>
          </p:nvPr>
        </p:nvSpPr>
        <p:spPr/>
        <p:txBody>
          <a:bodyPr/>
          <a:lstStyle>
            <a:lvl1pPr>
              <a:defRPr/>
            </a:lvl1pPr>
          </a:lstStyle>
          <a:p>
            <a:pPr>
              <a:defRPr/>
            </a:pPr>
            <a:fld id="{040EA640-68C3-4196-BE6C-0C90933B8963}" type="slidenum">
              <a:rPr lang="en-US" altLang="nl-NL"/>
              <a:pPr>
                <a:defRPr/>
              </a:pPr>
              <a:t>‹nr.›</a:t>
            </a:fld>
            <a:endParaRPr lang="en-US" altLang="nl-NL"/>
          </a:p>
        </p:txBody>
      </p:sp>
    </p:spTree>
    <p:extLst>
      <p:ext uri="{BB962C8B-B14F-4D97-AF65-F5344CB8AC3E}">
        <p14:creationId xmlns:p14="http://schemas.microsoft.com/office/powerpoint/2010/main" val="1255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solidFill>
                  <a:srgbClr val="66B557"/>
                </a:solidFill>
              </a:defRPr>
            </a:lvl1pPr>
          </a:lstStyle>
          <a:p>
            <a:r>
              <a:rPr lang="nl-NL" dirty="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96C3CBA0-E0FC-426C-BB35-F8B8F54D721E}"/>
              </a:ext>
            </a:extLst>
          </p:cNvPr>
          <p:cNvSpPr>
            <a:spLocks noGrp="1"/>
          </p:cNvSpPr>
          <p:nvPr>
            <p:ph type="dt" sz="half" idx="10"/>
          </p:nvPr>
        </p:nvSpPr>
        <p:spPr/>
        <p:txBody>
          <a:bodyPr/>
          <a:lstStyle>
            <a:lvl1pPr>
              <a:defRPr/>
            </a:lvl1pPr>
          </a:lstStyle>
          <a:p>
            <a:pPr>
              <a:defRPr/>
            </a:pPr>
            <a:fld id="{BCD94F24-E265-4AD0-9A2F-AE7EDCEACB6B}" type="datetime4">
              <a:rPr lang="nl-NL" smtClean="0"/>
              <a:pPr>
                <a:defRPr/>
              </a:pPr>
              <a:t>12 augustus 2022</a:t>
            </a:fld>
            <a:endParaRPr lang="en-US"/>
          </a:p>
        </p:txBody>
      </p:sp>
      <p:sp>
        <p:nvSpPr>
          <p:cNvPr id="5" name="Footer Placeholder 4">
            <a:extLst>
              <a:ext uri="{FF2B5EF4-FFF2-40B4-BE49-F238E27FC236}">
                <a16:creationId xmlns:a16="http://schemas.microsoft.com/office/drawing/2014/main" id="{BD5EE564-0C2A-4BFB-A9F0-E205B955E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6522AF-EFF4-4C08-8DDF-0BA092104103}"/>
              </a:ext>
            </a:extLst>
          </p:cNvPr>
          <p:cNvSpPr>
            <a:spLocks noGrp="1"/>
          </p:cNvSpPr>
          <p:nvPr>
            <p:ph type="sldNum" sz="quarter" idx="12"/>
          </p:nvPr>
        </p:nvSpPr>
        <p:spPr/>
        <p:txBody>
          <a:bodyPr/>
          <a:lstStyle>
            <a:lvl1pPr>
              <a:defRPr/>
            </a:lvl1pPr>
          </a:lstStyle>
          <a:p>
            <a:pPr>
              <a:defRPr/>
            </a:pPr>
            <a:fld id="{1379217C-F2B8-4E4B-8BE7-8200CFF6EF14}" type="slidenum">
              <a:rPr lang="en-US" altLang="nl-NL"/>
              <a:pPr>
                <a:defRPr/>
              </a:pPr>
              <a:t>‹nr.›</a:t>
            </a:fld>
            <a:endParaRPr lang="en-US" altLang="nl-NL"/>
          </a:p>
        </p:txBody>
      </p:sp>
    </p:spTree>
    <p:extLst>
      <p:ext uri="{BB962C8B-B14F-4D97-AF65-F5344CB8AC3E}">
        <p14:creationId xmlns:p14="http://schemas.microsoft.com/office/powerpoint/2010/main" val="277705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63216"/>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1916170"/>
            <a:ext cx="3088109" cy="412519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1916171"/>
            <a:ext cx="3088110" cy="412519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3">
            <a:extLst>
              <a:ext uri="{FF2B5EF4-FFF2-40B4-BE49-F238E27FC236}">
                <a16:creationId xmlns:a16="http://schemas.microsoft.com/office/drawing/2014/main" id="{6E420621-5CFB-43F5-BC0F-4DDD774B319D}"/>
              </a:ext>
            </a:extLst>
          </p:cNvPr>
          <p:cNvSpPr>
            <a:spLocks noGrp="1"/>
          </p:cNvSpPr>
          <p:nvPr>
            <p:ph type="dt" sz="half" idx="10"/>
          </p:nvPr>
        </p:nvSpPr>
        <p:spPr/>
        <p:txBody>
          <a:bodyPr/>
          <a:lstStyle>
            <a:lvl1pPr>
              <a:defRPr/>
            </a:lvl1pPr>
          </a:lstStyle>
          <a:p>
            <a:pPr>
              <a:defRPr/>
            </a:pPr>
            <a:fld id="{43FF64DC-6600-49CF-B452-7457FED8402D}" type="datetime4">
              <a:rPr lang="nl-NL" smtClean="0"/>
              <a:pPr>
                <a:defRPr/>
              </a:pPr>
              <a:t>12 augustus 2022</a:t>
            </a:fld>
            <a:endParaRPr lang="en-US"/>
          </a:p>
        </p:txBody>
      </p:sp>
      <p:sp>
        <p:nvSpPr>
          <p:cNvPr id="6" name="Footer Placeholder 4">
            <a:extLst>
              <a:ext uri="{FF2B5EF4-FFF2-40B4-BE49-F238E27FC236}">
                <a16:creationId xmlns:a16="http://schemas.microsoft.com/office/drawing/2014/main" id="{11E1DA93-1F89-415C-91AB-AB55CDFB13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922B60-5A05-4AF7-9038-93B9196F137C}"/>
              </a:ext>
            </a:extLst>
          </p:cNvPr>
          <p:cNvSpPr>
            <a:spLocks noGrp="1"/>
          </p:cNvSpPr>
          <p:nvPr>
            <p:ph type="sldNum" sz="quarter" idx="12"/>
          </p:nvPr>
        </p:nvSpPr>
        <p:spPr/>
        <p:txBody>
          <a:bodyPr/>
          <a:lstStyle>
            <a:lvl1pPr>
              <a:defRPr/>
            </a:lvl1pPr>
          </a:lstStyle>
          <a:p>
            <a:pPr>
              <a:defRPr/>
            </a:pPr>
            <a:fld id="{033EAD46-C6B9-49DF-A529-C1F35E2B84BC}" type="slidenum">
              <a:rPr lang="en-US" altLang="nl-NL"/>
              <a:pPr>
                <a:defRPr/>
              </a:pPr>
              <a:t>‹nr.›</a:t>
            </a:fld>
            <a:endParaRPr lang="en-US" altLang="nl-NL"/>
          </a:p>
        </p:txBody>
      </p:sp>
    </p:spTree>
    <p:extLst>
      <p:ext uri="{BB962C8B-B14F-4D97-AF65-F5344CB8AC3E}">
        <p14:creationId xmlns:p14="http://schemas.microsoft.com/office/powerpoint/2010/main" val="61339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7085657F-6D0B-41D0-887B-AD9C78E0E4F0}"/>
              </a:ext>
            </a:extLst>
          </p:cNvPr>
          <p:cNvSpPr>
            <a:spLocks noGrp="1"/>
          </p:cNvSpPr>
          <p:nvPr>
            <p:ph type="dt" sz="half" idx="10"/>
          </p:nvPr>
        </p:nvSpPr>
        <p:spPr/>
        <p:txBody>
          <a:bodyPr/>
          <a:lstStyle>
            <a:lvl1pPr>
              <a:defRPr/>
            </a:lvl1pPr>
          </a:lstStyle>
          <a:p>
            <a:pPr>
              <a:defRPr/>
            </a:pPr>
            <a:fld id="{E313DD54-F564-40E4-96BE-60D38F3F4763}" type="datetime4">
              <a:rPr lang="nl-NL" smtClean="0"/>
              <a:pPr>
                <a:defRPr/>
              </a:pPr>
              <a:t>12 augustus 2022</a:t>
            </a:fld>
            <a:endParaRPr lang="en-US"/>
          </a:p>
        </p:txBody>
      </p:sp>
      <p:sp>
        <p:nvSpPr>
          <p:cNvPr id="8" name="Footer Placeholder 4">
            <a:extLst>
              <a:ext uri="{FF2B5EF4-FFF2-40B4-BE49-F238E27FC236}">
                <a16:creationId xmlns:a16="http://schemas.microsoft.com/office/drawing/2014/main" id="{99FC3434-A2BE-4102-9CC9-503DB54839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CE2631-D223-4FD1-ADD6-BCC254B6FE1B}"/>
              </a:ext>
            </a:extLst>
          </p:cNvPr>
          <p:cNvSpPr>
            <a:spLocks noGrp="1"/>
          </p:cNvSpPr>
          <p:nvPr>
            <p:ph type="sldNum" sz="quarter" idx="12"/>
          </p:nvPr>
        </p:nvSpPr>
        <p:spPr/>
        <p:txBody>
          <a:bodyPr/>
          <a:lstStyle>
            <a:lvl1pPr>
              <a:defRPr/>
            </a:lvl1pPr>
          </a:lstStyle>
          <a:p>
            <a:pPr>
              <a:defRPr/>
            </a:pPr>
            <a:fld id="{EA6091DB-D093-4010-85DF-D4D9C5F9FA5D}" type="slidenum">
              <a:rPr lang="en-US" altLang="nl-NL"/>
              <a:pPr>
                <a:defRPr/>
              </a:pPr>
              <a:t>‹nr.›</a:t>
            </a:fld>
            <a:endParaRPr lang="en-US" altLang="nl-NL"/>
          </a:p>
        </p:txBody>
      </p:sp>
    </p:spTree>
    <p:extLst>
      <p:ext uri="{BB962C8B-B14F-4D97-AF65-F5344CB8AC3E}">
        <p14:creationId xmlns:p14="http://schemas.microsoft.com/office/powerpoint/2010/main" val="39637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3">
            <a:extLst>
              <a:ext uri="{FF2B5EF4-FFF2-40B4-BE49-F238E27FC236}">
                <a16:creationId xmlns:a16="http://schemas.microsoft.com/office/drawing/2014/main" id="{8A0C1FCF-4E8B-4A3C-BEA4-8C05FB20F4F6}"/>
              </a:ext>
            </a:extLst>
          </p:cNvPr>
          <p:cNvSpPr>
            <a:spLocks noGrp="1"/>
          </p:cNvSpPr>
          <p:nvPr>
            <p:ph type="dt" sz="half" idx="10"/>
          </p:nvPr>
        </p:nvSpPr>
        <p:spPr/>
        <p:txBody>
          <a:bodyPr/>
          <a:lstStyle>
            <a:lvl1pPr>
              <a:defRPr/>
            </a:lvl1pPr>
          </a:lstStyle>
          <a:p>
            <a:pPr>
              <a:defRPr/>
            </a:pPr>
            <a:fld id="{65B1D0B1-45FA-4361-99C4-1F331AB28D24}" type="datetime4">
              <a:rPr lang="nl-NL" smtClean="0"/>
              <a:pPr>
                <a:defRPr/>
              </a:pPr>
              <a:t>12 augustus 2022</a:t>
            </a:fld>
            <a:endParaRPr lang="en-US"/>
          </a:p>
        </p:txBody>
      </p:sp>
      <p:sp>
        <p:nvSpPr>
          <p:cNvPr id="4" name="Footer Placeholder 4">
            <a:extLst>
              <a:ext uri="{FF2B5EF4-FFF2-40B4-BE49-F238E27FC236}">
                <a16:creationId xmlns:a16="http://schemas.microsoft.com/office/drawing/2014/main" id="{3604CE9E-5EED-440D-8253-E26C3E427E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42AB9C-3E3A-42F0-9E12-C8B87FC3D352}"/>
              </a:ext>
            </a:extLst>
          </p:cNvPr>
          <p:cNvSpPr>
            <a:spLocks noGrp="1"/>
          </p:cNvSpPr>
          <p:nvPr>
            <p:ph type="sldNum" sz="quarter" idx="12"/>
          </p:nvPr>
        </p:nvSpPr>
        <p:spPr/>
        <p:txBody>
          <a:bodyPr/>
          <a:lstStyle>
            <a:lvl1pPr>
              <a:defRPr/>
            </a:lvl1pPr>
          </a:lstStyle>
          <a:p>
            <a:pPr>
              <a:defRPr/>
            </a:pPr>
            <a:fld id="{B630DDF1-B44F-4097-9489-1B0AD2F22E37}" type="slidenum">
              <a:rPr lang="en-US" altLang="nl-NL"/>
              <a:pPr>
                <a:defRPr/>
              </a:pPr>
              <a:t>‹nr.›</a:t>
            </a:fld>
            <a:endParaRPr lang="en-US" altLang="nl-NL"/>
          </a:p>
        </p:txBody>
      </p:sp>
    </p:spTree>
    <p:extLst>
      <p:ext uri="{BB962C8B-B14F-4D97-AF65-F5344CB8AC3E}">
        <p14:creationId xmlns:p14="http://schemas.microsoft.com/office/powerpoint/2010/main" val="366970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FCCECB-764F-4770-ADAD-EB8B32D79131}"/>
              </a:ext>
            </a:extLst>
          </p:cNvPr>
          <p:cNvSpPr>
            <a:spLocks noGrp="1"/>
          </p:cNvSpPr>
          <p:nvPr>
            <p:ph type="dt" sz="half" idx="10"/>
          </p:nvPr>
        </p:nvSpPr>
        <p:spPr/>
        <p:txBody>
          <a:bodyPr/>
          <a:lstStyle>
            <a:lvl1pPr>
              <a:defRPr/>
            </a:lvl1pPr>
          </a:lstStyle>
          <a:p>
            <a:pPr>
              <a:defRPr/>
            </a:pPr>
            <a:fld id="{E0DF0EC3-5A45-4148-9E9F-8038BE805716}" type="datetime4">
              <a:rPr lang="nl-NL" smtClean="0"/>
              <a:pPr>
                <a:defRPr/>
              </a:pPr>
              <a:t>12 augustus 2022</a:t>
            </a:fld>
            <a:endParaRPr lang="en-US"/>
          </a:p>
        </p:txBody>
      </p:sp>
      <p:sp>
        <p:nvSpPr>
          <p:cNvPr id="3" name="Footer Placeholder 4">
            <a:extLst>
              <a:ext uri="{FF2B5EF4-FFF2-40B4-BE49-F238E27FC236}">
                <a16:creationId xmlns:a16="http://schemas.microsoft.com/office/drawing/2014/main" id="{A5E0917D-EAAD-4AAB-BEBC-852D1639C0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5FCFCBC-1E5D-4EA3-9331-EF6F4CCE938F}"/>
              </a:ext>
            </a:extLst>
          </p:cNvPr>
          <p:cNvSpPr>
            <a:spLocks noGrp="1"/>
          </p:cNvSpPr>
          <p:nvPr>
            <p:ph type="sldNum" sz="quarter" idx="12"/>
          </p:nvPr>
        </p:nvSpPr>
        <p:spPr/>
        <p:txBody>
          <a:bodyPr/>
          <a:lstStyle>
            <a:lvl1pPr>
              <a:defRPr/>
            </a:lvl1pPr>
          </a:lstStyle>
          <a:p>
            <a:pPr>
              <a:defRPr/>
            </a:pPr>
            <a:fld id="{F9CDD1B3-27C8-4DE5-AAFA-0C9EC3C9BAC7}" type="slidenum">
              <a:rPr lang="en-US" altLang="nl-NL"/>
              <a:pPr>
                <a:defRPr/>
              </a:pPr>
              <a:t>‹nr.›</a:t>
            </a:fld>
            <a:endParaRPr lang="en-US" altLang="nl-NL"/>
          </a:p>
        </p:txBody>
      </p:sp>
    </p:spTree>
    <p:extLst>
      <p:ext uri="{BB962C8B-B14F-4D97-AF65-F5344CB8AC3E}">
        <p14:creationId xmlns:p14="http://schemas.microsoft.com/office/powerpoint/2010/main" val="407203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3">
            <a:extLst>
              <a:ext uri="{FF2B5EF4-FFF2-40B4-BE49-F238E27FC236}">
                <a16:creationId xmlns:a16="http://schemas.microsoft.com/office/drawing/2014/main" id="{7B368D89-85B6-4D42-877B-A96AD8754676}"/>
              </a:ext>
            </a:extLst>
          </p:cNvPr>
          <p:cNvSpPr>
            <a:spLocks noGrp="1"/>
          </p:cNvSpPr>
          <p:nvPr>
            <p:ph type="dt" sz="half" idx="10"/>
          </p:nvPr>
        </p:nvSpPr>
        <p:spPr/>
        <p:txBody>
          <a:bodyPr/>
          <a:lstStyle>
            <a:lvl1pPr>
              <a:defRPr/>
            </a:lvl1pPr>
          </a:lstStyle>
          <a:p>
            <a:pPr>
              <a:defRPr/>
            </a:pPr>
            <a:fld id="{A233FB64-E806-4A23-A7E4-C9D6BD61AFA6}" type="datetime4">
              <a:rPr lang="nl-NL" smtClean="0"/>
              <a:pPr>
                <a:defRPr/>
              </a:pPr>
              <a:t>12 augustus 2022</a:t>
            </a:fld>
            <a:endParaRPr lang="en-US"/>
          </a:p>
        </p:txBody>
      </p:sp>
      <p:sp>
        <p:nvSpPr>
          <p:cNvPr id="6" name="Footer Placeholder 4">
            <a:extLst>
              <a:ext uri="{FF2B5EF4-FFF2-40B4-BE49-F238E27FC236}">
                <a16:creationId xmlns:a16="http://schemas.microsoft.com/office/drawing/2014/main" id="{4E1402B6-C0B2-42BB-8B12-9DE7A566F7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4D7F6-5E61-4789-A061-D43AD16D8B0E}"/>
              </a:ext>
            </a:extLst>
          </p:cNvPr>
          <p:cNvSpPr>
            <a:spLocks noGrp="1"/>
          </p:cNvSpPr>
          <p:nvPr>
            <p:ph type="sldNum" sz="quarter" idx="12"/>
          </p:nvPr>
        </p:nvSpPr>
        <p:spPr/>
        <p:txBody>
          <a:bodyPr/>
          <a:lstStyle>
            <a:lvl1pPr>
              <a:defRPr/>
            </a:lvl1pPr>
          </a:lstStyle>
          <a:p>
            <a:pPr>
              <a:defRPr/>
            </a:pPr>
            <a:fld id="{C55FFA0C-B19B-4D99-9D99-D657139F6496}" type="slidenum">
              <a:rPr lang="en-US" altLang="nl-NL"/>
              <a:pPr>
                <a:defRPr/>
              </a:pPr>
              <a:t>‹nr.›</a:t>
            </a:fld>
            <a:endParaRPr lang="en-US" altLang="nl-NL"/>
          </a:p>
        </p:txBody>
      </p:sp>
    </p:spTree>
    <p:extLst>
      <p:ext uri="{BB962C8B-B14F-4D97-AF65-F5344CB8AC3E}">
        <p14:creationId xmlns:p14="http://schemas.microsoft.com/office/powerpoint/2010/main" val="35951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3">
            <a:extLst>
              <a:ext uri="{FF2B5EF4-FFF2-40B4-BE49-F238E27FC236}">
                <a16:creationId xmlns:a16="http://schemas.microsoft.com/office/drawing/2014/main" id="{F9749D37-6025-47C7-8A94-00420B2D66BC}"/>
              </a:ext>
            </a:extLst>
          </p:cNvPr>
          <p:cNvSpPr>
            <a:spLocks noGrp="1"/>
          </p:cNvSpPr>
          <p:nvPr>
            <p:ph type="dt" sz="half" idx="10"/>
          </p:nvPr>
        </p:nvSpPr>
        <p:spPr/>
        <p:txBody>
          <a:bodyPr/>
          <a:lstStyle>
            <a:lvl1pPr>
              <a:defRPr/>
            </a:lvl1pPr>
          </a:lstStyle>
          <a:p>
            <a:pPr>
              <a:defRPr/>
            </a:pPr>
            <a:fld id="{5B5A3E85-6EE9-45EB-8B9F-CCC672178166}" type="datetime4">
              <a:rPr lang="nl-NL" smtClean="0"/>
              <a:pPr>
                <a:defRPr/>
              </a:pPr>
              <a:t>12 augustus 2022</a:t>
            </a:fld>
            <a:endParaRPr lang="en-US"/>
          </a:p>
        </p:txBody>
      </p:sp>
      <p:sp>
        <p:nvSpPr>
          <p:cNvPr id="6" name="Footer Placeholder 4">
            <a:extLst>
              <a:ext uri="{FF2B5EF4-FFF2-40B4-BE49-F238E27FC236}">
                <a16:creationId xmlns:a16="http://schemas.microsoft.com/office/drawing/2014/main" id="{503B9289-A358-43B5-98EC-7F4A0490A2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57F9F3-8A5B-41D8-A214-AE9F1FA7EDE3}"/>
              </a:ext>
            </a:extLst>
          </p:cNvPr>
          <p:cNvSpPr>
            <a:spLocks noGrp="1"/>
          </p:cNvSpPr>
          <p:nvPr>
            <p:ph type="sldNum" sz="quarter" idx="12"/>
          </p:nvPr>
        </p:nvSpPr>
        <p:spPr/>
        <p:txBody>
          <a:bodyPr/>
          <a:lstStyle>
            <a:lvl1pPr>
              <a:defRPr/>
            </a:lvl1pPr>
          </a:lstStyle>
          <a:p>
            <a:pPr>
              <a:defRPr/>
            </a:pPr>
            <a:fld id="{72932233-25EE-4D5D-BC6E-F7AB1AD7F32F}" type="slidenum">
              <a:rPr lang="en-US" altLang="nl-NL"/>
              <a:pPr>
                <a:defRPr/>
              </a:pPr>
              <a:t>‹nr.›</a:t>
            </a:fld>
            <a:endParaRPr lang="en-US" altLang="nl-NL"/>
          </a:p>
        </p:txBody>
      </p:sp>
    </p:spTree>
    <p:extLst>
      <p:ext uri="{BB962C8B-B14F-4D97-AF65-F5344CB8AC3E}">
        <p14:creationId xmlns:p14="http://schemas.microsoft.com/office/powerpoint/2010/main" val="268071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B62D3578-3B48-48AB-80A1-246C7BA0DC3C}"/>
              </a:ext>
            </a:extLst>
          </p:cNvPr>
          <p:cNvSpPr>
            <a:spLocks noGrp="1"/>
          </p:cNvSpPr>
          <p:nvPr>
            <p:ph type="title"/>
          </p:nvPr>
        </p:nvSpPr>
        <p:spPr bwMode="auto">
          <a:xfrm>
            <a:off x="609600" y="609600"/>
            <a:ext cx="6348413"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stijl te bewerken</a:t>
            </a:r>
            <a:br>
              <a:rPr lang="nl-NL" altLang="nl-NL" dirty="0"/>
            </a:br>
            <a:r>
              <a:rPr lang="nl-NL" altLang="nl-NL" dirty="0"/>
              <a:t>Klik om de stijl te bewerken</a:t>
            </a:r>
            <a:endParaRPr lang="en-US" altLang="nl-NL" dirty="0"/>
          </a:p>
        </p:txBody>
      </p:sp>
      <p:sp>
        <p:nvSpPr>
          <p:cNvPr id="1028" name="Text Placeholder 2">
            <a:extLst>
              <a:ext uri="{FF2B5EF4-FFF2-40B4-BE49-F238E27FC236}">
                <a16:creationId xmlns:a16="http://schemas.microsoft.com/office/drawing/2014/main" id="{351C4715-A866-400B-AB09-FC1CDF67D38C}"/>
              </a:ext>
            </a:extLst>
          </p:cNvPr>
          <p:cNvSpPr>
            <a:spLocks noGrp="1"/>
          </p:cNvSpPr>
          <p:nvPr>
            <p:ph type="body" idx="1"/>
          </p:nvPr>
        </p:nvSpPr>
        <p:spPr bwMode="auto">
          <a:xfrm>
            <a:off x="609600" y="1916832"/>
            <a:ext cx="6348413" cy="4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endParaRPr lang="en-US" altLang="nl-NL" dirty="0"/>
          </a:p>
        </p:txBody>
      </p:sp>
      <p:sp>
        <p:nvSpPr>
          <p:cNvPr id="4" name="Date Placeholder 3">
            <a:extLst>
              <a:ext uri="{FF2B5EF4-FFF2-40B4-BE49-F238E27FC236}">
                <a16:creationId xmlns:a16="http://schemas.microsoft.com/office/drawing/2014/main" id="{45226DDA-B096-4EBF-8B84-692E3F2645C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5EDC1C7-5313-4BBC-B68F-D8C2E8F303BC}" type="datetime4">
              <a:rPr lang="nl-NL" smtClean="0"/>
              <a:pPr>
                <a:defRPr/>
              </a:pPr>
              <a:t>12 augustus 2022</a:t>
            </a:fld>
            <a:endParaRPr lang="en-US"/>
          </a:p>
        </p:txBody>
      </p:sp>
      <p:sp>
        <p:nvSpPr>
          <p:cNvPr id="5" name="Footer Placeholder 4">
            <a:extLst>
              <a:ext uri="{FF2B5EF4-FFF2-40B4-BE49-F238E27FC236}">
                <a16:creationId xmlns:a16="http://schemas.microsoft.com/office/drawing/2014/main" id="{38F6B88E-6032-4430-AD1F-BB9201732B5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DC479D3-4E79-4838-BCEE-7E8271CBA3F3}"/>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D2B151AF-D578-4C81-8158-07A9562D23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4695"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6" r:id="rId11"/>
    <p:sldLayoutId id="2147484691" r:id="rId12"/>
    <p:sldLayoutId id="2147484697" r:id="rId13"/>
    <p:sldLayoutId id="2147484692" r:id="rId14"/>
    <p:sldLayoutId id="2147484693" r:id="rId15"/>
    <p:sldLayoutId id="2147484694" r:id="rId16"/>
  </p:sldLayoutIdLst>
  <p:hf hdr="0" ftr="0" dt="0"/>
  <p:txStyles>
    <p:titleStyle>
      <a:lvl1pPr algn="l" defTabSz="457200" rtl="0" eaLnBrk="0" fontAlgn="base" hangingPunct="0">
        <a:spcBef>
          <a:spcPct val="0"/>
        </a:spcBef>
        <a:spcAft>
          <a:spcPct val="0"/>
        </a:spcAft>
        <a:defRPr sz="3600" kern="1200">
          <a:solidFill>
            <a:srgbClr val="66B557"/>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huisvanerasmus.nl/"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ytT2tgDJPTE"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0.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hyperlink" Target="https://www.google.nl/url?sa=i&amp;rct=j&amp;q=&amp;esrc=s&amp;source=images&amp;cd=&amp;ved=2ahUKEwiN9ZmHvMPiAhVKbFAKHXo3A2oQjRx6BAgBEAU&amp;url=https://mainzerbeobachter.com/2014/03/21/haatzaaien/&amp;psig=AOvVaw1iMDFdqL0mfQFK6iG2InQe&amp;ust=1559313049507412" TargetMode="Externa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0.jp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5.jp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9.jpg"/></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1.jpeg"/></Relationships>
</file>

<file path=ppt/slides/_rels/slide43.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47.png"/><Relationship Id="rId7" Type="http://schemas.openxmlformats.org/officeDocument/2006/relationships/image" Target="../media/image7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10" Type="http://schemas.openxmlformats.org/officeDocument/2006/relationships/image" Target="../media/image78.jpeg"/><Relationship Id="rId4" Type="http://schemas.openxmlformats.org/officeDocument/2006/relationships/image" Target="../media/image72.jpeg"/><Relationship Id="rId9" Type="http://schemas.openxmlformats.org/officeDocument/2006/relationships/image" Target="../media/image77.jpeg"/></Relationships>
</file>

<file path=ppt/slides/_rels/slide44.xml.rels><?xml version="1.0" encoding="UTF-8" standalone="yes"?>
<Relationships xmlns="http://schemas.openxmlformats.org/package/2006/relationships"><Relationship Id="rId3" Type="http://schemas.openxmlformats.org/officeDocument/2006/relationships/hyperlink" Target="https://eenvandaag.avrotros.nl/item/nederland-voerde-450-jaar-geleden-oorlog-voor-godsdienstvrijheid/"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2.jpe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F6DBA068-0F18-B7E6-AF06-A16E0FA735C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95736" y="2780928"/>
            <a:ext cx="4696085" cy="2880320"/>
          </a:xfrm>
          <a:prstGeom prst="rect">
            <a:avLst/>
          </a:prstGeom>
        </p:spPr>
      </p:pic>
      <p:pic>
        <p:nvPicPr>
          <p:cNvPr id="12" name="Afbeelding 11">
            <a:extLst>
              <a:ext uri="{FF2B5EF4-FFF2-40B4-BE49-F238E27FC236}">
                <a16:creationId xmlns:a16="http://schemas.microsoft.com/office/drawing/2014/main" id="{3CBE6B9B-24FC-417C-C94C-A9B2A035CEA8}"/>
              </a:ext>
            </a:extLst>
          </p:cNvPr>
          <p:cNvPicPr>
            <a:picLocks noChangeAspect="1"/>
          </p:cNvPicPr>
          <p:nvPr/>
        </p:nvPicPr>
        <p:blipFill>
          <a:blip r:embed="rId3"/>
          <a:stretch>
            <a:fillRect/>
          </a:stretch>
        </p:blipFill>
        <p:spPr>
          <a:xfrm>
            <a:off x="-6419" y="-23195"/>
            <a:ext cx="9155111" cy="6904389"/>
          </a:xfrm>
          <a:prstGeom prst="rect">
            <a:avLst/>
          </a:prstGeom>
        </p:spPr>
      </p:pic>
      <p:sp>
        <p:nvSpPr>
          <p:cNvPr id="7171" name="Rectangle 3">
            <a:extLst>
              <a:ext uri="{FF2B5EF4-FFF2-40B4-BE49-F238E27FC236}">
                <a16:creationId xmlns:a16="http://schemas.microsoft.com/office/drawing/2014/main" id="{0FBB066D-4565-4E7C-8BCA-A09BD68E38FA}"/>
              </a:ext>
            </a:extLst>
          </p:cNvPr>
          <p:cNvSpPr>
            <a:spLocks noGrp="1"/>
          </p:cNvSpPr>
          <p:nvPr>
            <p:ph type="subTitle" idx="1"/>
          </p:nvPr>
        </p:nvSpPr>
        <p:spPr>
          <a:xfrm>
            <a:off x="4644008" y="5912245"/>
            <a:ext cx="2271216" cy="757115"/>
          </a:xfrm>
        </p:spPr>
        <p:txBody>
          <a:bodyPr rtlCol="0">
            <a:normAutofit/>
          </a:bodyPr>
          <a:lstStyle/>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Huis van Erasmus</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Louise Langelaan</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Sander van Reedt Dortland</a:t>
            </a:r>
          </a:p>
        </p:txBody>
      </p:sp>
      <p:sp>
        <p:nvSpPr>
          <p:cNvPr id="7172" name="Rectangle 4">
            <a:extLst>
              <a:ext uri="{FF2B5EF4-FFF2-40B4-BE49-F238E27FC236}">
                <a16:creationId xmlns:a16="http://schemas.microsoft.com/office/drawing/2014/main" id="{5BEA6EA8-9A44-4DF0-8C73-C0A9B2D3E3E6}"/>
              </a:ext>
            </a:extLst>
          </p:cNvPr>
          <p:cNvSpPr>
            <a:spLocks noChangeArrowheads="1"/>
          </p:cNvSpPr>
          <p:nvPr/>
        </p:nvSpPr>
        <p:spPr bwMode="auto">
          <a:xfrm>
            <a:off x="-14670" y="1197801"/>
            <a:ext cx="91769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3000" b="1" spc="100" dirty="0">
                <a:solidFill>
                  <a:srgbClr val="33AA56"/>
                </a:solidFill>
                <a:latin typeface="+mj-lt"/>
              </a:rPr>
              <a:t>ERASMUS VOOR DE KLAS</a:t>
            </a:r>
          </a:p>
        </p:txBody>
      </p:sp>
      <p:sp>
        <p:nvSpPr>
          <p:cNvPr id="7173" name="Rectangle 5">
            <a:extLst>
              <a:ext uri="{FF2B5EF4-FFF2-40B4-BE49-F238E27FC236}">
                <a16:creationId xmlns:a16="http://schemas.microsoft.com/office/drawing/2014/main" id="{A19B6963-88C1-4373-90BB-F86851058455}"/>
              </a:ext>
            </a:extLst>
          </p:cNvPr>
          <p:cNvSpPr>
            <a:spLocks noChangeArrowheads="1"/>
          </p:cNvSpPr>
          <p:nvPr/>
        </p:nvSpPr>
        <p:spPr bwMode="auto">
          <a:xfrm>
            <a:off x="-32908" y="1896774"/>
            <a:ext cx="917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1800" i="1" dirty="0">
                <a:solidFill>
                  <a:srgbClr val="33AA56"/>
                </a:solidFill>
                <a:latin typeface="+mj-lt"/>
              </a:rPr>
              <a:t>Verdraagzaamheid &amp; Tolerantie (3 lessen)</a:t>
            </a:r>
            <a:endParaRPr lang="nl-NL" altLang="nl-NL" sz="1400" i="1" dirty="0">
              <a:solidFill>
                <a:srgbClr val="33AA56"/>
              </a:solidFill>
              <a:latin typeface="+mj-lt"/>
            </a:endParaRPr>
          </a:p>
        </p:txBody>
      </p:sp>
      <p:sp>
        <p:nvSpPr>
          <p:cNvPr id="7175" name="Tekstvak 1">
            <a:extLst>
              <a:ext uri="{FF2B5EF4-FFF2-40B4-BE49-F238E27FC236}">
                <a16:creationId xmlns:a16="http://schemas.microsoft.com/office/drawing/2014/main" id="{28AC6644-3997-4106-A97A-829EFCFABAC6}"/>
              </a:ext>
            </a:extLst>
          </p:cNvPr>
          <p:cNvSpPr txBox="1">
            <a:spLocks noChangeArrowheads="1"/>
          </p:cNvSpPr>
          <p:nvPr/>
        </p:nvSpPr>
        <p:spPr bwMode="auto">
          <a:xfrm>
            <a:off x="-14670" y="353220"/>
            <a:ext cx="91586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639763" indent="-2730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12395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1325563"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17827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2399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26971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1543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6000" b="1" spc="100" dirty="0">
                <a:solidFill>
                  <a:srgbClr val="1E7F4B"/>
                </a:solidFill>
                <a:latin typeface="+mn-lt"/>
              </a:rPr>
              <a:t>BURGERSCHAP</a:t>
            </a:r>
            <a:endParaRPr lang="nl-NL" altLang="nl-NL" sz="5400" b="1" spc="100" dirty="0">
              <a:solidFill>
                <a:srgbClr val="1E7F4B"/>
              </a:solidFill>
              <a:latin typeface="+mn-lt"/>
            </a:endParaRPr>
          </a:p>
        </p:txBody>
      </p:sp>
      <p:pic>
        <p:nvPicPr>
          <p:cNvPr id="7176" name="Afbeelding 2" descr="Afbeelding met tekst, illustratie&#10;&#10;Automatisch gegenereerde beschrijving">
            <a:extLst>
              <a:ext uri="{FF2B5EF4-FFF2-40B4-BE49-F238E27FC236}">
                <a16:creationId xmlns:a16="http://schemas.microsoft.com/office/drawing/2014/main" id="{07C3E438-F7D0-4F90-8D44-2A050AFF4F4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7050" y="5971307"/>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868144" y="548680"/>
            <a:ext cx="2448272" cy="1679891"/>
          </a:xfrm>
          <a:prstGeom prst="rect">
            <a:avLst/>
          </a:prstGeom>
        </p:spPr>
      </p:pic>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57362" y="5013176"/>
            <a:ext cx="3386638" cy="165618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sz="3200" dirty="0"/>
              <a:t>Wat is werkelijk belangrijk?</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916833"/>
            <a:ext cx="7704856" cy="3384376"/>
          </a:xfrm>
        </p:spPr>
        <p:txBody>
          <a:bodyPr/>
          <a:lstStyle/>
          <a:p>
            <a:r>
              <a:rPr lang="nl-NL" dirty="0">
                <a:solidFill>
                  <a:schemeClr val="tx1">
                    <a:lumMod val="65000"/>
                    <a:lumOff val="35000"/>
                  </a:schemeClr>
                </a:solidFill>
                <a:ea typeface="+mn-lt"/>
                <a:cs typeface="+mn-lt"/>
              </a:rPr>
              <a:t>Het is belangrijk dat je bij een ruzie niet alleen                             kijkt naar wat je kunt winnen, maar ook naar wat je kunt verliezen, misschien vriendschap of de gezelligheid in je groep. </a:t>
            </a:r>
            <a:endParaRPr lang="nl-NL" sz="1600" dirty="0">
              <a:solidFill>
                <a:schemeClr val="tx1">
                  <a:lumMod val="65000"/>
                  <a:lumOff val="35000"/>
                </a:schemeClr>
              </a:solidFill>
              <a:ea typeface="+mn-lt"/>
              <a:cs typeface="+mn-lt"/>
            </a:endParaRPr>
          </a:p>
          <a:p>
            <a:r>
              <a:rPr lang="nl-NL" dirty="0">
                <a:solidFill>
                  <a:schemeClr val="tx1">
                    <a:lumMod val="65000"/>
                    <a:lumOff val="35000"/>
                  </a:schemeClr>
                </a:solidFill>
                <a:ea typeface="+mn-lt"/>
                <a:cs typeface="+mn-lt"/>
              </a:rPr>
              <a:t>Denk er ook aan wat het voor anderen betekent als jij de ruzie doorzet, omdat jij wilt winnen. </a:t>
            </a:r>
          </a:p>
          <a:p>
            <a:r>
              <a:rPr lang="nl-NL" dirty="0">
                <a:solidFill>
                  <a:srgbClr val="009DD9"/>
                </a:solidFill>
                <a:ea typeface="+mn-lt"/>
                <a:cs typeface="+mn-lt"/>
              </a:rPr>
              <a:t>Wat vinden jullie van het verhaal van de twee broers? Zouden jullie hetzelfde doen? Wie wel, en wie niet? Kun je uitleggen waarom?</a:t>
            </a:r>
          </a:p>
          <a:p>
            <a:pPr marL="0" indent="0">
              <a:buNone/>
            </a:pPr>
            <a:endParaRPr lang="nl-NL" sz="300" dirty="0">
              <a:solidFill>
                <a:srgbClr val="009DD9"/>
              </a:solidFill>
            </a:endParaRPr>
          </a:p>
          <a:p>
            <a:pPr marL="0" indent="0">
              <a:buNone/>
            </a:pPr>
            <a:r>
              <a:rPr lang="nl-NL" sz="1800" dirty="0">
                <a:solidFill>
                  <a:schemeClr val="tx1">
                    <a:lumMod val="65000"/>
                    <a:lumOff val="35000"/>
                  </a:schemeClr>
                </a:solidFill>
                <a:cs typeface="Arial"/>
              </a:rPr>
              <a:t>Dus iets door de vingers zien, je er niet over opwinden, het kunnen vergeven, daarover schrijft Erasmus ook</a:t>
            </a:r>
            <a:r>
              <a:rPr lang="nl-NL" sz="1800" i="1" dirty="0">
                <a:solidFill>
                  <a:schemeClr val="tx1">
                    <a:lumMod val="65000"/>
                    <a:lumOff val="35000"/>
                  </a:schemeClr>
                </a:solidFill>
                <a:cs typeface="Arial"/>
              </a:rPr>
              <a:t>: </a:t>
            </a:r>
            <a:endParaRPr lang="nl-NL" sz="1800" dirty="0">
              <a:solidFill>
                <a:srgbClr val="0070C0"/>
              </a:solidFill>
            </a:endParaRPr>
          </a:p>
          <a:p>
            <a:pPr eaLnBrk="1" hangingPunct="1"/>
            <a:endParaRPr lang="nl-NL" altLang="nl-NL" dirty="0">
              <a:solidFill>
                <a:srgbClr val="009DD9"/>
              </a:solidFill>
            </a:endParaRPr>
          </a:p>
        </p:txBody>
      </p:sp>
      <p:sp>
        <p:nvSpPr>
          <p:cNvPr id="7" name="Tekstvak 6">
            <a:extLst>
              <a:ext uri="{FF2B5EF4-FFF2-40B4-BE49-F238E27FC236}">
                <a16:creationId xmlns:a16="http://schemas.microsoft.com/office/drawing/2014/main" id="{6436AF9D-E11B-2735-797D-23EC758213D8}"/>
              </a:ext>
            </a:extLst>
          </p:cNvPr>
          <p:cNvSpPr txBox="1"/>
          <p:nvPr/>
        </p:nvSpPr>
        <p:spPr>
          <a:xfrm>
            <a:off x="611560" y="5013176"/>
            <a:ext cx="6048672" cy="1200329"/>
          </a:xfrm>
          <a:prstGeom prst="rect">
            <a:avLst/>
          </a:prstGeom>
          <a:noFill/>
        </p:spPr>
        <p:txBody>
          <a:bodyPr wrap="square" rtlCol="0">
            <a:spAutoFit/>
          </a:bodyPr>
          <a:lstStyle/>
          <a:p>
            <a:pPr marL="0" indent="0">
              <a:buNone/>
            </a:pPr>
            <a:r>
              <a:rPr lang="nl-NL" sz="1800" i="1" dirty="0">
                <a:solidFill>
                  <a:srgbClr val="1E7F4B"/>
                </a:solidFill>
                <a:latin typeface="+mn-lt"/>
                <a:cs typeface="Arial"/>
              </a:rPr>
              <a:t>“Waarom onthouden mensen alleen wat ze verbittert? </a:t>
            </a:r>
          </a:p>
          <a:p>
            <a:pPr marL="0" indent="0">
              <a:buNone/>
            </a:pPr>
            <a:r>
              <a:rPr lang="nl-NL" sz="1800" i="1" dirty="0">
                <a:solidFill>
                  <a:srgbClr val="1E7F4B"/>
                </a:solidFill>
                <a:latin typeface="+mn-lt"/>
                <a:cs typeface="Arial"/>
              </a:rPr>
              <a:t>Wanneer je echt vrede wilt, denk dan eens: nu heeft hij mij beledigd, maar in andere gevallen is hij vaak goed  voor mij geweest.”</a:t>
            </a:r>
            <a:r>
              <a:rPr lang="nl-NL" sz="1800" dirty="0">
                <a:solidFill>
                  <a:srgbClr val="1E7F4B"/>
                </a:solidFill>
                <a:latin typeface="+mn-lt"/>
                <a:cs typeface="Arial"/>
              </a:rPr>
              <a:t> </a:t>
            </a:r>
            <a:endParaRPr lang="nl-NL" sz="1800" dirty="0">
              <a:latin typeface="+mn-lt"/>
            </a:endParaRPr>
          </a:p>
        </p:txBody>
      </p:sp>
    </p:spTree>
    <p:extLst>
      <p:ext uri="{BB962C8B-B14F-4D97-AF65-F5344CB8AC3E}">
        <p14:creationId xmlns:p14="http://schemas.microsoft.com/office/powerpoint/2010/main" val="107237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516216" y="764704"/>
            <a:ext cx="1154747" cy="1296144"/>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sz="3200" dirty="0"/>
              <a:t>Is het altijd makkelijk om verdraagzaam te zijn? Nee!</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276872"/>
            <a:ext cx="7346776" cy="4125193"/>
          </a:xfrm>
        </p:spPr>
        <p:txBody>
          <a:bodyPr/>
          <a:lstStyle/>
          <a:p>
            <a:pPr marL="0" indent="0">
              <a:buNone/>
            </a:pPr>
            <a:r>
              <a:rPr lang="nl-NL" dirty="0">
                <a:ea typeface="+mn-lt"/>
                <a:cs typeface="+mn-lt"/>
              </a:rPr>
              <a:t>Erasmus:</a:t>
            </a:r>
            <a:r>
              <a:rPr lang="nl-NL" i="1" dirty="0">
                <a:ea typeface="+mn-lt"/>
                <a:cs typeface="+mn-lt"/>
              </a:rPr>
              <a:t> </a:t>
            </a:r>
            <a:r>
              <a:rPr lang="nl-NL" i="1" dirty="0">
                <a:solidFill>
                  <a:srgbClr val="1E7F4B"/>
                </a:solidFill>
                <a:ea typeface="+mn-lt"/>
                <a:cs typeface="+mn-lt"/>
              </a:rPr>
              <a:t>“Als iemand zich niet aan een afspraak houdt, denk dan niet dat de hele afspraak niks meer waard is. En dat je hierom de hele vriendschap wilt verbreken. Het is af en toe zelfs heel nuttig om een oogje dicht te knijpen.”</a:t>
            </a:r>
          </a:p>
          <a:p>
            <a:endParaRPr lang="nl-NL" i="1" dirty="0">
              <a:solidFill>
                <a:srgbClr val="0070C0"/>
              </a:solidFill>
              <a:ea typeface="+mn-lt"/>
              <a:cs typeface="+mn-lt"/>
            </a:endParaRPr>
          </a:p>
          <a:p>
            <a:r>
              <a:rPr lang="nl-NL" i="1" dirty="0">
                <a:solidFill>
                  <a:schemeClr val="tx1"/>
                </a:solidFill>
                <a:ea typeface="+mn-lt"/>
                <a:cs typeface="+mn-lt"/>
              </a:rPr>
              <a:t>Een oogje dichtknijpen: doen alsof je iets niet merkt of het maar laten gaan …</a:t>
            </a:r>
          </a:p>
          <a:p>
            <a:r>
              <a:rPr lang="nl-NL" i="1" dirty="0">
                <a:solidFill>
                  <a:srgbClr val="009DD9"/>
                </a:solidFill>
                <a:ea typeface="+mn-lt"/>
                <a:cs typeface="+mn-lt"/>
              </a:rPr>
              <a:t>Hebben jullie dat weleens gedaan ? Waarom ? </a:t>
            </a:r>
          </a:p>
          <a:p>
            <a:r>
              <a:rPr lang="nl-NL" i="1" dirty="0">
                <a:solidFill>
                  <a:srgbClr val="009DD9"/>
                </a:solidFill>
                <a:ea typeface="+mn-lt"/>
                <a:cs typeface="+mn-lt"/>
              </a:rPr>
              <a:t>Wat is er vóór en wat is er tegen ‘een oogje dichtknijpen’?</a:t>
            </a:r>
          </a:p>
          <a:p>
            <a:pPr>
              <a:buNone/>
            </a:pPr>
            <a:endParaRPr lang="nl-NL" dirty="0">
              <a:solidFill>
                <a:srgbClr val="FF0000"/>
              </a:solidFill>
              <a:ea typeface="+mn-lt"/>
              <a:cs typeface="+mn-lt"/>
            </a:endParaRPr>
          </a:p>
        </p:txBody>
      </p:sp>
    </p:spTree>
    <p:extLst>
      <p:ext uri="{BB962C8B-B14F-4D97-AF65-F5344CB8AC3E}">
        <p14:creationId xmlns:p14="http://schemas.microsoft.com/office/powerpoint/2010/main" val="305881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28184" y="692696"/>
            <a:ext cx="1420438" cy="1368152"/>
          </a:xfrm>
          <a:prstGeom prst="rect">
            <a:avLst/>
          </a:prstGeom>
        </p:spPr>
      </p:pic>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64288" y="5301208"/>
            <a:ext cx="1299002" cy="1247950"/>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Veroordelen of vergeven?</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916832"/>
            <a:ext cx="7704856" cy="4125193"/>
          </a:xfrm>
        </p:spPr>
        <p:txBody>
          <a:bodyPr/>
          <a:lstStyle/>
          <a:p>
            <a:pPr marL="0" indent="0">
              <a:buNone/>
            </a:pPr>
            <a:r>
              <a:rPr lang="nl-NL" dirty="0">
                <a:ea typeface="+mn-lt"/>
                <a:cs typeface="+mn-lt"/>
              </a:rPr>
              <a:t>Je bent natuurlijk wel eens teleurgesteld of boos,                                en dan wil je misschien helemaal niet verdraagzaam zijn. </a:t>
            </a:r>
          </a:p>
          <a:p>
            <a:r>
              <a:rPr lang="nl-NL" i="1" dirty="0">
                <a:ea typeface="+mn-lt"/>
                <a:cs typeface="+mn-lt"/>
              </a:rPr>
              <a:t>Maar alleen maar verdraagzaam zijn als jij steeds je zin krijgt, dat is geen echte verdraagzaamheid     </a:t>
            </a:r>
          </a:p>
          <a:p>
            <a:pPr marL="0" indent="0">
              <a:buNone/>
            </a:pPr>
            <a:endParaRPr lang="nl-NL" sz="300" dirty="0"/>
          </a:p>
          <a:p>
            <a:r>
              <a:rPr lang="nl-NL" dirty="0">
                <a:solidFill>
                  <a:schemeClr val="tx1">
                    <a:lumMod val="75000"/>
                    <a:lumOff val="25000"/>
                  </a:schemeClr>
                </a:solidFill>
              </a:rPr>
              <a:t>‘Oké, zand erover, we hebben het er niet meer over’  </a:t>
            </a:r>
          </a:p>
          <a:p>
            <a:r>
              <a:rPr lang="nl-NL" dirty="0">
                <a:solidFill>
                  <a:schemeClr val="tx1">
                    <a:lumMod val="75000"/>
                    <a:lumOff val="25000"/>
                  </a:schemeClr>
                </a:solidFill>
              </a:rPr>
              <a:t>Je hebt iets stoms gedaan, maar de ander vergeeft het je. Dat is een hele opluchting!</a:t>
            </a:r>
          </a:p>
          <a:p>
            <a:pPr marL="0" indent="0">
              <a:buNone/>
            </a:pPr>
            <a:endParaRPr lang="nl-NL" sz="400" dirty="0"/>
          </a:p>
          <a:p>
            <a:r>
              <a:rPr lang="nl-NL" dirty="0">
                <a:solidFill>
                  <a:srgbClr val="009DD9"/>
                </a:solidFill>
              </a:rPr>
              <a:t>Kun jij ook mensen vergeven? Wanneer wel en wanneer niet ?</a:t>
            </a:r>
          </a:p>
          <a:p>
            <a:r>
              <a:rPr lang="nl-NL" dirty="0">
                <a:solidFill>
                  <a:srgbClr val="009DD9"/>
                </a:solidFill>
              </a:rPr>
              <a:t>Heb je er zelf iets aan als je iemand vergeeft ?</a:t>
            </a:r>
          </a:p>
          <a:p>
            <a:pPr eaLnBrk="1" hangingPunct="1"/>
            <a:endParaRPr lang="nl-NL" altLang="nl-NL" dirty="0">
              <a:solidFill>
                <a:srgbClr val="009DD9"/>
              </a:solidFill>
            </a:endParaRPr>
          </a:p>
        </p:txBody>
      </p:sp>
    </p:spTree>
    <p:extLst>
      <p:ext uri="{BB962C8B-B14F-4D97-AF65-F5344CB8AC3E}">
        <p14:creationId xmlns:p14="http://schemas.microsoft.com/office/powerpoint/2010/main" val="194262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0192" y="836712"/>
            <a:ext cx="1512168" cy="1058979"/>
          </a:xfrm>
          <a:prstGeom prst="rect">
            <a:avLst/>
          </a:prstGeom>
        </p:spPr>
      </p:pic>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308304" y="5301208"/>
            <a:ext cx="1126602" cy="1126602"/>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Nieuwe ronde, </a:t>
            </a:r>
            <a:br>
              <a:rPr lang="nl-NL" dirty="0"/>
            </a:br>
            <a:r>
              <a:rPr lang="nl-NL" dirty="0"/>
              <a:t>          nieuwe kansen 1</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916832"/>
            <a:ext cx="7704856" cy="4125193"/>
          </a:xfrm>
        </p:spPr>
        <p:txBody>
          <a:bodyPr/>
          <a:lstStyle/>
          <a:p>
            <a:r>
              <a:rPr lang="nl-NL" dirty="0">
                <a:solidFill>
                  <a:schemeClr val="tx1"/>
                </a:solidFill>
              </a:rPr>
              <a:t>Fouten maken we allemaal! Grote en kleine,                                  we maken ruzie, zijn soms oneerlijk of kwetsen elkaar. Maar we hebben elkaar ook nodig, wanneer laat je iemand echt vallen? </a:t>
            </a:r>
            <a:endParaRPr lang="nl-NL" dirty="0">
              <a:solidFill>
                <a:srgbClr val="FF0000"/>
              </a:solidFill>
            </a:endParaRPr>
          </a:p>
          <a:p>
            <a:r>
              <a:rPr lang="nl-NL" dirty="0">
                <a:solidFill>
                  <a:srgbClr val="009DD9"/>
                </a:solidFill>
              </a:rPr>
              <a:t>Hoeveel kansen geef jij een ander ?</a:t>
            </a:r>
          </a:p>
          <a:p>
            <a:r>
              <a:rPr lang="nl-NL" dirty="0">
                <a:solidFill>
                  <a:srgbClr val="009DD9"/>
                </a:solidFill>
              </a:rPr>
              <a:t>Hoeveel kansen wil je zelf krijgen ?</a:t>
            </a:r>
          </a:p>
          <a:p>
            <a:endParaRPr lang="nl-NL" sz="100" dirty="0"/>
          </a:p>
          <a:p>
            <a:pPr eaLnBrk="1" hangingPunct="1"/>
            <a:endParaRPr lang="nl-NL" altLang="nl-NL" dirty="0">
              <a:solidFill>
                <a:srgbClr val="009DD9"/>
              </a:solidFill>
            </a:endParaRPr>
          </a:p>
        </p:txBody>
      </p:sp>
    </p:spTree>
    <p:extLst>
      <p:ext uri="{BB962C8B-B14F-4D97-AF65-F5344CB8AC3E}">
        <p14:creationId xmlns:p14="http://schemas.microsoft.com/office/powerpoint/2010/main" val="60295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0192" y="836712"/>
            <a:ext cx="1512168" cy="1058979"/>
          </a:xfrm>
          <a:prstGeom prst="rect">
            <a:avLst/>
          </a:prstGeom>
        </p:spPr>
      </p:pic>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308304" y="5301208"/>
            <a:ext cx="1126602" cy="1126602"/>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Nieuwe ronde, </a:t>
            </a:r>
            <a:br>
              <a:rPr lang="nl-NL" dirty="0"/>
            </a:br>
            <a:r>
              <a:rPr lang="nl-NL" dirty="0"/>
              <a:t>           nieuwe kansen 2</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276872"/>
            <a:ext cx="7704856" cy="3312368"/>
          </a:xfrm>
        </p:spPr>
        <p:txBody>
          <a:bodyPr/>
          <a:lstStyle/>
          <a:p>
            <a:endParaRPr lang="nl-NL" sz="100" dirty="0"/>
          </a:p>
          <a:p>
            <a:r>
              <a:rPr lang="nl-NL" dirty="0"/>
              <a:t>Erasmus zegt: </a:t>
            </a:r>
            <a:r>
              <a:rPr lang="nl-NL" i="1" dirty="0">
                <a:solidFill>
                  <a:srgbClr val="1E7F4B"/>
                </a:solidFill>
              </a:rPr>
              <a:t>“Mildheid nodigt mensen met een slecht geweten uit om zich voortaan beter te gedragen en toont anderen, die in het verleden fouten hebben gemaakt, maar nu met een schone lei willen beginnen, dat ze mogen hopen op vergeving.”</a:t>
            </a:r>
          </a:p>
          <a:p>
            <a:endParaRPr lang="nl-NL" sz="400" i="1" dirty="0">
              <a:solidFill>
                <a:srgbClr val="1E7F4B"/>
              </a:solidFill>
            </a:endParaRPr>
          </a:p>
          <a:p>
            <a:pPr marL="0" indent="0">
              <a:buNone/>
            </a:pPr>
            <a:r>
              <a:rPr lang="nl-NL" sz="1600" dirty="0">
                <a:solidFill>
                  <a:srgbClr val="94C357"/>
                </a:solidFill>
              </a:rPr>
              <a:t>Verhalen</a:t>
            </a:r>
            <a:r>
              <a:rPr lang="nl-NL" sz="1600" dirty="0">
                <a:solidFill>
                  <a:srgbClr val="94C357"/>
                </a:solidFill>
                <a:ea typeface="+mn-lt"/>
                <a:cs typeface="+mn-lt"/>
              </a:rPr>
              <a:t> bij dit thema (zie Actieve Werkvormen op de site): </a:t>
            </a:r>
            <a:endParaRPr lang="en-US" sz="1600" dirty="0">
              <a:solidFill>
                <a:srgbClr val="94C357"/>
              </a:solidFill>
              <a:ea typeface="+mn-lt"/>
              <a:cs typeface="+mn-lt"/>
            </a:endParaRPr>
          </a:p>
          <a:p>
            <a:r>
              <a:rPr lang="nl-NL" sz="1600" dirty="0">
                <a:solidFill>
                  <a:srgbClr val="94C357"/>
                </a:solidFill>
                <a:ea typeface="+mn-lt"/>
                <a:cs typeface="+mn-lt"/>
              </a:rPr>
              <a:t>De jonge boeddhistische monnik – Geef hem nog een kans. </a:t>
            </a:r>
            <a:endParaRPr lang="en-US" sz="1600" dirty="0">
              <a:solidFill>
                <a:srgbClr val="94C357"/>
              </a:solidFill>
              <a:ea typeface="+mn-lt"/>
              <a:cs typeface="+mn-lt"/>
            </a:endParaRPr>
          </a:p>
          <a:p>
            <a:r>
              <a:rPr lang="nl-NL" sz="1600" dirty="0">
                <a:solidFill>
                  <a:srgbClr val="94C357"/>
                </a:solidFill>
                <a:ea typeface="+mn-lt"/>
                <a:cs typeface="+mn-lt"/>
              </a:rPr>
              <a:t>Een bijzondere </a:t>
            </a:r>
            <a:r>
              <a:rPr lang="nl-NL" sz="1600" dirty="0" err="1">
                <a:solidFill>
                  <a:srgbClr val="94C357"/>
                </a:solidFill>
                <a:ea typeface="+mn-lt"/>
                <a:cs typeface="+mn-lt"/>
              </a:rPr>
              <a:t>Asjoera</a:t>
            </a:r>
            <a:r>
              <a:rPr lang="nl-NL" sz="1600" dirty="0">
                <a:solidFill>
                  <a:srgbClr val="94C357"/>
                </a:solidFill>
                <a:ea typeface="+mn-lt"/>
                <a:cs typeface="+mn-lt"/>
              </a:rPr>
              <a:t>: de 10 dinar</a:t>
            </a:r>
            <a:endParaRPr lang="en-US" sz="1600" dirty="0">
              <a:solidFill>
                <a:srgbClr val="94C357"/>
              </a:solidFill>
              <a:ea typeface="+mn-lt"/>
              <a:cs typeface="+mn-lt"/>
            </a:endParaRPr>
          </a:p>
          <a:p>
            <a:pPr eaLnBrk="1" hangingPunct="1"/>
            <a:endParaRPr lang="nl-NL" altLang="nl-NL" dirty="0">
              <a:solidFill>
                <a:srgbClr val="009DD9"/>
              </a:solidFill>
            </a:endParaRPr>
          </a:p>
        </p:txBody>
      </p:sp>
    </p:spTree>
    <p:extLst>
      <p:ext uri="{BB962C8B-B14F-4D97-AF65-F5344CB8AC3E}">
        <p14:creationId xmlns:p14="http://schemas.microsoft.com/office/powerpoint/2010/main" val="400892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092280" y="5064967"/>
            <a:ext cx="1224136" cy="1567811"/>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652120" y="404664"/>
            <a:ext cx="2810014" cy="199139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Be cool!</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132856"/>
            <a:ext cx="7704856" cy="4125193"/>
          </a:xfrm>
        </p:spPr>
        <p:txBody>
          <a:bodyPr/>
          <a:lstStyle/>
          <a:p>
            <a:pPr marL="0" indent="0" eaLnBrk="1" fontAlgn="auto" hangingPunct="1">
              <a:spcAft>
                <a:spcPts val="0"/>
              </a:spcAft>
              <a:buNone/>
              <a:defRPr/>
            </a:pPr>
            <a:r>
              <a:rPr lang="nl-NL" altLang="nl-NL" dirty="0">
                <a:solidFill>
                  <a:schemeClr val="tx1">
                    <a:lumMod val="75000"/>
                    <a:lumOff val="25000"/>
                  </a:schemeClr>
                </a:solidFill>
              </a:rPr>
              <a:t>Erasmus vond dat je niet overal ruzie over moest maken</a:t>
            </a:r>
            <a:r>
              <a:rPr lang="nl-NL" altLang="nl-NL" dirty="0">
                <a:solidFill>
                  <a:srgbClr val="0070C0"/>
                </a:solidFill>
              </a:rPr>
              <a:t>  </a:t>
            </a:r>
          </a:p>
          <a:p>
            <a:pPr marL="0" indent="0" eaLnBrk="1" fontAlgn="auto" hangingPunct="1">
              <a:spcAft>
                <a:spcPts val="0"/>
              </a:spcAft>
              <a:buNone/>
              <a:defRPr/>
            </a:pPr>
            <a:r>
              <a:rPr lang="nl-NL" altLang="nl-NL" dirty="0">
                <a:solidFill>
                  <a:srgbClr val="1E7F4B"/>
                </a:solidFill>
              </a:rPr>
              <a:t>“Sommige dingen moeten door de vingers gezien worden, verdraagzaamheid zal verdraagzaamheid uitlokken.” </a:t>
            </a:r>
          </a:p>
          <a:p>
            <a:pPr marL="0" indent="0" eaLnBrk="1" fontAlgn="auto" hangingPunct="1">
              <a:spcAft>
                <a:spcPts val="0"/>
              </a:spcAft>
              <a:buNone/>
              <a:defRPr/>
            </a:pPr>
            <a:r>
              <a:rPr lang="nl-NL" dirty="0">
                <a:solidFill>
                  <a:srgbClr val="1E7F4B"/>
                </a:solidFill>
              </a:rPr>
              <a:t>“Wie werkelijk vrede wil, grijpt elke kans aan om de vrede te bewaren.”</a:t>
            </a:r>
          </a:p>
          <a:p>
            <a:pPr marL="0" indent="0" eaLnBrk="1" fontAlgn="auto" hangingPunct="1">
              <a:spcAft>
                <a:spcPts val="0"/>
              </a:spcAft>
              <a:buNone/>
              <a:defRPr/>
            </a:pPr>
            <a:endParaRPr lang="nl-NL" dirty="0">
              <a:solidFill>
                <a:srgbClr val="1E7F4B"/>
              </a:solidFill>
            </a:endParaRPr>
          </a:p>
          <a:p>
            <a:pPr marL="0" indent="0" eaLnBrk="1" fontAlgn="auto" hangingPunct="1">
              <a:spcAft>
                <a:spcPts val="0"/>
              </a:spcAft>
              <a:buNone/>
              <a:defRPr/>
            </a:pPr>
            <a:r>
              <a:rPr lang="nl-NL" dirty="0">
                <a:solidFill>
                  <a:schemeClr val="tx1">
                    <a:lumMod val="75000"/>
                    <a:lumOff val="25000"/>
                  </a:schemeClr>
                </a:solidFill>
              </a:rPr>
              <a:t>De Dalai Lama zei:</a:t>
            </a:r>
          </a:p>
          <a:p>
            <a:pPr marL="0" indent="0" eaLnBrk="1" fontAlgn="auto" hangingPunct="1">
              <a:spcAft>
                <a:spcPts val="0"/>
              </a:spcAft>
              <a:buNone/>
              <a:defRPr/>
            </a:pPr>
            <a:r>
              <a:rPr lang="nl-NL" dirty="0">
                <a:solidFill>
                  <a:srgbClr val="3057A1"/>
                </a:solidFill>
              </a:rPr>
              <a:t>“Liefde, mededogen en verdraagzaamheid zijn geen luxeartikelen, maar eerste levensbehoeften.”</a:t>
            </a:r>
          </a:p>
          <a:p>
            <a:pPr eaLnBrk="1" hangingPunct="1"/>
            <a:endParaRPr lang="nl-NL" altLang="nl-NL" dirty="0">
              <a:solidFill>
                <a:srgbClr val="009DD9"/>
              </a:solidFill>
            </a:endParaRPr>
          </a:p>
        </p:txBody>
      </p:sp>
    </p:spTree>
    <p:extLst>
      <p:ext uri="{BB962C8B-B14F-4D97-AF65-F5344CB8AC3E}">
        <p14:creationId xmlns:p14="http://schemas.microsoft.com/office/powerpoint/2010/main" val="195622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persoon, binnen, vasthouden, hand&#10;&#10;Automatisch gegenereerde beschrijving">
            <a:extLst>
              <a:ext uri="{FF2B5EF4-FFF2-40B4-BE49-F238E27FC236}">
                <a16:creationId xmlns:a16="http://schemas.microsoft.com/office/drawing/2014/main" id="{131D4207-D239-1EC2-0D8B-3BF74D66AB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24128" y="404664"/>
            <a:ext cx="2667654" cy="187220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sz="3200" dirty="0"/>
              <a:t>Vrede zaaien? </a:t>
            </a:r>
            <a:r>
              <a:rPr lang="nl-NL" sz="3200" dirty="0">
                <a:solidFill>
                  <a:srgbClr val="009DD9"/>
                </a:solidFill>
              </a:rPr>
              <a:t>Kun jij dat ook?</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412776"/>
            <a:ext cx="6348413" cy="4125193"/>
          </a:xfrm>
        </p:spPr>
        <p:txBody>
          <a:bodyPr/>
          <a:lstStyle/>
          <a:p>
            <a:pPr marL="0" indent="0">
              <a:spcBef>
                <a:spcPts val="0"/>
              </a:spcBef>
              <a:buNone/>
            </a:pPr>
            <a:r>
              <a:rPr lang="nl-NL" altLang="nl-NL" dirty="0">
                <a:solidFill>
                  <a:srgbClr val="94C357"/>
                </a:solidFill>
              </a:rPr>
              <a:t>(Laten) voorlezen:</a:t>
            </a:r>
          </a:p>
          <a:p>
            <a:pPr marL="0" indent="0">
              <a:spcBef>
                <a:spcPts val="0"/>
              </a:spcBef>
              <a:buNone/>
            </a:pPr>
            <a:r>
              <a:rPr lang="nl-NL" altLang="nl-NL" i="1" dirty="0">
                <a:solidFill>
                  <a:srgbClr val="3057A1"/>
                </a:solidFill>
              </a:rPr>
              <a:t>In mijn droom liep ik een winkel binnen</a:t>
            </a:r>
            <a:br>
              <a:rPr lang="nl-NL" altLang="nl-NL" i="1" dirty="0">
                <a:solidFill>
                  <a:srgbClr val="3057A1"/>
                </a:solidFill>
              </a:rPr>
            </a:br>
            <a:r>
              <a:rPr lang="nl-NL" altLang="nl-NL" i="1" dirty="0">
                <a:solidFill>
                  <a:srgbClr val="3057A1"/>
                </a:solidFill>
              </a:rPr>
              <a:t>Achter de toonbank stond een engel</a:t>
            </a:r>
            <a:br>
              <a:rPr lang="nl-NL" altLang="nl-NL" i="1" dirty="0">
                <a:solidFill>
                  <a:srgbClr val="3057A1"/>
                </a:solidFill>
              </a:rPr>
            </a:br>
            <a:r>
              <a:rPr lang="nl-NL" altLang="nl-NL" i="1" dirty="0">
                <a:solidFill>
                  <a:srgbClr val="3057A1"/>
                </a:solidFill>
              </a:rPr>
              <a:t>Ik vroeg; ‘wat verkoopt u hier’?</a:t>
            </a:r>
            <a:br>
              <a:rPr lang="nl-NL" altLang="nl-NL" i="1" dirty="0">
                <a:solidFill>
                  <a:srgbClr val="3057A1"/>
                </a:solidFill>
              </a:rPr>
            </a:br>
            <a:r>
              <a:rPr lang="nl-NL" altLang="nl-NL" i="1" dirty="0">
                <a:solidFill>
                  <a:srgbClr val="3057A1"/>
                </a:solidFill>
              </a:rPr>
              <a:t>‘Alles wat u maar wilt’ zei de engel.</a:t>
            </a:r>
            <a:br>
              <a:rPr lang="nl-NL" altLang="nl-NL" i="1" dirty="0">
                <a:solidFill>
                  <a:srgbClr val="3057A1"/>
                </a:solidFill>
              </a:rPr>
            </a:br>
            <a:r>
              <a:rPr lang="nl-NL" altLang="nl-NL" i="1" dirty="0">
                <a:solidFill>
                  <a:srgbClr val="3057A1"/>
                </a:solidFill>
              </a:rPr>
              <a:t>		‘O,’ zei ik, ‘echt waar?</a:t>
            </a:r>
            <a:br>
              <a:rPr lang="nl-NL" altLang="nl-NL" i="1" dirty="0">
                <a:solidFill>
                  <a:srgbClr val="3057A1"/>
                </a:solidFill>
              </a:rPr>
            </a:br>
            <a:r>
              <a:rPr lang="nl-NL" altLang="nl-NL" i="1" dirty="0">
                <a:solidFill>
                  <a:srgbClr val="3057A1"/>
                </a:solidFill>
              </a:rPr>
              <a:t>		Ik wil graag vrede op aarde.</a:t>
            </a:r>
            <a:br>
              <a:rPr lang="nl-NL" altLang="nl-NL" i="1" dirty="0">
                <a:solidFill>
                  <a:srgbClr val="3057A1"/>
                </a:solidFill>
              </a:rPr>
            </a:br>
            <a:r>
              <a:rPr lang="nl-NL" altLang="nl-NL" i="1" dirty="0">
                <a:solidFill>
                  <a:srgbClr val="3057A1"/>
                </a:solidFill>
              </a:rPr>
              <a:t>		Geen honger en armoede meer.</a:t>
            </a:r>
            <a:br>
              <a:rPr lang="nl-NL" altLang="nl-NL" i="1" dirty="0">
                <a:solidFill>
                  <a:srgbClr val="3057A1"/>
                </a:solidFill>
              </a:rPr>
            </a:br>
            <a:r>
              <a:rPr lang="nl-NL" altLang="nl-NL" i="1" dirty="0">
                <a:solidFill>
                  <a:srgbClr val="3057A1"/>
                </a:solidFill>
              </a:rPr>
              <a:t>		Gezondheid en onderdak</a:t>
            </a:r>
            <a:br>
              <a:rPr lang="nl-NL" altLang="nl-NL" i="1" dirty="0">
                <a:solidFill>
                  <a:srgbClr val="3057A1"/>
                </a:solidFill>
              </a:rPr>
            </a:br>
            <a:r>
              <a:rPr lang="nl-NL" altLang="nl-NL" i="1" dirty="0">
                <a:solidFill>
                  <a:srgbClr val="3057A1"/>
                </a:solidFill>
              </a:rPr>
              <a:t>		Vrijheid en respect voor iedereen’</a:t>
            </a:r>
            <a:br>
              <a:rPr lang="nl-NL" altLang="nl-NL" i="1" dirty="0">
                <a:solidFill>
                  <a:srgbClr val="3057A1"/>
                </a:solidFill>
              </a:rPr>
            </a:br>
            <a:r>
              <a:rPr lang="nl-NL" altLang="nl-NL" i="1" dirty="0">
                <a:solidFill>
                  <a:srgbClr val="3057A1"/>
                </a:solidFill>
              </a:rPr>
              <a:t>‘Wacht even,’ zei de engel</a:t>
            </a:r>
            <a:br>
              <a:rPr lang="nl-NL" altLang="nl-NL" i="1" dirty="0">
                <a:solidFill>
                  <a:srgbClr val="3057A1"/>
                </a:solidFill>
              </a:rPr>
            </a:br>
            <a:r>
              <a:rPr lang="nl-NL" altLang="nl-NL" i="1" dirty="0">
                <a:solidFill>
                  <a:srgbClr val="3057A1"/>
                </a:solidFill>
              </a:rPr>
              <a:t>‘U begreep mij verkeerd</a:t>
            </a:r>
            <a:br>
              <a:rPr lang="nl-NL" altLang="nl-NL" i="1" dirty="0">
                <a:solidFill>
                  <a:srgbClr val="3057A1"/>
                </a:solidFill>
              </a:rPr>
            </a:br>
            <a:r>
              <a:rPr lang="nl-NL" altLang="nl-NL" i="1" dirty="0">
                <a:solidFill>
                  <a:srgbClr val="3057A1"/>
                </a:solidFill>
              </a:rPr>
              <a:t>Wij verkopen hier geen vruchten</a:t>
            </a:r>
            <a:br>
              <a:rPr lang="nl-NL" altLang="nl-NL" i="1" dirty="0">
                <a:solidFill>
                  <a:srgbClr val="3057A1"/>
                </a:solidFill>
              </a:rPr>
            </a:br>
            <a:r>
              <a:rPr lang="nl-NL" altLang="nl-NL" i="1" dirty="0">
                <a:solidFill>
                  <a:srgbClr val="3057A1"/>
                </a:solidFill>
              </a:rPr>
              <a:t>Alleen maar zaden.</a:t>
            </a:r>
            <a:br>
              <a:rPr lang="nl-NL" altLang="nl-NL" i="1" dirty="0">
                <a:solidFill>
                  <a:srgbClr val="3057A1"/>
                </a:solidFill>
              </a:rPr>
            </a:br>
            <a:r>
              <a:rPr lang="nl-NL" altLang="nl-NL" i="1" dirty="0">
                <a:solidFill>
                  <a:srgbClr val="3057A1"/>
                </a:solidFill>
              </a:rPr>
              <a:t>Die kunt u dan zelf zaaien’    </a:t>
            </a:r>
          </a:p>
          <a:p>
            <a:pPr marL="69850" indent="0" eaLnBrk="1" fontAlgn="auto" hangingPunct="1">
              <a:spcBef>
                <a:spcPts val="0"/>
              </a:spcBef>
              <a:spcAft>
                <a:spcPts val="0"/>
              </a:spcAft>
              <a:buFont typeface="Wingdings 2" panose="05020102010507070707" pitchFamily="18" charset="2"/>
              <a:buNone/>
              <a:defRPr/>
            </a:pPr>
            <a:r>
              <a:rPr lang="nl-NL" altLang="nl-NL" i="1" dirty="0">
                <a:solidFill>
                  <a:srgbClr val="1E7F4B"/>
                </a:solidFill>
                <a:latin typeface="Bodoni MT" panose="02070603080606020203" pitchFamily="18" charset="0"/>
              </a:rPr>
              <a:t>    </a:t>
            </a:r>
          </a:p>
          <a:p>
            <a:pPr marL="355600" indent="-285750" eaLnBrk="1" fontAlgn="auto" hangingPunct="1">
              <a:spcBef>
                <a:spcPts val="0"/>
              </a:spcBef>
              <a:spcAft>
                <a:spcPts val="0"/>
              </a:spcAft>
              <a:defRPr/>
            </a:pPr>
            <a:r>
              <a:rPr lang="nl-NL" dirty="0">
                <a:solidFill>
                  <a:srgbClr val="009DD9"/>
                </a:solidFill>
              </a:rPr>
              <a:t>Wat wordt er met dit gedicht bedoeld?</a:t>
            </a:r>
          </a:p>
        </p:txBody>
      </p:sp>
    </p:spTree>
    <p:extLst>
      <p:ext uri="{BB962C8B-B14F-4D97-AF65-F5344CB8AC3E}">
        <p14:creationId xmlns:p14="http://schemas.microsoft.com/office/powerpoint/2010/main" val="269360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7" name="Afbeelding 6">
            <a:extLst>
              <a:ext uri="{FF2B5EF4-FFF2-40B4-BE49-F238E27FC236}">
                <a16:creationId xmlns:a16="http://schemas.microsoft.com/office/drawing/2014/main" id="{DFEBE592-C32B-81CE-D7C2-1DB14E143E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1</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67588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156176" y="457608"/>
            <a:ext cx="1785447" cy="1819263"/>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6122640" cy="1163216"/>
          </a:xfrm>
        </p:spPr>
        <p:txBody>
          <a:bodyPr/>
          <a:lstStyle/>
          <a:p>
            <a:r>
              <a:rPr lang="nl-NL" sz="2800" dirty="0"/>
              <a:t>Les 2: Is alles oké of is er een         grens aan verdraagzaamheid ?</a:t>
            </a:r>
            <a:br>
              <a:rPr lang="nl-NL" sz="2800" dirty="0"/>
            </a:br>
            <a:endParaRPr lang="nl-NL" sz="28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276872"/>
            <a:ext cx="7346776" cy="4125193"/>
          </a:xfrm>
        </p:spPr>
        <p:txBody>
          <a:bodyPr/>
          <a:lstStyle/>
          <a:p>
            <a:r>
              <a:rPr lang="nl-NL" dirty="0"/>
              <a:t>Als Erasmus in Gouda woont komt hij vaak bij Bertha van Leyen thuis. Daar mogen arme monniken gratis mee-eten. </a:t>
            </a:r>
          </a:p>
          <a:p>
            <a:r>
              <a:rPr lang="nl-NL" dirty="0"/>
              <a:t>Bertha let op de dingen die aan tafel gezegd worden. Ze wil niet dat ze roddelen of kwaadspreken over mensen die er niet bij zijn. Dat vindt ze niet oké. </a:t>
            </a:r>
          </a:p>
          <a:p>
            <a:r>
              <a:rPr lang="nl-NL" dirty="0"/>
              <a:t>Dus zegt ze: </a:t>
            </a:r>
            <a:r>
              <a:rPr lang="nl-NL" i="1" dirty="0">
                <a:solidFill>
                  <a:srgbClr val="3057A1"/>
                </a:solidFill>
              </a:rPr>
              <a:t>‘Ik smeek u, broeders, laat mij aan mijn tafel geen woorden horen waardoor een afwezige beledigd wordt.’</a:t>
            </a:r>
          </a:p>
          <a:p>
            <a:endParaRPr lang="nl-NL" i="1" dirty="0">
              <a:solidFill>
                <a:srgbClr val="7030A0"/>
              </a:solidFill>
            </a:endParaRPr>
          </a:p>
          <a:p>
            <a:r>
              <a:rPr lang="nl-NL" dirty="0">
                <a:solidFill>
                  <a:schemeClr val="tx1"/>
                </a:solidFill>
              </a:rPr>
              <a:t>Ze is dus niet onverschillig: ‘Dat moeten ze zelf maar weten.’ </a:t>
            </a:r>
          </a:p>
          <a:p>
            <a:r>
              <a:rPr lang="nl-NL" dirty="0">
                <a:solidFill>
                  <a:schemeClr val="tx1"/>
                </a:solidFill>
              </a:rPr>
              <a:t>Erasmus schrijft daar met bewondering over. Er is een </a:t>
            </a:r>
            <a:r>
              <a:rPr lang="nl-NL" i="1" dirty="0">
                <a:solidFill>
                  <a:schemeClr val="tx1"/>
                </a:solidFill>
              </a:rPr>
              <a:t>grens</a:t>
            </a:r>
            <a:r>
              <a:rPr lang="nl-NL" dirty="0">
                <a:solidFill>
                  <a:schemeClr val="tx1"/>
                </a:solidFill>
              </a:rPr>
              <a:t> aan de verdraagzaamheid, aan de ‘vrijheid van meningsuiting’.</a:t>
            </a:r>
          </a:p>
          <a:p>
            <a:pPr>
              <a:buNone/>
            </a:pPr>
            <a:endParaRPr lang="nl-NL" dirty="0">
              <a:solidFill>
                <a:srgbClr val="FF0000"/>
              </a:solidFill>
              <a:ea typeface="+mn-lt"/>
              <a:cs typeface="+mn-lt"/>
            </a:endParaRPr>
          </a:p>
        </p:txBody>
      </p:sp>
    </p:spTree>
    <p:extLst>
      <p:ext uri="{BB962C8B-B14F-4D97-AF65-F5344CB8AC3E}">
        <p14:creationId xmlns:p14="http://schemas.microsoft.com/office/powerpoint/2010/main" val="276769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60232" y="4869160"/>
            <a:ext cx="2232248" cy="2507643"/>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96136" y="332656"/>
            <a:ext cx="2448272" cy="3081623"/>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Vraag:</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132856"/>
            <a:ext cx="5904656" cy="4125193"/>
          </a:xfrm>
        </p:spPr>
        <p:txBody>
          <a:bodyPr/>
          <a:lstStyle/>
          <a:p>
            <a:pPr eaLnBrk="1" hangingPunct="1"/>
            <a:r>
              <a:rPr lang="nl-NL" altLang="nl-NL" dirty="0">
                <a:solidFill>
                  <a:srgbClr val="009DD9"/>
                </a:solidFill>
              </a:rPr>
              <a:t>Als er vervelende dingen over iemand worden verteld, wat doe jij dan?</a:t>
            </a:r>
            <a:endParaRPr lang="nl-NL" dirty="0">
              <a:solidFill>
                <a:srgbClr val="009DD9"/>
              </a:solidFill>
            </a:endParaRPr>
          </a:p>
          <a:p>
            <a:pPr eaLnBrk="1" hangingPunct="1"/>
            <a:endParaRPr lang="nl-NL" altLang="nl-NL" dirty="0">
              <a:solidFill>
                <a:srgbClr val="009DD9"/>
              </a:solidFill>
            </a:endParaRPr>
          </a:p>
          <a:p>
            <a:pPr eaLnBrk="1" hangingPunct="1"/>
            <a:r>
              <a:rPr lang="nl-NL" altLang="nl-NL" dirty="0">
                <a:solidFill>
                  <a:srgbClr val="009DD9"/>
                </a:solidFill>
              </a:rPr>
              <a:t>Doe je mee, loop je weg, of zeg je dat ze moeten stoppen? Waarom?</a:t>
            </a:r>
          </a:p>
          <a:p>
            <a:pPr eaLnBrk="1" hangingPunct="1"/>
            <a:endParaRPr lang="nl-NL" altLang="nl-NL" dirty="0">
              <a:solidFill>
                <a:srgbClr val="009DD9"/>
              </a:solidFill>
            </a:endParaRPr>
          </a:p>
        </p:txBody>
      </p:sp>
    </p:spTree>
    <p:extLst>
      <p:ext uri="{BB962C8B-B14F-4D97-AF65-F5344CB8AC3E}">
        <p14:creationId xmlns:p14="http://schemas.microsoft.com/office/powerpoint/2010/main" val="166473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96136" y="382474"/>
            <a:ext cx="2448272" cy="3202733"/>
          </a:xfrm>
          <a:prstGeom prst="rect">
            <a:avLst/>
          </a:prstGeom>
        </p:spPr>
      </p:pic>
      <p:pic>
        <p:nvPicPr>
          <p:cNvPr id="5" name="Afbeelding 4" descr="Afbeelding met tekst, pentekening&#10;&#10;Automatisch gegenereerde beschrijving">
            <a:extLst>
              <a:ext uri="{FF2B5EF4-FFF2-40B4-BE49-F238E27FC236}">
                <a16:creationId xmlns:a16="http://schemas.microsoft.com/office/drawing/2014/main" id="{6BDDFDBD-F8CA-35FB-9E78-1A95B8C2B3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0232" y="5024682"/>
            <a:ext cx="2376264" cy="2254404"/>
          </a:xfrm>
          <a:prstGeom prst="rect">
            <a:avLst/>
          </a:prstGeom>
        </p:spPr>
      </p:pic>
      <p:pic>
        <p:nvPicPr>
          <p:cNvPr id="14" name="Afbeelding 13">
            <a:extLst>
              <a:ext uri="{FF2B5EF4-FFF2-40B4-BE49-F238E27FC236}">
                <a16:creationId xmlns:a16="http://schemas.microsoft.com/office/drawing/2014/main" id="{C7500F99-C6ED-C880-2660-C58AA057916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11560" y="1484784"/>
            <a:ext cx="6348413" cy="4125193"/>
          </a:xfrm>
        </p:spPr>
        <p:txBody>
          <a:bodyPr/>
          <a:lstStyle/>
          <a:p>
            <a:r>
              <a:rPr lang="nl-NL" altLang="nl-NL" dirty="0">
                <a:solidFill>
                  <a:schemeClr val="tx1">
                    <a:lumMod val="75000"/>
                    <a:lumOff val="25000"/>
                  </a:schemeClr>
                </a:solidFill>
              </a:rPr>
              <a:t>Dingen die Erasmus zelf heeft geschreven zijn </a:t>
            </a:r>
            <a:br>
              <a:rPr lang="nl-NL" altLang="nl-NL" dirty="0">
                <a:solidFill>
                  <a:schemeClr val="tx1">
                    <a:lumMod val="75000"/>
                    <a:lumOff val="25000"/>
                  </a:schemeClr>
                </a:solidFill>
              </a:rPr>
            </a:br>
            <a:r>
              <a:rPr lang="nl-NL" altLang="nl-NL" dirty="0">
                <a:solidFill>
                  <a:schemeClr val="tx1">
                    <a:lumMod val="75000"/>
                    <a:lumOff val="25000"/>
                  </a:schemeClr>
                </a:solidFill>
              </a:rPr>
              <a:t>in de tekst herkenbaar aan de donkergroene </a:t>
            </a:r>
            <a:br>
              <a:rPr lang="nl-NL" altLang="nl-NL" dirty="0">
                <a:solidFill>
                  <a:schemeClr val="tx1">
                    <a:lumMod val="75000"/>
                    <a:lumOff val="25000"/>
                  </a:schemeClr>
                </a:solidFill>
              </a:rPr>
            </a:br>
            <a:r>
              <a:rPr lang="nl-NL" altLang="nl-NL" dirty="0">
                <a:solidFill>
                  <a:schemeClr val="tx1">
                    <a:lumMod val="75000"/>
                    <a:lumOff val="25000"/>
                  </a:schemeClr>
                </a:solidFill>
              </a:rPr>
              <a:t>kleur. Zo dus:</a:t>
            </a:r>
            <a:br>
              <a:rPr lang="nl-NL" altLang="nl-NL" dirty="0">
                <a:solidFill>
                  <a:schemeClr val="tx1">
                    <a:lumMod val="75000"/>
                    <a:lumOff val="25000"/>
                  </a:schemeClr>
                </a:solidFill>
              </a:rPr>
            </a:br>
            <a:r>
              <a:rPr lang="nl-NL" altLang="nl-NL" i="1" dirty="0">
                <a:solidFill>
                  <a:srgbClr val="1E7F4B"/>
                </a:solidFill>
              </a:rPr>
              <a:t>“Het onderwijs zal het begrip, de verdraagzaamheid en</a:t>
            </a:r>
            <a:br>
              <a:rPr lang="nl-NL" altLang="nl-NL" i="1" dirty="0">
                <a:solidFill>
                  <a:srgbClr val="1E7F4B"/>
                </a:solidFill>
              </a:rPr>
            </a:br>
            <a:r>
              <a:rPr lang="nl-NL" altLang="nl-NL" i="1" dirty="0">
                <a:solidFill>
                  <a:srgbClr val="1E7F4B"/>
                </a:solidFill>
              </a:rPr>
              <a:t>de vriendschap van alle landen, rassen of godsdienstige</a:t>
            </a:r>
            <a:br>
              <a:rPr lang="nl-NL" altLang="nl-NL" i="1" dirty="0">
                <a:solidFill>
                  <a:srgbClr val="1E7F4B"/>
                </a:solidFill>
              </a:rPr>
            </a:br>
            <a:r>
              <a:rPr lang="nl-NL" altLang="nl-NL" i="1" dirty="0">
                <a:solidFill>
                  <a:srgbClr val="1E7F4B"/>
                </a:solidFill>
              </a:rPr>
              <a:t>groepen bevorderen!”</a:t>
            </a:r>
          </a:p>
          <a:p>
            <a:endParaRPr lang="nl-NL" altLang="nl-NL" i="1" dirty="0">
              <a:solidFill>
                <a:srgbClr val="1E7F4B"/>
              </a:solidFill>
            </a:endParaRPr>
          </a:p>
          <a:p>
            <a:r>
              <a:rPr lang="nl-NL" altLang="nl-NL" dirty="0">
                <a:solidFill>
                  <a:schemeClr val="tx1">
                    <a:lumMod val="75000"/>
                    <a:lumOff val="25000"/>
                  </a:schemeClr>
                </a:solidFill>
              </a:rPr>
              <a:t>Instructies aan de leerkracht staan in lichtgroen, bijv.:</a:t>
            </a:r>
            <a:br>
              <a:rPr lang="nl-NL" altLang="nl-NL" dirty="0">
                <a:solidFill>
                  <a:schemeClr val="tx1">
                    <a:lumMod val="75000"/>
                    <a:lumOff val="25000"/>
                  </a:schemeClr>
                </a:solidFill>
              </a:rPr>
            </a:br>
            <a:r>
              <a:rPr lang="nl-NL" altLang="nl-NL" dirty="0">
                <a:solidFill>
                  <a:srgbClr val="94C357"/>
                </a:solidFill>
              </a:rPr>
              <a:t>Bij deze sheet past actieve werkvorm “</a:t>
            </a:r>
            <a:r>
              <a:rPr lang="nl-NL" altLang="nl-NL" dirty="0" err="1">
                <a:solidFill>
                  <a:srgbClr val="94C357"/>
                </a:solidFill>
              </a:rPr>
              <a:t>xyz</a:t>
            </a:r>
            <a:r>
              <a:rPr lang="nl-NL" altLang="nl-NL" dirty="0">
                <a:solidFill>
                  <a:srgbClr val="94C357"/>
                </a:solidFill>
              </a:rPr>
              <a:t>”</a:t>
            </a:r>
          </a:p>
          <a:p>
            <a:r>
              <a:rPr lang="nl-NL" altLang="nl-NL" dirty="0">
                <a:solidFill>
                  <a:srgbClr val="94C357"/>
                </a:solidFill>
              </a:rPr>
              <a:t>Leerkracht: zie voor actieve werkvormen de site </a:t>
            </a:r>
            <a:r>
              <a:rPr lang="nl-NL" altLang="nl-NL" dirty="0">
                <a:solidFill>
                  <a:srgbClr val="94C357"/>
                </a:solidFill>
                <a:hlinkClick r:id="rId5">
                  <a:extLst>
                    <a:ext uri="{A12FA001-AC4F-418D-AE19-62706E023703}">
                      <ahyp:hlinkClr xmlns:ahyp="http://schemas.microsoft.com/office/drawing/2018/hyperlinkcolor" val="tx"/>
                    </a:ext>
                  </a:extLst>
                </a:hlinkClick>
              </a:rPr>
              <a:t>www.huisvanerasmus.nl</a:t>
            </a:r>
            <a:r>
              <a:rPr lang="nl-NL" altLang="nl-NL" dirty="0">
                <a:solidFill>
                  <a:srgbClr val="94C357"/>
                </a:solidFill>
              </a:rPr>
              <a:t> </a:t>
            </a:r>
          </a:p>
          <a:p>
            <a:endParaRPr lang="nl-NL" altLang="nl-NL" i="1" dirty="0">
              <a:solidFill>
                <a:srgbClr val="1E7F4B"/>
              </a:solidFill>
            </a:endParaRPr>
          </a:p>
          <a:p>
            <a:r>
              <a:rPr lang="nl-NL" altLang="nl-NL" dirty="0">
                <a:solidFill>
                  <a:schemeClr val="tx1">
                    <a:lumMod val="75000"/>
                    <a:lumOff val="25000"/>
                  </a:schemeClr>
                </a:solidFill>
              </a:rPr>
              <a:t>Vragen voor de leerlingen zijn steeds blauw gekleurd. Zo dus: </a:t>
            </a:r>
            <a:r>
              <a:rPr lang="nl-NL" altLang="nl-NL" dirty="0">
                <a:solidFill>
                  <a:srgbClr val="009DD9"/>
                </a:solidFill>
              </a:rPr>
              <a:t>Welke afspraken zijn daarvoor nodig?</a:t>
            </a:r>
          </a:p>
        </p:txBody>
      </p:sp>
    </p:spTree>
    <p:extLst>
      <p:ext uri="{BB962C8B-B14F-4D97-AF65-F5344CB8AC3E}">
        <p14:creationId xmlns:p14="http://schemas.microsoft.com/office/powerpoint/2010/main" val="266055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724128" y="476672"/>
            <a:ext cx="2853739" cy="1924013"/>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sz="3200" dirty="0"/>
              <a:t>Verdraagzaamheid is dus</a:t>
            </a:r>
            <a:br>
              <a:rPr lang="nl-NL" sz="3200" dirty="0"/>
            </a:br>
            <a:r>
              <a:rPr lang="nl-NL" sz="3200" i="1" dirty="0"/>
              <a:t>geen</a:t>
            </a:r>
            <a:r>
              <a:rPr lang="nl-NL" sz="3200" dirty="0"/>
              <a:t> onverschilligheid</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628800"/>
            <a:ext cx="6768752" cy="4125193"/>
          </a:xfrm>
        </p:spPr>
        <p:txBody>
          <a:bodyPr/>
          <a:lstStyle/>
          <a:p>
            <a:r>
              <a:rPr lang="nl-NL" dirty="0">
                <a:solidFill>
                  <a:schemeClr val="tx1">
                    <a:lumMod val="75000"/>
                    <a:lumOff val="25000"/>
                  </a:schemeClr>
                </a:solidFill>
                <a:ea typeface="+mn-lt"/>
                <a:cs typeface="+mn-lt"/>
              </a:rPr>
              <a:t>Moeten we dan alles maar goedvinden?                           Nee, Natuurlijk niet. </a:t>
            </a:r>
          </a:p>
          <a:p>
            <a:r>
              <a:rPr lang="nl-NL" dirty="0">
                <a:solidFill>
                  <a:schemeClr val="tx1">
                    <a:lumMod val="75000"/>
                    <a:lumOff val="25000"/>
                  </a:schemeClr>
                </a:solidFill>
                <a:ea typeface="+mn-lt"/>
                <a:cs typeface="+mn-lt"/>
              </a:rPr>
              <a:t>De moeilijkheid is dat er ook </a:t>
            </a:r>
            <a:r>
              <a:rPr lang="nl-NL" i="1" dirty="0">
                <a:solidFill>
                  <a:schemeClr val="tx1">
                    <a:lumMod val="75000"/>
                    <a:lumOff val="25000"/>
                  </a:schemeClr>
                </a:solidFill>
                <a:ea typeface="+mn-lt"/>
                <a:cs typeface="+mn-lt"/>
              </a:rPr>
              <a:t>grenzen</a:t>
            </a:r>
            <a:r>
              <a:rPr lang="nl-NL" dirty="0">
                <a:solidFill>
                  <a:schemeClr val="tx1">
                    <a:lumMod val="75000"/>
                    <a:lumOff val="25000"/>
                  </a:schemeClr>
                </a:solidFill>
                <a:ea typeface="+mn-lt"/>
                <a:cs typeface="+mn-lt"/>
              </a:rPr>
              <a:t> aan verdraagzaamheid zijn. </a:t>
            </a:r>
          </a:p>
          <a:p>
            <a:r>
              <a:rPr lang="nl-NL" dirty="0">
                <a:solidFill>
                  <a:schemeClr val="tx1">
                    <a:lumMod val="75000"/>
                    <a:lumOff val="25000"/>
                  </a:schemeClr>
                </a:solidFill>
                <a:ea typeface="+mn-lt"/>
                <a:cs typeface="+mn-lt"/>
              </a:rPr>
              <a:t>Je kunt niet bij alles de andere kant opkijken, en zeggen: ‘</a:t>
            </a:r>
            <a:r>
              <a:rPr lang="nl-NL" i="1" dirty="0">
                <a:solidFill>
                  <a:schemeClr val="tx1">
                    <a:lumMod val="75000"/>
                    <a:lumOff val="25000"/>
                  </a:schemeClr>
                </a:solidFill>
                <a:ea typeface="+mn-lt"/>
                <a:cs typeface="+mn-lt"/>
              </a:rPr>
              <a:t>wat kan mij dat schelen’.</a:t>
            </a:r>
            <a:r>
              <a:rPr lang="nl-NL" dirty="0">
                <a:solidFill>
                  <a:schemeClr val="tx1">
                    <a:lumMod val="75000"/>
                    <a:lumOff val="25000"/>
                  </a:schemeClr>
                </a:solidFill>
                <a:ea typeface="+mn-lt"/>
                <a:cs typeface="+mn-lt"/>
              </a:rPr>
              <a:t> Dan ben je </a:t>
            </a:r>
            <a:r>
              <a:rPr lang="nl-NL" b="1" dirty="0">
                <a:solidFill>
                  <a:schemeClr val="tx1">
                    <a:lumMod val="75000"/>
                    <a:lumOff val="25000"/>
                  </a:schemeClr>
                </a:solidFill>
                <a:ea typeface="+mn-lt"/>
                <a:cs typeface="+mn-lt"/>
              </a:rPr>
              <a:t>onverschillig.</a:t>
            </a:r>
            <a:r>
              <a:rPr lang="nl-NL" dirty="0">
                <a:solidFill>
                  <a:schemeClr val="tx1">
                    <a:lumMod val="75000"/>
                    <a:lumOff val="25000"/>
                  </a:schemeClr>
                </a:solidFill>
                <a:ea typeface="+mn-lt"/>
                <a:cs typeface="+mn-lt"/>
              </a:rPr>
              <a:t>  </a:t>
            </a:r>
          </a:p>
          <a:p>
            <a:r>
              <a:rPr lang="nl-NL" dirty="0">
                <a:solidFill>
                  <a:schemeClr val="tx1">
                    <a:lumMod val="75000"/>
                    <a:lumOff val="25000"/>
                  </a:schemeClr>
                </a:solidFill>
                <a:ea typeface="+mn-lt"/>
                <a:cs typeface="+mn-lt"/>
              </a:rPr>
              <a:t>Soms moet je opkomen voor anderen, voor de natuur of voor jezelf. </a:t>
            </a:r>
            <a:endParaRPr lang="nl-NL" dirty="0">
              <a:solidFill>
                <a:schemeClr val="tx1">
                  <a:lumMod val="75000"/>
                  <a:lumOff val="25000"/>
                </a:schemeClr>
              </a:solidFill>
            </a:endParaRPr>
          </a:p>
          <a:p>
            <a:pPr marL="69850" indent="0" eaLnBrk="1" fontAlgn="auto" hangingPunct="1">
              <a:spcBef>
                <a:spcPts val="0"/>
              </a:spcBef>
              <a:spcAft>
                <a:spcPts val="0"/>
              </a:spcAft>
              <a:buFont typeface="Wingdings 2" panose="05020102010507070707" pitchFamily="18" charset="2"/>
              <a:buNone/>
              <a:defRPr/>
            </a:pPr>
            <a:r>
              <a:rPr lang="nl-NL" altLang="nl-NL" i="1" dirty="0">
                <a:solidFill>
                  <a:srgbClr val="1E7F4B"/>
                </a:solidFill>
                <a:latin typeface="Bodoni MT" panose="02070603080606020203" pitchFamily="18" charset="0"/>
              </a:rPr>
              <a:t>    </a:t>
            </a:r>
          </a:p>
        </p:txBody>
      </p:sp>
      <p:pic>
        <p:nvPicPr>
          <p:cNvPr id="5" name="Afbeelding 4">
            <a:extLst>
              <a:ext uri="{FF2B5EF4-FFF2-40B4-BE49-F238E27FC236}">
                <a16:creationId xmlns:a16="http://schemas.microsoft.com/office/drawing/2014/main" id="{4255EC6B-AB30-4E3D-DF61-940173EF3F7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1520" y="4509120"/>
            <a:ext cx="3486912" cy="2127504"/>
          </a:xfrm>
          <a:prstGeom prst="rect">
            <a:avLst/>
          </a:prstGeom>
        </p:spPr>
      </p:pic>
    </p:spTree>
    <p:extLst>
      <p:ext uri="{BB962C8B-B14F-4D97-AF65-F5344CB8AC3E}">
        <p14:creationId xmlns:p14="http://schemas.microsoft.com/office/powerpoint/2010/main" val="3243983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40152" y="404664"/>
            <a:ext cx="2063370" cy="206531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88224" y="5013176"/>
            <a:ext cx="2456744" cy="1631431"/>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Vraag:</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1700808"/>
            <a:ext cx="5328592" cy="4125193"/>
          </a:xfrm>
        </p:spPr>
        <p:txBody>
          <a:bodyPr/>
          <a:lstStyle/>
          <a:p>
            <a:pPr eaLnBrk="1" hangingPunct="1"/>
            <a:r>
              <a:rPr lang="nl-NL" altLang="nl-NL" dirty="0"/>
              <a:t>Erasmus vindt dat je verdraagzaam moet zijn als het kan … </a:t>
            </a:r>
          </a:p>
          <a:p>
            <a:pPr eaLnBrk="1" hangingPunct="1"/>
            <a:r>
              <a:rPr lang="nl-NL" altLang="nl-NL" dirty="0"/>
              <a:t>… maar dat je ook grenzen moet stellen. </a:t>
            </a:r>
          </a:p>
          <a:p>
            <a:pPr eaLnBrk="1" hangingPunct="1"/>
            <a:r>
              <a:rPr lang="nl-NL" altLang="nl-NL" dirty="0"/>
              <a:t>Die grenzen </a:t>
            </a:r>
            <a:r>
              <a:rPr lang="nl-NL" altLang="nl-NL" u="sng" dirty="0"/>
              <a:t>maken</a:t>
            </a:r>
            <a:r>
              <a:rPr lang="nl-NL" altLang="nl-NL" dirty="0"/>
              <a:t> we </a:t>
            </a:r>
            <a:r>
              <a:rPr lang="nl-NL" altLang="nl-NL" u="sng" dirty="0"/>
              <a:t>samen</a:t>
            </a:r>
            <a:r>
              <a:rPr lang="nl-NL" altLang="nl-NL" dirty="0"/>
              <a:t>. </a:t>
            </a:r>
          </a:p>
          <a:p>
            <a:pPr eaLnBrk="1" hangingPunct="1"/>
            <a:endParaRPr lang="nl-NL" altLang="nl-NL" dirty="0"/>
          </a:p>
          <a:p>
            <a:pPr eaLnBrk="1" hangingPunct="1"/>
            <a:r>
              <a:rPr lang="nl-NL" altLang="nl-NL" dirty="0">
                <a:solidFill>
                  <a:srgbClr val="009DD9"/>
                </a:solidFill>
              </a:rPr>
              <a:t>Kunnen jullie voorbeelden geven van iets dat je écht niet kunt maken? </a:t>
            </a:r>
          </a:p>
          <a:p>
            <a:pPr eaLnBrk="1" hangingPunct="1"/>
            <a:r>
              <a:rPr lang="nl-NL" altLang="nl-NL" dirty="0">
                <a:solidFill>
                  <a:srgbClr val="009DD9"/>
                </a:solidFill>
              </a:rPr>
              <a:t>En van iets dat iedereen zelf maar moet weten?</a:t>
            </a:r>
          </a:p>
          <a:p>
            <a:pPr eaLnBrk="1" hangingPunct="1"/>
            <a:r>
              <a:rPr lang="nl-NL" altLang="nl-NL" dirty="0">
                <a:solidFill>
                  <a:srgbClr val="009DD9"/>
                </a:solidFill>
              </a:rPr>
              <a:t>Leg ook uit waarom je dat vindt.</a:t>
            </a:r>
          </a:p>
          <a:p>
            <a:pPr eaLnBrk="1" hangingPunct="1"/>
            <a:endParaRPr lang="nl-NL" altLang="nl-NL" dirty="0">
              <a:solidFill>
                <a:srgbClr val="009DD9"/>
              </a:solidFill>
            </a:endParaRPr>
          </a:p>
        </p:txBody>
      </p:sp>
    </p:spTree>
    <p:extLst>
      <p:ext uri="{BB962C8B-B14F-4D97-AF65-F5344CB8AC3E}">
        <p14:creationId xmlns:p14="http://schemas.microsoft.com/office/powerpoint/2010/main" val="346736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96136" y="404664"/>
            <a:ext cx="2664296" cy="188319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sz="3200" dirty="0"/>
              <a:t>Verdraagzaamheid en verantwoordelijkheid 1</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348880"/>
            <a:ext cx="7848872" cy="2592288"/>
          </a:xfrm>
        </p:spPr>
        <p:txBody>
          <a:bodyPr/>
          <a:lstStyle/>
          <a:p>
            <a:r>
              <a:rPr lang="nl-NL" dirty="0">
                <a:ea typeface="+mn-lt"/>
                <a:cs typeface="+mn-lt"/>
              </a:rPr>
              <a:t>Als er iets met iemand iets gebeurt dat jij niet                                oké vindt, bijvoorbeeld buitensluiten, dreigen,                            uitschelden, vernederen, of geweld: </a:t>
            </a:r>
          </a:p>
          <a:p>
            <a:r>
              <a:rPr lang="nl-NL" dirty="0">
                <a:solidFill>
                  <a:srgbClr val="009DD9"/>
                </a:solidFill>
                <a:ea typeface="+mn-lt"/>
                <a:cs typeface="+mn-lt"/>
              </a:rPr>
              <a:t>Verdraag je dat? Kun je dan gewoon blijven kijken ? Ga je een filmpje maken, weglopen? Niet jouw probleem, toch?</a:t>
            </a:r>
          </a:p>
          <a:p>
            <a:r>
              <a:rPr lang="nl-NL" dirty="0">
                <a:solidFill>
                  <a:srgbClr val="009DD9"/>
                </a:solidFill>
                <a:ea typeface="+mn-lt"/>
                <a:cs typeface="+mn-lt"/>
              </a:rPr>
              <a:t>Of ben je mede verantwoordelijk voor wat er met die ander gebeurt?</a:t>
            </a:r>
          </a:p>
          <a:p>
            <a:pPr marL="0" indent="0">
              <a:buNone/>
            </a:pPr>
            <a:r>
              <a:rPr lang="nl-NL" sz="500" dirty="0">
                <a:ea typeface="+mn-lt"/>
                <a:cs typeface="+mn-lt"/>
              </a:rPr>
              <a:t> </a:t>
            </a:r>
          </a:p>
          <a:p>
            <a:pPr marL="69850" indent="0" eaLnBrk="1" fontAlgn="auto" hangingPunct="1">
              <a:spcBef>
                <a:spcPts val="0"/>
              </a:spcBef>
              <a:spcAft>
                <a:spcPts val="0"/>
              </a:spcAft>
              <a:buFont typeface="Wingdings 2" panose="05020102010507070707" pitchFamily="18" charset="2"/>
              <a:buNone/>
              <a:defRPr/>
            </a:pPr>
            <a:r>
              <a:rPr lang="nl-NL" altLang="nl-NL" i="1" dirty="0">
                <a:solidFill>
                  <a:srgbClr val="1E7F4B"/>
                </a:solidFill>
                <a:latin typeface="Bodoni MT" panose="02070603080606020203" pitchFamily="18" charset="0"/>
              </a:rPr>
              <a:t>    </a:t>
            </a:r>
          </a:p>
        </p:txBody>
      </p:sp>
    </p:spTree>
    <p:extLst>
      <p:ext uri="{BB962C8B-B14F-4D97-AF65-F5344CB8AC3E}">
        <p14:creationId xmlns:p14="http://schemas.microsoft.com/office/powerpoint/2010/main" val="3172220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96136" y="404664"/>
            <a:ext cx="2664296" cy="188319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sz="3200" dirty="0"/>
              <a:t>Verdraagzaamheid en verantwoordelijkheid 2</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132856"/>
            <a:ext cx="7848872" cy="4125193"/>
          </a:xfrm>
        </p:spPr>
        <p:txBody>
          <a:bodyPr/>
          <a:lstStyle/>
          <a:p>
            <a:pPr marL="0" indent="0">
              <a:buNone/>
            </a:pPr>
            <a:r>
              <a:rPr lang="nl-NL" sz="500" dirty="0">
                <a:ea typeface="+mn-lt"/>
                <a:cs typeface="+mn-lt"/>
              </a:rPr>
              <a:t> </a:t>
            </a:r>
          </a:p>
          <a:p>
            <a:r>
              <a:rPr lang="nl-NL" dirty="0">
                <a:ea typeface="+mn-lt"/>
                <a:cs typeface="+mn-lt"/>
              </a:rPr>
              <a:t>Opkomen voor anderen. Dat is soms best moeilijk. </a:t>
            </a:r>
            <a:endParaRPr lang="nl-NL" dirty="0"/>
          </a:p>
          <a:p>
            <a:r>
              <a:rPr lang="nl-NL" dirty="0">
                <a:solidFill>
                  <a:srgbClr val="009DD9"/>
                </a:solidFill>
                <a:ea typeface="+mn-lt"/>
                <a:cs typeface="+mn-lt"/>
              </a:rPr>
              <a:t>Wat houdt je tegen? Wat zou er mis kunnen gaan?</a:t>
            </a:r>
          </a:p>
          <a:p>
            <a:r>
              <a:rPr lang="nl-NL" dirty="0">
                <a:solidFill>
                  <a:srgbClr val="009DD9"/>
                </a:solidFill>
                <a:ea typeface="+mn-lt"/>
                <a:cs typeface="+mn-lt"/>
              </a:rPr>
              <a:t>Wat zou je kunnen doen, en hoe? Bedenk het samen.</a:t>
            </a:r>
            <a:endParaRPr lang="nl-NL" dirty="0">
              <a:solidFill>
                <a:srgbClr val="009DD9"/>
              </a:solidFill>
            </a:endParaRPr>
          </a:p>
          <a:p>
            <a:pPr marL="69850" indent="0" eaLnBrk="1" fontAlgn="auto" hangingPunct="1">
              <a:spcBef>
                <a:spcPts val="0"/>
              </a:spcBef>
              <a:spcAft>
                <a:spcPts val="0"/>
              </a:spcAft>
              <a:buFont typeface="Wingdings 2" panose="05020102010507070707" pitchFamily="18" charset="2"/>
              <a:buNone/>
              <a:defRPr/>
            </a:pPr>
            <a:r>
              <a:rPr lang="nl-NL" altLang="nl-NL" i="1" dirty="0">
                <a:solidFill>
                  <a:srgbClr val="1E7F4B"/>
                </a:solidFill>
                <a:latin typeface="Bodoni MT" panose="02070603080606020203" pitchFamily="18" charset="0"/>
              </a:rPr>
              <a:t>    </a:t>
            </a:r>
          </a:p>
        </p:txBody>
      </p:sp>
      <p:pic>
        <p:nvPicPr>
          <p:cNvPr id="4" name="Afbeelding 3">
            <a:extLst>
              <a:ext uri="{FF2B5EF4-FFF2-40B4-BE49-F238E27FC236}">
                <a16:creationId xmlns:a16="http://schemas.microsoft.com/office/drawing/2014/main" id="{A6356A0A-F1AB-FF88-8E75-14828D2C9B7F}"/>
              </a:ext>
            </a:extLst>
          </p:cNvPr>
          <p:cNvPicPr>
            <a:picLocks noChangeAspect="1"/>
          </p:cNvPicPr>
          <p:nvPr/>
        </p:nvPicPr>
        <p:blipFill>
          <a:blip r:embed="rId5"/>
          <a:stretch>
            <a:fillRect/>
          </a:stretch>
        </p:blipFill>
        <p:spPr>
          <a:xfrm>
            <a:off x="2051719" y="3933056"/>
            <a:ext cx="3577539" cy="1800200"/>
          </a:xfrm>
          <a:prstGeom prst="rect">
            <a:avLst/>
          </a:prstGeom>
        </p:spPr>
      </p:pic>
    </p:spTree>
    <p:extLst>
      <p:ext uri="{BB962C8B-B14F-4D97-AF65-F5344CB8AC3E}">
        <p14:creationId xmlns:p14="http://schemas.microsoft.com/office/powerpoint/2010/main" val="252586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60232" y="4941168"/>
            <a:ext cx="3024602" cy="2016224"/>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96136" y="368660"/>
            <a:ext cx="2448272" cy="3672411"/>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Waarom? Daarom!</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83568" y="1700808"/>
            <a:ext cx="7560840" cy="4125193"/>
          </a:xfrm>
        </p:spPr>
        <p:txBody>
          <a:bodyPr/>
          <a:lstStyle/>
          <a:p>
            <a:r>
              <a:rPr lang="nl-NL" dirty="0"/>
              <a:t>Het is belangrijk rekening te houden met de                               rechten en gevoelens van anderen. </a:t>
            </a:r>
          </a:p>
          <a:p>
            <a:r>
              <a:rPr lang="nl-NL" dirty="0"/>
              <a:t>En soms moet je zeggen: </a:t>
            </a:r>
            <a:r>
              <a:rPr lang="nl-NL" dirty="0">
                <a:solidFill>
                  <a:srgbClr val="3057A1"/>
                </a:solidFill>
              </a:rPr>
              <a:t>‘</a:t>
            </a:r>
            <a:r>
              <a:rPr lang="nl-NL" i="1" dirty="0">
                <a:solidFill>
                  <a:srgbClr val="3057A1"/>
                </a:solidFill>
              </a:rPr>
              <a:t>Dat kan niet, dat kun je niet maken.’</a:t>
            </a:r>
            <a:r>
              <a:rPr lang="nl-NL" dirty="0"/>
              <a:t> Dat is de grens van verdraagzaamheid. </a:t>
            </a:r>
          </a:p>
          <a:p>
            <a:endParaRPr lang="nl-NL" dirty="0">
              <a:ea typeface="+mn-lt"/>
              <a:cs typeface="+mn-lt"/>
            </a:endParaRPr>
          </a:p>
          <a:p>
            <a:r>
              <a:rPr lang="nl-NL" dirty="0"/>
              <a:t>Maar dan moet je wel in alle redelijkheid kunnen zeggen </a:t>
            </a:r>
            <a:r>
              <a:rPr lang="nl-NL" b="1" i="1" dirty="0">
                <a:solidFill>
                  <a:srgbClr val="3057A1"/>
                </a:solidFill>
              </a:rPr>
              <a:t>waarom</a:t>
            </a:r>
            <a:r>
              <a:rPr lang="nl-NL" dirty="0"/>
              <a:t> dat niet kan</a:t>
            </a:r>
            <a:r>
              <a:rPr lang="nl-NL" dirty="0">
                <a:solidFill>
                  <a:schemeClr val="tx1">
                    <a:lumMod val="75000"/>
                    <a:lumOff val="25000"/>
                  </a:schemeClr>
                </a:solidFill>
              </a:rPr>
              <a:t>.</a:t>
            </a:r>
            <a:r>
              <a:rPr lang="nl-NL" dirty="0"/>
              <a:t> </a:t>
            </a:r>
          </a:p>
          <a:p>
            <a:r>
              <a:rPr lang="nl-NL" dirty="0"/>
              <a:t>‘</a:t>
            </a:r>
            <a:r>
              <a:rPr lang="nl-NL" i="1" dirty="0"/>
              <a:t>Dat kan niet, dat kun je echt niet maken’</a:t>
            </a:r>
            <a:r>
              <a:rPr lang="nl-NL" dirty="0"/>
              <a:t> </a:t>
            </a:r>
          </a:p>
          <a:p>
            <a:r>
              <a:rPr lang="nl-NL" dirty="0">
                <a:solidFill>
                  <a:srgbClr val="4285C5"/>
                </a:solidFill>
              </a:rPr>
              <a:t>Wat is de reden dat jullie vinden dat iets niet kan?</a:t>
            </a:r>
          </a:p>
          <a:p>
            <a:r>
              <a:rPr lang="nl-NL" dirty="0">
                <a:solidFill>
                  <a:srgbClr val="4285C5"/>
                </a:solidFill>
              </a:rPr>
              <a:t>Kunnen jullie voorbeelden geven? </a:t>
            </a:r>
          </a:p>
          <a:p>
            <a:pPr marL="0" indent="0">
              <a:buNone/>
            </a:pPr>
            <a:endParaRPr lang="nl-NL" dirty="0"/>
          </a:p>
          <a:p>
            <a:pPr eaLnBrk="1" hangingPunct="1"/>
            <a:endParaRPr lang="nl-NL" altLang="nl-NL" dirty="0">
              <a:solidFill>
                <a:srgbClr val="009DD9"/>
              </a:solidFill>
            </a:endParaRPr>
          </a:p>
        </p:txBody>
      </p:sp>
      <p:sp>
        <p:nvSpPr>
          <p:cNvPr id="9" name="Tekstvak 8">
            <a:extLst>
              <a:ext uri="{FF2B5EF4-FFF2-40B4-BE49-F238E27FC236}">
                <a16:creationId xmlns:a16="http://schemas.microsoft.com/office/drawing/2014/main" id="{8719DDCD-A3CF-B585-88C5-C6D3CE1E5606}"/>
              </a:ext>
            </a:extLst>
          </p:cNvPr>
          <p:cNvSpPr txBox="1"/>
          <p:nvPr/>
        </p:nvSpPr>
        <p:spPr>
          <a:xfrm>
            <a:off x="755576" y="5517232"/>
            <a:ext cx="5832647" cy="923330"/>
          </a:xfrm>
          <a:prstGeom prst="rect">
            <a:avLst/>
          </a:prstGeom>
          <a:noFill/>
        </p:spPr>
        <p:txBody>
          <a:bodyPr wrap="square" rtlCol="0">
            <a:spAutoFit/>
          </a:bodyPr>
          <a:lstStyle/>
          <a:p>
            <a:pPr marL="285750" indent="-285750">
              <a:buClr>
                <a:srgbClr val="66B557"/>
              </a:buClr>
              <a:buFont typeface="Wingdings" panose="05000000000000000000" pitchFamily="2" charset="2"/>
              <a:buChar char="Ø"/>
            </a:pPr>
            <a:r>
              <a:rPr lang="nl-NL" sz="1800" dirty="0">
                <a:solidFill>
                  <a:srgbClr val="3057A1"/>
                </a:solidFill>
                <a:latin typeface="+mn-lt"/>
              </a:rPr>
              <a:t>Verdraagzaamheid houdt rekening met de vrijheid, de rechten en de gevoelens van anderen.</a:t>
            </a:r>
          </a:p>
          <a:p>
            <a:endParaRPr lang="nl-NL" sz="1800" dirty="0">
              <a:solidFill>
                <a:schemeClr val="tx1">
                  <a:lumMod val="75000"/>
                  <a:lumOff val="25000"/>
                </a:schemeClr>
              </a:solidFill>
              <a:latin typeface="+mn-lt"/>
            </a:endParaRPr>
          </a:p>
        </p:txBody>
      </p:sp>
    </p:spTree>
    <p:extLst>
      <p:ext uri="{BB962C8B-B14F-4D97-AF65-F5344CB8AC3E}">
        <p14:creationId xmlns:p14="http://schemas.microsoft.com/office/powerpoint/2010/main" val="682034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58624" y="5013176"/>
            <a:ext cx="2337006" cy="1656184"/>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5580112" y="332656"/>
            <a:ext cx="2952328" cy="4178513"/>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484784"/>
            <a:ext cx="5904656" cy="4125193"/>
          </a:xfrm>
        </p:spPr>
        <p:txBody>
          <a:bodyPr/>
          <a:lstStyle/>
          <a:p>
            <a:pPr eaLnBrk="1" fontAlgn="auto" hangingPunct="1">
              <a:spcAft>
                <a:spcPts val="0"/>
              </a:spcAft>
              <a:defRPr/>
            </a:pPr>
            <a:r>
              <a:rPr lang="nl-NL" altLang="nl-NL" dirty="0">
                <a:solidFill>
                  <a:schemeClr val="tx1">
                    <a:lumMod val="75000"/>
                    <a:lumOff val="25000"/>
                  </a:schemeClr>
                </a:solidFill>
              </a:rPr>
              <a:t>Verdraagzaamheid gaat ook over ‘iets door de vingers zien’.</a:t>
            </a:r>
          </a:p>
          <a:p>
            <a:pPr eaLnBrk="1" fontAlgn="auto" hangingPunct="1">
              <a:spcAft>
                <a:spcPts val="0"/>
              </a:spcAft>
              <a:defRPr/>
            </a:pPr>
            <a:r>
              <a:rPr lang="nl-NL" altLang="nl-NL" dirty="0">
                <a:solidFill>
                  <a:schemeClr val="tx1">
                    <a:lumMod val="75000"/>
                    <a:lumOff val="25000"/>
                  </a:schemeClr>
                </a:solidFill>
              </a:rPr>
              <a:t>Dan kun je zeggen: ‘Iedereen maakt wel eens een fout.’ Van wraak nemen wordt niemand beter. </a:t>
            </a:r>
          </a:p>
          <a:p>
            <a:pPr eaLnBrk="1" fontAlgn="auto" hangingPunct="1">
              <a:spcAft>
                <a:spcPts val="0"/>
              </a:spcAft>
              <a:defRPr/>
            </a:pPr>
            <a:r>
              <a:rPr lang="nl-NL" altLang="nl-NL" dirty="0">
                <a:solidFill>
                  <a:schemeClr val="tx2"/>
                </a:solidFill>
              </a:rPr>
              <a:t>Erasmus:</a:t>
            </a:r>
            <a:r>
              <a:rPr lang="nl-NL" altLang="nl-NL" dirty="0">
                <a:solidFill>
                  <a:srgbClr val="0070C0"/>
                </a:solidFill>
              </a:rPr>
              <a:t> </a:t>
            </a:r>
            <a:r>
              <a:rPr lang="nl-NL" altLang="nl-NL" dirty="0">
                <a:solidFill>
                  <a:srgbClr val="1E7F4B"/>
                </a:solidFill>
              </a:rPr>
              <a:t>“</a:t>
            </a:r>
            <a:r>
              <a:rPr lang="nl-NL" altLang="nl-NL" i="1" dirty="0">
                <a:solidFill>
                  <a:srgbClr val="1E7F4B"/>
                </a:solidFill>
              </a:rPr>
              <a:t>U ziet dat er tot nu toe niets is bereikt door geweld, niets door zich te wreken. Stel nu tegenover dit gevaar, wat je met verdraagzaamheid kan bereiken!”</a:t>
            </a:r>
          </a:p>
          <a:p>
            <a:pPr eaLnBrk="1" fontAlgn="auto" hangingPunct="1">
              <a:spcAft>
                <a:spcPts val="0"/>
              </a:spcAft>
              <a:defRPr/>
            </a:pPr>
            <a:endParaRPr lang="nl-NL" altLang="nl-NL" sz="500" dirty="0">
              <a:solidFill>
                <a:srgbClr val="FF0000"/>
              </a:solidFill>
            </a:endParaRPr>
          </a:p>
          <a:p>
            <a:pPr eaLnBrk="1" fontAlgn="auto" hangingPunct="1">
              <a:spcAft>
                <a:spcPts val="0"/>
              </a:spcAft>
              <a:defRPr/>
            </a:pPr>
            <a:r>
              <a:rPr lang="nl-NL" altLang="nl-NL" dirty="0">
                <a:solidFill>
                  <a:srgbClr val="009DD9"/>
                </a:solidFill>
              </a:rPr>
              <a:t>Wat kan jij niet verdragen ?</a:t>
            </a:r>
          </a:p>
          <a:p>
            <a:pPr eaLnBrk="1" fontAlgn="auto" hangingPunct="1">
              <a:spcAft>
                <a:spcPts val="0"/>
              </a:spcAft>
              <a:defRPr/>
            </a:pPr>
            <a:endParaRPr lang="nl-NL" altLang="nl-NL" sz="400" dirty="0">
              <a:solidFill>
                <a:schemeClr val="tx1"/>
              </a:solidFill>
            </a:endParaRPr>
          </a:p>
          <a:p>
            <a:pPr eaLnBrk="1" fontAlgn="auto" hangingPunct="1">
              <a:spcAft>
                <a:spcPts val="0"/>
              </a:spcAft>
              <a:buFont typeface="Wingdings" panose="05000000000000000000" pitchFamily="2" charset="2"/>
              <a:buChar char="Ø"/>
              <a:defRPr/>
            </a:pPr>
            <a:r>
              <a:rPr lang="nl-NL" altLang="nl-NL" dirty="0">
                <a:solidFill>
                  <a:schemeClr val="tx1"/>
                </a:solidFill>
              </a:rPr>
              <a:t>Wat is: </a:t>
            </a:r>
            <a:r>
              <a:rPr lang="nl-NL" altLang="nl-NL" sz="1900" b="1" dirty="0">
                <a:solidFill>
                  <a:srgbClr val="3057A1"/>
                </a:solidFill>
              </a:rPr>
              <a:t>‘iets door de vingers zien’?</a:t>
            </a:r>
          </a:p>
          <a:p>
            <a:pPr marL="400050" lvl="1" indent="0" eaLnBrk="1" fontAlgn="auto" hangingPunct="1">
              <a:spcAft>
                <a:spcPts val="0"/>
              </a:spcAft>
              <a:buNone/>
              <a:defRPr/>
            </a:pPr>
            <a:r>
              <a:rPr lang="nl-NL" altLang="nl-NL" dirty="0">
                <a:solidFill>
                  <a:schemeClr val="tx1"/>
                </a:solidFill>
              </a:rPr>
              <a:t>Niet boos worden om kleine fouten, doen alsof je het niet merkt, iets kunnen vergeven.</a:t>
            </a:r>
          </a:p>
          <a:p>
            <a:pPr eaLnBrk="1" fontAlgn="auto" hangingPunct="1">
              <a:spcAft>
                <a:spcPts val="0"/>
              </a:spcAft>
              <a:defRPr/>
            </a:pPr>
            <a:r>
              <a:rPr lang="nl-NL" altLang="nl-NL" dirty="0">
                <a:solidFill>
                  <a:srgbClr val="009DD9"/>
                </a:solidFill>
              </a:rPr>
              <a:t>Wat zie jij wel eens door de vingers?</a:t>
            </a:r>
          </a:p>
          <a:p>
            <a:pPr marL="0" indent="0" eaLnBrk="1" hangingPunct="1">
              <a:buNone/>
            </a:pPr>
            <a:endParaRPr lang="nl-NL" altLang="nl-NL" dirty="0">
              <a:solidFill>
                <a:srgbClr val="009DD9"/>
              </a:solidFill>
            </a:endParaRPr>
          </a:p>
        </p:txBody>
      </p:sp>
    </p:spTree>
    <p:extLst>
      <p:ext uri="{BB962C8B-B14F-4D97-AF65-F5344CB8AC3E}">
        <p14:creationId xmlns:p14="http://schemas.microsoft.com/office/powerpoint/2010/main" val="3149954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96136" y="453847"/>
            <a:ext cx="2736304" cy="1829903"/>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sz="3200" dirty="0"/>
              <a:t>De rechten van iedereen …</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348880"/>
            <a:ext cx="7848872" cy="4125193"/>
          </a:xfrm>
        </p:spPr>
        <p:txBody>
          <a:bodyPr/>
          <a:lstStyle/>
          <a:p>
            <a:r>
              <a:rPr lang="nl-NL" sz="1800" dirty="0">
                <a:solidFill>
                  <a:schemeClr val="tx1"/>
                </a:solidFill>
              </a:rPr>
              <a:t>… moet je soms verdedigen, niet alleen omdat jij iets niet oké vindt, maar gewoon omdat het in de wet staat. </a:t>
            </a:r>
            <a:br>
              <a:rPr lang="nl-NL" sz="1800" dirty="0">
                <a:solidFill>
                  <a:schemeClr val="tx1"/>
                </a:solidFill>
              </a:rPr>
            </a:br>
            <a:br>
              <a:rPr lang="nl-NL" sz="1800" dirty="0">
                <a:solidFill>
                  <a:schemeClr val="tx1"/>
                </a:solidFill>
              </a:rPr>
            </a:br>
            <a:r>
              <a:rPr lang="nl-NL" sz="1800" dirty="0">
                <a:solidFill>
                  <a:schemeClr val="tx1"/>
                </a:solidFill>
              </a:rPr>
              <a:t>Op de 1e plaats in onze grondwet wordt gezegd dat we allemaal gelijk behandeld moeten worden.</a:t>
            </a:r>
            <a:r>
              <a:rPr lang="nl-NL" altLang="nl-NL" i="1" dirty="0">
                <a:solidFill>
                  <a:srgbClr val="1E7F4B"/>
                </a:solidFill>
                <a:latin typeface="Bodoni MT" panose="02070603080606020203" pitchFamily="18" charset="0"/>
              </a:rPr>
              <a:t>    </a:t>
            </a:r>
          </a:p>
        </p:txBody>
      </p:sp>
      <p:pic>
        <p:nvPicPr>
          <p:cNvPr id="8" name="Afbeelding 7" descr="Artikel 1 uit Grondwet wordt zichtbaar op stadhuis :: SP Almere">
            <a:extLst>
              <a:ext uri="{FF2B5EF4-FFF2-40B4-BE49-F238E27FC236}">
                <a16:creationId xmlns:a16="http://schemas.microsoft.com/office/drawing/2014/main" id="{7E639DBF-0EE1-A840-695E-C0D8742EBAAA}"/>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611560" y="3933056"/>
            <a:ext cx="4536504" cy="2664296"/>
          </a:xfrm>
          <a:prstGeom prst="rect">
            <a:avLst/>
          </a:prstGeom>
          <a:noFill/>
          <a:ln>
            <a:noFill/>
          </a:ln>
        </p:spPr>
      </p:pic>
    </p:spTree>
    <p:extLst>
      <p:ext uri="{BB962C8B-B14F-4D97-AF65-F5344CB8AC3E}">
        <p14:creationId xmlns:p14="http://schemas.microsoft.com/office/powerpoint/2010/main" val="2805949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80435F9-8BF6-24F8-7563-90E1CA45A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35BA7ECD-573B-C184-63D7-95870CF241E0}"/>
              </a:ext>
            </a:extLst>
          </p:cNvPr>
          <p:cNvSpPr>
            <a:spLocks noGrp="1"/>
          </p:cNvSpPr>
          <p:nvPr>
            <p:ph type="title"/>
          </p:nvPr>
        </p:nvSpPr>
        <p:spPr/>
        <p:txBody>
          <a:bodyPr/>
          <a:lstStyle/>
          <a:p>
            <a:r>
              <a:rPr lang="nl-NL" dirty="0"/>
              <a:t>Filmpje</a:t>
            </a:r>
          </a:p>
        </p:txBody>
      </p:sp>
      <p:sp>
        <p:nvSpPr>
          <p:cNvPr id="3" name="Tijdelijke aanduiding voor inhoud 2">
            <a:extLst>
              <a:ext uri="{FF2B5EF4-FFF2-40B4-BE49-F238E27FC236}">
                <a16:creationId xmlns:a16="http://schemas.microsoft.com/office/drawing/2014/main" id="{E810F072-D88F-274C-09C1-E4E5746B595B}"/>
              </a:ext>
            </a:extLst>
          </p:cNvPr>
          <p:cNvSpPr>
            <a:spLocks noGrp="1"/>
          </p:cNvSpPr>
          <p:nvPr>
            <p:ph idx="1"/>
          </p:nvPr>
        </p:nvSpPr>
        <p:spPr>
          <a:xfrm>
            <a:off x="609601" y="1916832"/>
            <a:ext cx="5114528" cy="4125193"/>
          </a:xfrm>
        </p:spPr>
        <p:txBody>
          <a:bodyPr/>
          <a:lstStyle/>
          <a:p>
            <a:pPr eaLnBrk="1" fontAlgn="auto" hangingPunct="1">
              <a:spcAft>
                <a:spcPts val="0"/>
              </a:spcAft>
              <a:defRPr/>
            </a:pPr>
            <a:r>
              <a:rPr lang="nl-NL" dirty="0">
                <a:solidFill>
                  <a:srgbClr val="94C357"/>
                </a:solidFill>
                <a:hlinkClick r:id="rId3">
                  <a:extLst>
                    <a:ext uri="{A12FA001-AC4F-418D-AE19-62706E023703}">
                      <ahyp:hlinkClr xmlns:ahyp="http://schemas.microsoft.com/office/drawing/2018/hyperlinkcolor" val="tx"/>
                    </a:ext>
                  </a:extLst>
                </a:hlinkClick>
              </a:rPr>
              <a:t>Ter gelegenheid van de Internationale dag van de verdraagzaamheid – YouTube</a:t>
            </a:r>
            <a:endParaRPr lang="nl-NL" dirty="0">
              <a:solidFill>
                <a:srgbClr val="94C357"/>
              </a:solidFill>
            </a:endParaRPr>
          </a:p>
          <a:p>
            <a:pPr marL="69850" indent="0" eaLnBrk="1" fontAlgn="auto" hangingPunct="1">
              <a:spcAft>
                <a:spcPts val="0"/>
              </a:spcAft>
              <a:buFont typeface="Wingdings 2" panose="05020102010507070707" pitchFamily="18" charset="2"/>
              <a:buNone/>
              <a:defRPr/>
            </a:pPr>
            <a:r>
              <a:rPr lang="nl-NL" dirty="0">
                <a:solidFill>
                  <a:srgbClr val="94C357"/>
                </a:solidFill>
              </a:rPr>
              <a:t>	(3½ minuut)</a:t>
            </a:r>
          </a:p>
          <a:p>
            <a:pPr marL="0" indent="0">
              <a:buNone/>
            </a:pPr>
            <a:endParaRPr lang="nl-NL" dirty="0">
              <a:solidFill>
                <a:schemeClr val="tx1"/>
              </a:solidFill>
            </a:endParaRPr>
          </a:p>
          <a:p>
            <a:pPr marL="0" indent="0">
              <a:buNone/>
            </a:pPr>
            <a:endParaRPr lang="nl-NL" dirty="0">
              <a:solidFill>
                <a:schemeClr val="tx1"/>
              </a:solidFill>
            </a:endParaRPr>
          </a:p>
          <a:p>
            <a:pPr marL="0" indent="0">
              <a:buNone/>
            </a:pPr>
            <a:endParaRPr lang="nl-NL" dirty="0">
              <a:solidFill>
                <a:schemeClr val="tx1"/>
              </a:solidFill>
            </a:endParaRPr>
          </a:p>
          <a:p>
            <a:pPr marL="0" indent="0">
              <a:buNone/>
            </a:pPr>
            <a:endParaRPr lang="nl-NL" dirty="0">
              <a:solidFill>
                <a:schemeClr val="tx1"/>
              </a:solidFill>
            </a:endParaRPr>
          </a:p>
          <a:p>
            <a:pPr marL="0" indent="0">
              <a:buNone/>
            </a:pPr>
            <a:endParaRPr lang="nl-NL" sz="1400" dirty="0">
              <a:solidFill>
                <a:schemeClr val="tx1"/>
              </a:solidFill>
            </a:endParaRPr>
          </a:p>
          <a:p>
            <a:pPr marL="0" indent="0">
              <a:buNone/>
            </a:pPr>
            <a:endParaRPr lang="nl-NL" sz="1400" dirty="0">
              <a:solidFill>
                <a:schemeClr val="tx1"/>
              </a:solidFill>
            </a:endParaRPr>
          </a:p>
          <a:p>
            <a:pPr marL="0" indent="0">
              <a:buNone/>
            </a:pPr>
            <a:endParaRPr lang="nl-NL" sz="1400" dirty="0">
              <a:solidFill>
                <a:schemeClr val="tx1"/>
              </a:solidFill>
            </a:endParaRPr>
          </a:p>
          <a:p>
            <a:pPr marL="0" indent="0">
              <a:buNone/>
            </a:pPr>
            <a:r>
              <a:rPr lang="nl-NL" sz="1400" i="1" dirty="0">
                <a:solidFill>
                  <a:srgbClr val="94C357"/>
                </a:solidFill>
              </a:rPr>
              <a:t>Afhankelijk van het beveiligingsbeleid van jouw school </a:t>
            </a:r>
            <a:br>
              <a:rPr lang="nl-NL" sz="1400" i="1" dirty="0">
                <a:solidFill>
                  <a:srgbClr val="94C357"/>
                </a:solidFill>
              </a:rPr>
            </a:br>
            <a:r>
              <a:rPr lang="nl-NL" sz="1400" i="1" dirty="0">
                <a:solidFill>
                  <a:srgbClr val="94C357"/>
                </a:solidFill>
              </a:rPr>
              <a:t>kan het zijn dat dit filmpje niet opent</a:t>
            </a:r>
            <a:r>
              <a:rPr lang="nl-NL" sz="1400" dirty="0">
                <a:solidFill>
                  <a:srgbClr val="94C357"/>
                </a:solidFill>
              </a:rPr>
              <a:t>.</a:t>
            </a:r>
          </a:p>
          <a:p>
            <a:endParaRPr lang="nl-NL" dirty="0"/>
          </a:p>
        </p:txBody>
      </p:sp>
    </p:spTree>
    <p:extLst>
      <p:ext uri="{BB962C8B-B14F-4D97-AF65-F5344CB8AC3E}">
        <p14:creationId xmlns:p14="http://schemas.microsoft.com/office/powerpoint/2010/main" val="3813712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300192" y="692696"/>
            <a:ext cx="1368152" cy="1368152"/>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sz="3200" dirty="0" err="1"/>
              <a:t>Quizzzz</a:t>
            </a:r>
            <a:r>
              <a:rPr lang="nl-NL" sz="3200" dirty="0"/>
              <a:t> …</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1628800"/>
            <a:ext cx="7848872" cy="4125193"/>
          </a:xfrm>
        </p:spPr>
        <p:txBody>
          <a:bodyPr/>
          <a:lstStyle/>
          <a:p>
            <a:r>
              <a:rPr lang="nl-NL" sz="1800" dirty="0">
                <a:solidFill>
                  <a:srgbClr val="009DD9"/>
                </a:solidFill>
              </a:rPr>
              <a:t>Wat is verdraagzaamheid?</a:t>
            </a:r>
          </a:p>
          <a:p>
            <a:endParaRPr lang="nl-NL" sz="1800" dirty="0">
              <a:solidFill>
                <a:srgbClr val="009DD9"/>
              </a:solidFill>
            </a:endParaRPr>
          </a:p>
          <a:p>
            <a:r>
              <a:rPr lang="nl-NL" sz="1800" dirty="0">
                <a:solidFill>
                  <a:srgbClr val="009DD9"/>
                </a:solidFill>
              </a:rPr>
              <a:t>Kun je drie voorbeelden geven van verdraagzaamheid (of juist niet) in jouw klas?</a:t>
            </a:r>
          </a:p>
          <a:p>
            <a:endParaRPr lang="nl-NL" sz="1800" dirty="0">
              <a:solidFill>
                <a:srgbClr val="009DD9"/>
              </a:solidFill>
            </a:endParaRPr>
          </a:p>
          <a:p>
            <a:r>
              <a:rPr lang="nl-NL" sz="1800" dirty="0">
                <a:solidFill>
                  <a:srgbClr val="009DD9"/>
                </a:solidFill>
              </a:rPr>
              <a:t>Denk je dat verdraagzaamheid altijd mogelijk is? Wanneer wel, wanneer niet?</a:t>
            </a:r>
          </a:p>
          <a:p>
            <a:endParaRPr lang="nl-NL" sz="1800" dirty="0">
              <a:solidFill>
                <a:srgbClr val="009DD9"/>
              </a:solidFill>
            </a:endParaRPr>
          </a:p>
          <a:p>
            <a:r>
              <a:rPr lang="nl-NL" sz="1800" dirty="0">
                <a:solidFill>
                  <a:srgbClr val="009DD9"/>
                </a:solidFill>
              </a:rPr>
              <a:t>Had Erasmus altijd gelijk, of was hij soms naïef? </a:t>
            </a:r>
          </a:p>
          <a:p>
            <a:pPr marL="0" indent="0">
              <a:buNone/>
            </a:pPr>
            <a:r>
              <a:rPr lang="nl-NL" sz="1800" dirty="0">
                <a:solidFill>
                  <a:schemeClr val="tx1"/>
                </a:solidFill>
              </a:rPr>
              <a:t>(naïef is als je de wereld niet goed snapt, ook wel: wereldvreemd)</a:t>
            </a:r>
          </a:p>
        </p:txBody>
      </p:sp>
    </p:spTree>
    <p:extLst>
      <p:ext uri="{BB962C8B-B14F-4D97-AF65-F5344CB8AC3E}">
        <p14:creationId xmlns:p14="http://schemas.microsoft.com/office/powerpoint/2010/main" val="1460154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717432" y="4797152"/>
            <a:ext cx="2203715" cy="2004242"/>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5796136" y="476672"/>
            <a:ext cx="2436827" cy="374441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Toen en nu?!?</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412776"/>
            <a:ext cx="8064896" cy="4125193"/>
          </a:xfrm>
        </p:spPr>
        <p:txBody>
          <a:bodyPr/>
          <a:lstStyle/>
          <a:p>
            <a:pPr eaLnBrk="1" fontAlgn="auto" hangingPunct="1">
              <a:spcAft>
                <a:spcPts val="0"/>
              </a:spcAft>
              <a:defRPr/>
            </a:pPr>
            <a:r>
              <a:rPr lang="nl-NL" altLang="nl-NL" dirty="0">
                <a:solidFill>
                  <a:schemeClr val="tx1">
                    <a:lumMod val="75000"/>
                    <a:lumOff val="25000"/>
                  </a:schemeClr>
                </a:solidFill>
              </a:rPr>
              <a:t>Erasmus schreef het boek </a:t>
            </a:r>
            <a:r>
              <a:rPr lang="nl-NL" altLang="nl-NL" i="1" dirty="0">
                <a:solidFill>
                  <a:schemeClr val="tx1">
                    <a:lumMod val="75000"/>
                    <a:lumOff val="25000"/>
                  </a:schemeClr>
                </a:solidFill>
              </a:rPr>
              <a:t>Klacht van de vrede</a:t>
            </a:r>
            <a:r>
              <a:rPr lang="nl-NL" altLang="nl-NL" dirty="0">
                <a:solidFill>
                  <a:schemeClr val="tx1">
                    <a:lumMod val="75000"/>
                    <a:lumOff val="25000"/>
                  </a:schemeClr>
                </a:solidFill>
              </a:rPr>
              <a:t> </a:t>
            </a:r>
          </a:p>
          <a:p>
            <a:pPr eaLnBrk="1" fontAlgn="auto" hangingPunct="1">
              <a:spcAft>
                <a:spcPts val="0"/>
              </a:spcAft>
              <a:defRPr/>
            </a:pPr>
            <a:r>
              <a:rPr lang="nl-NL" altLang="nl-NL" dirty="0">
                <a:solidFill>
                  <a:schemeClr val="tx1">
                    <a:lumMod val="75000"/>
                    <a:lumOff val="25000"/>
                  </a:schemeClr>
                </a:solidFill>
              </a:rPr>
              <a:t>In dat boek klaagt </a:t>
            </a:r>
            <a:r>
              <a:rPr lang="nl-NL" altLang="nl-NL" dirty="0" err="1">
                <a:solidFill>
                  <a:schemeClr val="tx1">
                    <a:lumMod val="75000"/>
                    <a:lumOff val="25000"/>
                  </a:schemeClr>
                </a:solidFill>
              </a:rPr>
              <a:t>‘de</a:t>
            </a:r>
            <a:r>
              <a:rPr lang="nl-NL" altLang="nl-NL" dirty="0">
                <a:solidFill>
                  <a:schemeClr val="tx1">
                    <a:lumMod val="75000"/>
                    <a:lumOff val="25000"/>
                  </a:schemeClr>
                </a:solidFill>
              </a:rPr>
              <a:t> vrede’ dat niemand naar                                   haar wil luisteren.          </a:t>
            </a:r>
          </a:p>
          <a:p>
            <a:pPr eaLnBrk="1" fontAlgn="auto" hangingPunct="1">
              <a:spcAft>
                <a:spcPts val="0"/>
              </a:spcAft>
              <a:defRPr/>
            </a:pPr>
            <a:r>
              <a:rPr lang="nl-NL" altLang="nl-NL" dirty="0">
                <a:solidFill>
                  <a:srgbClr val="1E7F4B"/>
                </a:solidFill>
              </a:rPr>
              <a:t>“De Engelsman haat de Fransman, alleen omdat hij Fransman is. De Brit haat de Schot, alleen omdat hij een Schot is. De Duitser leeft in onmin met de Fransman, de Spanjaard met allebei …”</a:t>
            </a:r>
          </a:p>
          <a:p>
            <a:pPr eaLnBrk="1" fontAlgn="auto" hangingPunct="1">
              <a:spcAft>
                <a:spcPts val="0"/>
              </a:spcAft>
              <a:defRPr/>
            </a:pPr>
            <a:endParaRPr lang="nl-NL" altLang="nl-NL" sz="400" dirty="0">
              <a:solidFill>
                <a:schemeClr val="tx1">
                  <a:lumMod val="75000"/>
                  <a:lumOff val="25000"/>
                </a:schemeClr>
              </a:solidFill>
            </a:endParaRPr>
          </a:p>
          <a:p>
            <a:pPr marL="0" indent="0" eaLnBrk="1" fontAlgn="auto" hangingPunct="1">
              <a:spcAft>
                <a:spcPts val="0"/>
              </a:spcAft>
              <a:buNone/>
              <a:defRPr/>
            </a:pPr>
            <a:r>
              <a:rPr lang="nl-NL" altLang="nl-NL" dirty="0">
                <a:solidFill>
                  <a:schemeClr val="tx1">
                    <a:lumMod val="75000"/>
                    <a:lumOff val="25000"/>
                  </a:schemeClr>
                </a:solidFill>
              </a:rPr>
              <a:t>Kennen al die mensen elkaar ? Welnee! Erasmus vraagt zich af waarom ze elkaar dan toch haten. </a:t>
            </a:r>
          </a:p>
          <a:p>
            <a:pPr marL="0" indent="0" eaLnBrk="1" hangingPunct="1">
              <a:buNone/>
            </a:pPr>
            <a:r>
              <a:rPr lang="nl-NL" altLang="nl-NL" dirty="0">
                <a:solidFill>
                  <a:srgbClr val="1E7F4B"/>
                </a:solidFill>
              </a:rPr>
              <a:t>“Hoe verkeerd is dit alles, een onbeduidende plaatsnaam scheidt hen; waarom laten zij zich niet liever door zo vele andere dingen verzoenen?”</a:t>
            </a:r>
          </a:p>
          <a:p>
            <a:pPr marL="0" indent="0" eaLnBrk="1" hangingPunct="1">
              <a:buNone/>
            </a:pPr>
            <a:endParaRPr lang="nl-NL" altLang="nl-NL" dirty="0">
              <a:solidFill>
                <a:srgbClr val="009DD9"/>
              </a:solidFill>
            </a:endParaRPr>
          </a:p>
        </p:txBody>
      </p:sp>
    </p:spTree>
    <p:extLst>
      <p:ext uri="{BB962C8B-B14F-4D97-AF65-F5344CB8AC3E}">
        <p14:creationId xmlns:p14="http://schemas.microsoft.com/office/powerpoint/2010/main" val="133810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descr="Afbeelding met buiten, persoon, gras&#10;&#10;Automatisch gegenereerde beschrijving">
            <a:extLst>
              <a:ext uri="{FF2B5EF4-FFF2-40B4-BE49-F238E27FC236}">
                <a16:creationId xmlns:a16="http://schemas.microsoft.com/office/drawing/2014/main" id="{B35BF40A-1F86-EF7E-D714-E748AB136B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5013176"/>
            <a:ext cx="5652627" cy="1656184"/>
          </a:xfrm>
          <a:prstGeom prst="rect">
            <a:avLst/>
          </a:prstGeom>
        </p:spPr>
      </p:pic>
      <p:pic>
        <p:nvPicPr>
          <p:cNvPr id="15" name="Afbeelding 14">
            <a:extLst>
              <a:ext uri="{FF2B5EF4-FFF2-40B4-BE49-F238E27FC236}">
                <a16:creationId xmlns:a16="http://schemas.microsoft.com/office/drawing/2014/main" id="{E19C923E-CB5B-AC54-CFCF-F41C2890E8F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80112" y="374757"/>
            <a:ext cx="2759025" cy="3904927"/>
          </a:xfrm>
          <a:prstGeom prst="rect">
            <a:avLst/>
          </a:prstGeom>
        </p:spPr>
      </p:pic>
      <p:pic>
        <p:nvPicPr>
          <p:cNvPr id="19" name="Afbeelding 18">
            <a:extLst>
              <a:ext uri="{FF2B5EF4-FFF2-40B4-BE49-F238E27FC236}">
                <a16:creationId xmlns:a16="http://schemas.microsoft.com/office/drawing/2014/main" id="{E4C37936-9CE4-D07F-AD8D-66181BE3E18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Waarom Erasmus?</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p:txBody>
          <a:bodyPr/>
          <a:lstStyle/>
          <a:p>
            <a:r>
              <a:rPr lang="nl-NL" dirty="0">
                <a:solidFill>
                  <a:schemeClr val="tx1">
                    <a:lumMod val="75000"/>
                    <a:lumOff val="25000"/>
                  </a:schemeClr>
                </a:solidFill>
              </a:rPr>
              <a:t>Erasmus was in heel Europa beroemd omdat hij</a:t>
            </a:r>
            <a:br>
              <a:rPr lang="nl-NL" dirty="0">
                <a:solidFill>
                  <a:schemeClr val="tx1">
                    <a:lumMod val="75000"/>
                    <a:lumOff val="25000"/>
                  </a:schemeClr>
                </a:solidFill>
              </a:rPr>
            </a:br>
            <a:r>
              <a:rPr lang="nl-NL" dirty="0">
                <a:solidFill>
                  <a:schemeClr val="tx1">
                    <a:lumMod val="75000"/>
                    <a:lumOff val="25000"/>
                  </a:schemeClr>
                </a:solidFill>
              </a:rPr>
              <a:t>over verdraagzaamheid en verantwoordelijkheid schreef.</a:t>
            </a:r>
          </a:p>
          <a:p>
            <a:r>
              <a:rPr lang="nl-NL" dirty="0">
                <a:solidFill>
                  <a:schemeClr val="tx1">
                    <a:lumMod val="75000"/>
                    <a:lumOff val="25000"/>
                  </a:schemeClr>
                </a:solidFill>
              </a:rPr>
              <a:t>Hij leefde 500 jaar geleden, toen waren er ook al heel extreme mensen en meningen.</a:t>
            </a:r>
          </a:p>
          <a:p>
            <a:r>
              <a:rPr lang="nl-NL" dirty="0">
                <a:solidFill>
                  <a:schemeClr val="tx1">
                    <a:lumMod val="75000"/>
                    <a:lumOff val="25000"/>
                  </a:schemeClr>
                </a:solidFill>
              </a:rPr>
              <a:t>En nu? En over 500 jaar? Niemand kan het weten.</a:t>
            </a:r>
          </a:p>
          <a:p>
            <a:endParaRPr lang="nl-NL" dirty="0">
              <a:solidFill>
                <a:schemeClr val="tx1">
                  <a:lumMod val="75000"/>
                  <a:lumOff val="25000"/>
                </a:schemeClr>
              </a:solidFill>
            </a:endParaRPr>
          </a:p>
          <a:p>
            <a:r>
              <a:rPr lang="nl-NL" dirty="0">
                <a:solidFill>
                  <a:schemeClr val="tx1">
                    <a:lumMod val="75000"/>
                    <a:lumOff val="25000"/>
                  </a:schemeClr>
                </a:solidFill>
              </a:rPr>
              <a:t>Wat is </a:t>
            </a:r>
            <a:r>
              <a:rPr lang="nl-NL" dirty="0">
                <a:solidFill>
                  <a:srgbClr val="3057A1"/>
                </a:solidFill>
              </a:rPr>
              <a:t>verdraagzaamheid</a:t>
            </a:r>
            <a:r>
              <a:rPr lang="nl-NL" dirty="0">
                <a:solidFill>
                  <a:schemeClr val="tx1">
                    <a:lumMod val="75000"/>
                    <a:lumOff val="25000"/>
                  </a:schemeClr>
                </a:solidFill>
              </a:rPr>
              <a:t> in onze tijd? Daar moeten we samen over nadenken en keuzes maken, en daarover gaat deze bouwsteen.</a:t>
            </a:r>
          </a:p>
        </p:txBody>
      </p:sp>
    </p:spTree>
    <p:extLst>
      <p:ext uri="{BB962C8B-B14F-4D97-AF65-F5344CB8AC3E}">
        <p14:creationId xmlns:p14="http://schemas.microsoft.com/office/powerpoint/2010/main" val="1781715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660232" y="5085184"/>
            <a:ext cx="2306376" cy="1584176"/>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43252" y="476672"/>
            <a:ext cx="1728192" cy="1728192"/>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Verdraagzaamheid: </a:t>
            </a:r>
            <a:br>
              <a:rPr lang="nl-NL" dirty="0"/>
            </a:br>
            <a:r>
              <a:rPr lang="nl-NL" dirty="0"/>
              <a:t>iets voor watjes ?</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276872"/>
            <a:ext cx="8064896" cy="4125193"/>
          </a:xfrm>
        </p:spPr>
        <p:txBody>
          <a:bodyPr/>
          <a:lstStyle/>
          <a:p>
            <a:pPr eaLnBrk="1" fontAlgn="auto" hangingPunct="1">
              <a:spcAft>
                <a:spcPts val="0"/>
              </a:spcAft>
              <a:defRPr/>
            </a:pPr>
            <a:r>
              <a:rPr lang="nl-NL" dirty="0"/>
              <a:t>Sommige groepen hebben een hekel aan elkaar. Eigenlijk kennen ze elkaar niet echt. Maar als je er anders over denkt ‘hoor je er niet meer bij’.</a:t>
            </a:r>
          </a:p>
          <a:p>
            <a:pPr eaLnBrk="1" fontAlgn="auto" hangingPunct="1">
              <a:spcAft>
                <a:spcPts val="0"/>
              </a:spcAft>
              <a:defRPr/>
            </a:pPr>
            <a:r>
              <a:rPr lang="nl-NL" dirty="0"/>
              <a:t>Wij zijn de ‘</a:t>
            </a:r>
            <a:r>
              <a:rPr lang="nl-NL" dirty="0" err="1"/>
              <a:t>goeien</a:t>
            </a:r>
            <a:r>
              <a:rPr lang="nl-NL" dirty="0"/>
              <a:t>’ en zij zijn de ‘slechten’, is het idee.</a:t>
            </a:r>
          </a:p>
          <a:p>
            <a:pPr eaLnBrk="1" fontAlgn="auto" hangingPunct="1">
              <a:spcAft>
                <a:spcPts val="0"/>
              </a:spcAft>
              <a:defRPr/>
            </a:pPr>
            <a:r>
              <a:rPr lang="nl-NL" dirty="0"/>
              <a:t>Het kan gaan om hun school, de wijk waar ze wonen, hun afkomst, geloof, uiterlijk, voetbalclub … </a:t>
            </a:r>
          </a:p>
          <a:p>
            <a:pPr eaLnBrk="1" fontAlgn="auto" hangingPunct="1">
              <a:spcAft>
                <a:spcPts val="0"/>
              </a:spcAft>
              <a:defRPr/>
            </a:pPr>
            <a:endParaRPr lang="nl-NL" dirty="0"/>
          </a:p>
          <a:p>
            <a:pPr eaLnBrk="1" fontAlgn="auto" hangingPunct="1">
              <a:spcAft>
                <a:spcPts val="0"/>
              </a:spcAft>
              <a:defRPr/>
            </a:pPr>
            <a:r>
              <a:rPr lang="nl-NL" altLang="nl-NL" sz="1800" dirty="0">
                <a:solidFill>
                  <a:srgbClr val="009DD9"/>
                </a:solidFill>
                <a:latin typeface="+mn-lt"/>
                <a:cs typeface="+mn-cs"/>
              </a:rPr>
              <a:t>Waarom, denk jij, zijn Ajax- en Feyenoord-fans zo onverdraagzaam naar elkaar? Ze kennen elkaar vaak niet eens!</a:t>
            </a:r>
          </a:p>
          <a:p>
            <a:pPr eaLnBrk="1" fontAlgn="auto" hangingPunct="1">
              <a:spcAft>
                <a:spcPts val="0"/>
              </a:spcAft>
              <a:defRPr/>
            </a:pPr>
            <a:endParaRPr lang="nl-NL" dirty="0"/>
          </a:p>
        </p:txBody>
      </p:sp>
    </p:spTree>
    <p:extLst>
      <p:ext uri="{BB962C8B-B14F-4D97-AF65-F5344CB8AC3E}">
        <p14:creationId xmlns:p14="http://schemas.microsoft.com/office/powerpoint/2010/main" val="3055595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80112" y="404664"/>
            <a:ext cx="3168352" cy="4484259"/>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altLang="nl-NL" sz="3200" dirty="0"/>
              <a:t>Opstoken</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700808"/>
            <a:ext cx="5760640" cy="4125193"/>
          </a:xfrm>
        </p:spPr>
        <p:txBody>
          <a:bodyPr/>
          <a:lstStyle/>
          <a:p>
            <a:pPr marL="69850" indent="0" eaLnBrk="1" fontAlgn="auto" hangingPunct="1">
              <a:spcAft>
                <a:spcPts val="0"/>
              </a:spcAft>
              <a:buFont typeface="Wingdings 2" panose="05020102010507070707" pitchFamily="18" charset="2"/>
              <a:buNone/>
              <a:defRPr/>
            </a:pPr>
            <a:r>
              <a:rPr lang="nl-NL" dirty="0">
                <a:solidFill>
                  <a:schemeClr val="tx1">
                    <a:lumMod val="75000"/>
                    <a:lumOff val="25000"/>
                  </a:schemeClr>
                </a:solidFill>
              </a:rPr>
              <a:t>Erasmus weet ook dat mensen zich soms laten opstoken om anderen te haten: </a:t>
            </a:r>
          </a:p>
          <a:p>
            <a:pPr marL="69850" indent="0" eaLnBrk="1" fontAlgn="auto" hangingPunct="1">
              <a:spcAft>
                <a:spcPts val="0"/>
              </a:spcAft>
              <a:buFont typeface="Wingdings 2" panose="05020102010507070707" pitchFamily="18" charset="2"/>
              <a:buNone/>
              <a:defRPr/>
            </a:pPr>
            <a:r>
              <a:rPr lang="nl-NL" i="1" dirty="0">
                <a:solidFill>
                  <a:srgbClr val="1E7F4B"/>
                </a:solidFill>
              </a:rPr>
              <a:t>“Zij zetten de Engelsen op tegen de Fransen, en de Fransen tegen de Engelsen.”</a:t>
            </a:r>
          </a:p>
          <a:p>
            <a:pPr marL="69850" indent="0" eaLnBrk="1" fontAlgn="auto" hangingPunct="1">
              <a:spcBef>
                <a:spcPts val="0"/>
              </a:spcBef>
              <a:spcAft>
                <a:spcPts val="0"/>
              </a:spcAft>
              <a:buFont typeface="Wingdings 2" panose="05020102010507070707" pitchFamily="18" charset="2"/>
              <a:buNone/>
              <a:defRPr/>
            </a:pPr>
            <a:r>
              <a:rPr lang="nl-NL" altLang="nl-NL" i="1" dirty="0">
                <a:solidFill>
                  <a:srgbClr val="1E7F4B"/>
                </a:solidFill>
                <a:latin typeface="Bodoni MT" panose="02070603080606020203" pitchFamily="18" charset="0"/>
              </a:rPr>
              <a:t>    </a:t>
            </a:r>
          </a:p>
        </p:txBody>
      </p:sp>
      <p:pic>
        <p:nvPicPr>
          <p:cNvPr id="6" name="Afbeelding 5">
            <a:extLst>
              <a:ext uri="{FF2B5EF4-FFF2-40B4-BE49-F238E27FC236}">
                <a16:creationId xmlns:a16="http://schemas.microsoft.com/office/drawing/2014/main" id="{62CE75EA-0845-EF57-113C-421BBECB6AB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9553" y="3573016"/>
            <a:ext cx="5112568" cy="2477820"/>
          </a:xfrm>
          <a:prstGeom prst="rect">
            <a:avLst/>
          </a:prstGeom>
        </p:spPr>
      </p:pic>
    </p:spTree>
    <p:extLst>
      <p:ext uri="{BB962C8B-B14F-4D97-AF65-F5344CB8AC3E}">
        <p14:creationId xmlns:p14="http://schemas.microsoft.com/office/powerpoint/2010/main" val="409355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16216" y="620688"/>
            <a:ext cx="1519748" cy="144016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altLang="nl-NL" sz="3200" dirty="0"/>
              <a:t>Vragen:</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700808"/>
            <a:ext cx="5760640" cy="4125193"/>
          </a:xfrm>
        </p:spPr>
        <p:txBody>
          <a:bodyPr/>
          <a:lstStyle/>
          <a:p>
            <a:pPr marL="355600" indent="-285750" eaLnBrk="1" fontAlgn="auto" hangingPunct="1">
              <a:spcAft>
                <a:spcPts val="0"/>
              </a:spcAft>
              <a:defRPr/>
            </a:pPr>
            <a:r>
              <a:rPr lang="nl-NL" dirty="0">
                <a:solidFill>
                  <a:srgbClr val="009DD9"/>
                </a:solidFill>
              </a:rPr>
              <a:t>Zijn er nu ook nog groepen die tegen elkaar worden opgezet?  </a:t>
            </a:r>
          </a:p>
          <a:p>
            <a:pPr marL="355600" indent="-285750" eaLnBrk="1" fontAlgn="auto" hangingPunct="1">
              <a:spcAft>
                <a:spcPts val="0"/>
              </a:spcAft>
              <a:defRPr/>
            </a:pPr>
            <a:r>
              <a:rPr lang="nl-NL" dirty="0">
                <a:solidFill>
                  <a:srgbClr val="009DD9"/>
                </a:solidFill>
              </a:rPr>
              <a:t>Geef eens een voorbeeld. </a:t>
            </a:r>
          </a:p>
          <a:p>
            <a:pPr marL="355600" indent="-285750" eaLnBrk="1" fontAlgn="auto" hangingPunct="1">
              <a:spcAft>
                <a:spcPts val="0"/>
              </a:spcAft>
              <a:defRPr/>
            </a:pPr>
            <a:r>
              <a:rPr lang="nl-NL" dirty="0">
                <a:solidFill>
                  <a:srgbClr val="009DD9"/>
                </a:solidFill>
              </a:rPr>
              <a:t>Hoe reageer jij dan ?</a:t>
            </a:r>
          </a:p>
          <a:p>
            <a:pPr marL="69850" indent="0" eaLnBrk="1" fontAlgn="auto" hangingPunct="1">
              <a:spcAft>
                <a:spcPts val="0"/>
              </a:spcAft>
              <a:buFont typeface="Wingdings 2" panose="05020102010507070707" pitchFamily="18" charset="2"/>
              <a:buNone/>
              <a:defRPr/>
            </a:pPr>
            <a:endParaRPr lang="nl-NL" dirty="0">
              <a:solidFill>
                <a:schemeClr val="tx1">
                  <a:lumMod val="75000"/>
                  <a:lumOff val="25000"/>
                </a:schemeClr>
              </a:solidFill>
            </a:endParaRPr>
          </a:p>
          <a:p>
            <a:pPr marL="355600" indent="-285750" eaLnBrk="1" fontAlgn="auto" hangingPunct="1">
              <a:spcAft>
                <a:spcPts val="0"/>
              </a:spcAft>
              <a:defRPr/>
            </a:pPr>
            <a:r>
              <a:rPr lang="nl-NL" dirty="0">
                <a:solidFill>
                  <a:srgbClr val="009DD9"/>
                </a:solidFill>
              </a:rPr>
              <a:t>Bij welke groepen hoor jij zelf ? </a:t>
            </a:r>
          </a:p>
          <a:p>
            <a:pPr marL="69850" indent="0" eaLnBrk="1" fontAlgn="auto" hangingPunct="1">
              <a:spcBef>
                <a:spcPts val="0"/>
              </a:spcBef>
              <a:spcAft>
                <a:spcPts val="0"/>
              </a:spcAft>
              <a:buFont typeface="Wingdings 2" panose="05020102010507070707" pitchFamily="18" charset="2"/>
              <a:buNone/>
              <a:defRPr/>
            </a:pPr>
            <a:r>
              <a:rPr lang="nl-NL" altLang="nl-NL" i="1" dirty="0">
                <a:solidFill>
                  <a:srgbClr val="1E7F4B"/>
                </a:solidFill>
                <a:latin typeface="Bodoni MT" panose="02070603080606020203" pitchFamily="18" charset="0"/>
              </a:rPr>
              <a:t>    </a:t>
            </a:r>
          </a:p>
        </p:txBody>
      </p:sp>
      <p:pic>
        <p:nvPicPr>
          <p:cNvPr id="8" name="irc_mi" descr="Afbeeldingsresultaat voor haatzaaien">
            <a:hlinkClick r:id="rId5"/>
            <a:extLst>
              <a:ext uri="{FF2B5EF4-FFF2-40B4-BE49-F238E27FC236}">
                <a16:creationId xmlns:a16="http://schemas.microsoft.com/office/drawing/2014/main" id="{88385A47-F28A-ABDE-189A-75DBFBAE73B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07704" y="4221088"/>
            <a:ext cx="3275808"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920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08104" y="476672"/>
            <a:ext cx="3198818" cy="1800200"/>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6348413" cy="1163216"/>
          </a:xfrm>
        </p:spPr>
        <p:txBody>
          <a:bodyPr/>
          <a:lstStyle/>
          <a:p>
            <a:r>
              <a:rPr lang="nl-NL" sz="3200" dirty="0"/>
              <a:t>Wat doe jij?</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700808"/>
            <a:ext cx="5760640" cy="4125193"/>
          </a:xfrm>
        </p:spPr>
        <p:txBody>
          <a:bodyPr/>
          <a:lstStyle/>
          <a:p>
            <a:pPr marL="355600" indent="-285750" eaLnBrk="1" fontAlgn="auto" hangingPunct="1">
              <a:spcAft>
                <a:spcPts val="0"/>
              </a:spcAft>
              <a:defRPr/>
            </a:pPr>
            <a:r>
              <a:rPr lang="nl-NL" dirty="0">
                <a:solidFill>
                  <a:srgbClr val="009DD9"/>
                </a:solidFill>
              </a:rPr>
              <a:t>Heb jij weleens meegemaakt dat je tegen anderen werd opgestookt? </a:t>
            </a:r>
          </a:p>
          <a:p>
            <a:pPr marL="355600" indent="-285750" eaLnBrk="1" fontAlgn="auto" hangingPunct="1">
              <a:spcAft>
                <a:spcPts val="0"/>
              </a:spcAft>
              <a:defRPr/>
            </a:pPr>
            <a:endParaRPr lang="nl-NL" dirty="0">
              <a:solidFill>
                <a:srgbClr val="009DD9"/>
              </a:solidFill>
            </a:endParaRPr>
          </a:p>
          <a:p>
            <a:pPr marL="355600" indent="-285750" eaLnBrk="1" fontAlgn="auto" hangingPunct="1">
              <a:spcAft>
                <a:spcPts val="0"/>
              </a:spcAft>
              <a:defRPr/>
            </a:pPr>
            <a:r>
              <a:rPr lang="nl-NL" dirty="0">
                <a:solidFill>
                  <a:srgbClr val="009DD9"/>
                </a:solidFill>
              </a:rPr>
              <a:t>Wat heb jij toen gedaan?</a:t>
            </a:r>
          </a:p>
          <a:p>
            <a:pPr marL="355600" indent="-285750" eaLnBrk="1" fontAlgn="auto" hangingPunct="1">
              <a:spcAft>
                <a:spcPts val="0"/>
              </a:spcAft>
              <a:defRPr/>
            </a:pPr>
            <a:r>
              <a:rPr lang="nl-NL" dirty="0">
                <a:solidFill>
                  <a:srgbClr val="009DD9"/>
                </a:solidFill>
              </a:rPr>
              <a:t>Ben je daar tevreden over ? </a:t>
            </a:r>
          </a:p>
          <a:p>
            <a:pPr marL="355600" indent="-285750" eaLnBrk="1" fontAlgn="auto" hangingPunct="1">
              <a:spcAft>
                <a:spcPts val="0"/>
              </a:spcAft>
              <a:defRPr/>
            </a:pPr>
            <a:r>
              <a:rPr lang="nl-NL" dirty="0">
                <a:solidFill>
                  <a:srgbClr val="009DD9"/>
                </a:solidFill>
              </a:rPr>
              <a:t>Wat had je anders kunnen doen ?</a:t>
            </a:r>
          </a:p>
          <a:p>
            <a:pPr marL="69850" indent="0" eaLnBrk="1" fontAlgn="auto" hangingPunct="1">
              <a:spcBef>
                <a:spcPts val="0"/>
              </a:spcBef>
              <a:spcAft>
                <a:spcPts val="0"/>
              </a:spcAft>
              <a:buFont typeface="Wingdings 2" panose="05020102010507070707" pitchFamily="18" charset="2"/>
              <a:buNone/>
              <a:defRPr/>
            </a:pPr>
            <a:r>
              <a:rPr lang="nl-NL" altLang="nl-NL" i="1" dirty="0">
                <a:solidFill>
                  <a:srgbClr val="1E7F4B"/>
                </a:solidFill>
                <a:latin typeface="Bodoni MT" panose="02070603080606020203" pitchFamily="18" charset="0"/>
              </a:rPr>
              <a:t>    </a:t>
            </a:r>
          </a:p>
        </p:txBody>
      </p:sp>
      <p:pic>
        <p:nvPicPr>
          <p:cNvPr id="9" name="Afbeelding 8">
            <a:extLst>
              <a:ext uri="{FF2B5EF4-FFF2-40B4-BE49-F238E27FC236}">
                <a16:creationId xmlns:a16="http://schemas.microsoft.com/office/drawing/2014/main" id="{B4221E59-74AE-79B4-B513-91C8080646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04" y="4077072"/>
            <a:ext cx="4067944" cy="2711963"/>
          </a:xfrm>
          <a:prstGeom prst="rect">
            <a:avLst/>
          </a:prstGeom>
        </p:spPr>
      </p:pic>
    </p:spTree>
    <p:extLst>
      <p:ext uri="{BB962C8B-B14F-4D97-AF65-F5344CB8AC3E}">
        <p14:creationId xmlns:p14="http://schemas.microsoft.com/office/powerpoint/2010/main" val="3522414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732240" y="4941168"/>
            <a:ext cx="2250711" cy="1656184"/>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5796136" y="422121"/>
            <a:ext cx="2448272" cy="1854752"/>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Verdraagzaamheid en vijanden</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276872"/>
            <a:ext cx="8064896" cy="4125193"/>
          </a:xfrm>
        </p:spPr>
        <p:txBody>
          <a:bodyPr/>
          <a:lstStyle/>
          <a:p>
            <a:pPr marL="0" indent="0" eaLnBrk="1" fontAlgn="auto" hangingPunct="1">
              <a:spcAft>
                <a:spcPts val="0"/>
              </a:spcAft>
              <a:buNone/>
              <a:defRPr/>
            </a:pPr>
            <a:r>
              <a:rPr lang="nl-NL" dirty="0"/>
              <a:t>Wat denken jullie:</a:t>
            </a:r>
          </a:p>
          <a:p>
            <a:pPr eaLnBrk="1" fontAlgn="auto" hangingPunct="1">
              <a:spcAft>
                <a:spcPts val="0"/>
              </a:spcAft>
              <a:defRPr/>
            </a:pPr>
            <a:r>
              <a:rPr lang="nl-NL" dirty="0">
                <a:solidFill>
                  <a:srgbClr val="009DD9"/>
                </a:solidFill>
              </a:rPr>
              <a:t>Hebben wij als mens vijanden nodig? </a:t>
            </a:r>
          </a:p>
          <a:p>
            <a:pPr eaLnBrk="1" fontAlgn="auto" hangingPunct="1">
              <a:spcAft>
                <a:spcPts val="0"/>
              </a:spcAft>
              <a:defRPr/>
            </a:pPr>
            <a:r>
              <a:rPr lang="nl-NL" dirty="0">
                <a:solidFill>
                  <a:srgbClr val="009DD9"/>
                </a:solidFill>
              </a:rPr>
              <a:t>Wanneer is iemand jouw vijand?</a:t>
            </a:r>
          </a:p>
          <a:p>
            <a:pPr eaLnBrk="1" fontAlgn="auto" hangingPunct="1">
              <a:spcAft>
                <a:spcPts val="0"/>
              </a:spcAft>
              <a:defRPr/>
            </a:pPr>
            <a:endParaRPr lang="nl-NL" dirty="0"/>
          </a:p>
          <a:p>
            <a:pPr eaLnBrk="1" fontAlgn="auto" hangingPunct="1">
              <a:spcAft>
                <a:spcPts val="0"/>
              </a:spcAft>
              <a:defRPr/>
            </a:pPr>
            <a:r>
              <a:rPr lang="nl-NL" dirty="0">
                <a:solidFill>
                  <a:srgbClr val="009DD9"/>
                </a:solidFill>
              </a:rPr>
              <a:t>Hoe komt het dat we niet in vrede met elkaar leven?</a:t>
            </a:r>
          </a:p>
          <a:p>
            <a:pPr eaLnBrk="1" fontAlgn="auto" hangingPunct="1">
              <a:spcAft>
                <a:spcPts val="0"/>
              </a:spcAft>
              <a:defRPr/>
            </a:pPr>
            <a:r>
              <a:rPr lang="nl-NL" dirty="0">
                <a:solidFill>
                  <a:srgbClr val="009DD9"/>
                </a:solidFill>
              </a:rPr>
              <a:t>Wat maakt dat moeilijk?</a:t>
            </a:r>
          </a:p>
          <a:p>
            <a:pPr eaLnBrk="1" fontAlgn="auto" hangingPunct="1">
              <a:spcAft>
                <a:spcPts val="0"/>
              </a:spcAft>
              <a:defRPr/>
            </a:pPr>
            <a:r>
              <a:rPr lang="nl-NL" dirty="0">
                <a:solidFill>
                  <a:srgbClr val="009DD9"/>
                </a:solidFill>
              </a:rPr>
              <a:t>Wat zou helpen?</a:t>
            </a:r>
          </a:p>
          <a:p>
            <a:pPr eaLnBrk="1" fontAlgn="auto" hangingPunct="1">
              <a:spcAft>
                <a:spcPts val="0"/>
              </a:spcAft>
              <a:defRPr/>
            </a:pPr>
            <a:endParaRPr lang="nl-NL" dirty="0"/>
          </a:p>
        </p:txBody>
      </p:sp>
    </p:spTree>
    <p:extLst>
      <p:ext uri="{BB962C8B-B14F-4D97-AF65-F5344CB8AC3E}">
        <p14:creationId xmlns:p14="http://schemas.microsoft.com/office/powerpoint/2010/main" val="477246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91F5E11-DA97-29DE-8E26-253548A861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BB9DE363-E8BC-E6F1-A8AF-B42AC9E27E6D}"/>
              </a:ext>
            </a:extLst>
          </p:cNvPr>
          <p:cNvSpPr>
            <a:spLocks noGrp="1"/>
          </p:cNvSpPr>
          <p:nvPr>
            <p:ph type="title"/>
          </p:nvPr>
        </p:nvSpPr>
        <p:spPr>
          <a:xfrm>
            <a:off x="609600" y="609600"/>
            <a:ext cx="6482680" cy="1163216"/>
          </a:xfrm>
        </p:spPr>
        <p:txBody>
          <a:bodyPr/>
          <a:lstStyle/>
          <a:p>
            <a:r>
              <a:rPr lang="nl-NL" altLang="nl-NL" dirty="0"/>
              <a:t>Elkaar accepteren, dat is     dus verdraagzaamheid.</a:t>
            </a:r>
            <a:endParaRPr lang="nl-NL" dirty="0"/>
          </a:p>
        </p:txBody>
      </p:sp>
      <p:sp>
        <p:nvSpPr>
          <p:cNvPr id="3" name="Tijdelijke aanduiding voor inhoud 2">
            <a:extLst>
              <a:ext uri="{FF2B5EF4-FFF2-40B4-BE49-F238E27FC236}">
                <a16:creationId xmlns:a16="http://schemas.microsoft.com/office/drawing/2014/main" id="{CF8DE78E-C754-E4DE-B7B1-38C60BF8676E}"/>
              </a:ext>
            </a:extLst>
          </p:cNvPr>
          <p:cNvSpPr>
            <a:spLocks noGrp="1"/>
          </p:cNvSpPr>
          <p:nvPr>
            <p:ph idx="1"/>
          </p:nvPr>
        </p:nvSpPr>
        <p:spPr/>
        <p:txBody>
          <a:bodyPr/>
          <a:lstStyle/>
          <a:p>
            <a:pPr marL="0" indent="0">
              <a:buNone/>
            </a:pPr>
            <a:endParaRPr lang="nl-NL" dirty="0"/>
          </a:p>
          <a:p>
            <a:pPr marL="0" indent="0">
              <a:buNone/>
            </a:pPr>
            <a:r>
              <a:rPr lang="nl-NL" sz="2400" i="1" dirty="0">
                <a:solidFill>
                  <a:srgbClr val="3057A1"/>
                </a:solidFill>
              </a:rPr>
              <a:t>Neem de mensen gewoon zoals ze zijn, </a:t>
            </a:r>
          </a:p>
          <a:p>
            <a:pPr marL="0" indent="0">
              <a:buNone/>
            </a:pPr>
            <a:r>
              <a:rPr lang="nl-NL" sz="2400" i="1" dirty="0">
                <a:solidFill>
                  <a:srgbClr val="3057A1"/>
                </a:solidFill>
              </a:rPr>
              <a:t>	en niet zoals jij ze graag wilt hebben.</a:t>
            </a:r>
          </a:p>
        </p:txBody>
      </p:sp>
      <p:pic>
        <p:nvPicPr>
          <p:cNvPr id="6" name="Afbeelding 5" descr="zorg voor jeugd gezin 12 jaar en ouder - Centrum Jeugd en Gezin">
            <a:extLst>
              <a:ext uri="{FF2B5EF4-FFF2-40B4-BE49-F238E27FC236}">
                <a16:creationId xmlns:a16="http://schemas.microsoft.com/office/drawing/2014/main" id="{FA91C514-5F02-D31D-E9E2-075EAF64F9FA}"/>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576" y="3284984"/>
            <a:ext cx="5544616" cy="2592288"/>
          </a:xfrm>
          <a:prstGeom prst="rect">
            <a:avLst/>
          </a:prstGeom>
          <a:noFill/>
          <a:ln>
            <a:noFill/>
          </a:ln>
        </p:spPr>
      </p:pic>
    </p:spTree>
    <p:extLst>
      <p:ext uri="{BB962C8B-B14F-4D97-AF65-F5344CB8AC3E}">
        <p14:creationId xmlns:p14="http://schemas.microsoft.com/office/powerpoint/2010/main" val="1926893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6136" y="476671"/>
            <a:ext cx="2736304" cy="1823607"/>
          </a:xfrm>
          <a:prstGeom prst="rect">
            <a:avLst/>
          </a:prstGeom>
        </p:spPr>
      </p:pic>
      <p:pic>
        <p:nvPicPr>
          <p:cNvPr id="7" name="Afbeelding 6">
            <a:extLst>
              <a:ext uri="{FF2B5EF4-FFF2-40B4-BE49-F238E27FC236}">
                <a16:creationId xmlns:a16="http://schemas.microsoft.com/office/drawing/2014/main" id="{DFEBE592-C32B-81CE-D7C2-1DB14E143E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2</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1245955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5508104" y="332656"/>
            <a:ext cx="3096344" cy="4382343"/>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Les 3. Geloven en Verdraagzaamheid</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132856"/>
            <a:ext cx="6348413" cy="936104"/>
          </a:xfrm>
        </p:spPr>
        <p:txBody>
          <a:bodyPr/>
          <a:lstStyle/>
          <a:p>
            <a:pPr>
              <a:spcBef>
                <a:spcPts val="0"/>
              </a:spcBef>
            </a:pPr>
            <a:r>
              <a:rPr lang="nl-NL" dirty="0">
                <a:solidFill>
                  <a:schemeClr val="tx1">
                    <a:lumMod val="75000"/>
                    <a:lumOff val="25000"/>
                  </a:schemeClr>
                </a:solidFill>
              </a:rPr>
              <a:t>Groepen mensen hebben dus vaak een hekel aan andere groepen mensen, zonder ze te kennen.</a:t>
            </a:r>
          </a:p>
          <a:p>
            <a:pPr>
              <a:spcBef>
                <a:spcPts val="0"/>
              </a:spcBef>
            </a:pPr>
            <a:r>
              <a:rPr lang="nl-NL" dirty="0">
                <a:solidFill>
                  <a:schemeClr val="tx1">
                    <a:lumMod val="75000"/>
                    <a:lumOff val="25000"/>
                  </a:schemeClr>
                </a:solidFill>
              </a:rPr>
              <a:t>Omdat ze anders zijn, bijvoorbeeld een ander geloof hebben.</a:t>
            </a:r>
          </a:p>
          <a:p>
            <a:pPr>
              <a:spcBef>
                <a:spcPts val="0"/>
              </a:spcBef>
            </a:pPr>
            <a:endParaRPr lang="nl-NL" dirty="0">
              <a:solidFill>
                <a:schemeClr val="tx1">
                  <a:lumMod val="75000"/>
                  <a:lumOff val="25000"/>
                </a:schemeClr>
              </a:solidFill>
            </a:endParaRPr>
          </a:p>
          <a:p>
            <a:pPr>
              <a:spcBef>
                <a:spcPts val="0"/>
              </a:spcBef>
            </a:pPr>
            <a:r>
              <a:rPr lang="nl-NL" dirty="0">
                <a:solidFill>
                  <a:schemeClr val="tx1">
                    <a:lumMod val="75000"/>
                    <a:lumOff val="25000"/>
                  </a:schemeClr>
                </a:solidFill>
              </a:rPr>
              <a:t>In de tijd van Erasmus had bijna iedereen in Europa dezelfde godsdienst: ze waren christen.</a:t>
            </a:r>
          </a:p>
          <a:p>
            <a:pPr>
              <a:spcBef>
                <a:spcPts val="0"/>
              </a:spcBef>
            </a:pPr>
            <a:r>
              <a:rPr lang="nl-NL" dirty="0">
                <a:solidFill>
                  <a:schemeClr val="tx1">
                    <a:lumMod val="75000"/>
                    <a:lumOff val="25000"/>
                  </a:schemeClr>
                </a:solidFill>
              </a:rPr>
              <a:t>Met de komst van een ander geloof gaat het mis, ze verdragen elkaar niet!</a:t>
            </a:r>
          </a:p>
          <a:p>
            <a:pPr>
              <a:spcBef>
                <a:spcPts val="0"/>
              </a:spcBef>
            </a:pPr>
            <a:endParaRPr lang="nl-NL" dirty="0">
              <a:solidFill>
                <a:schemeClr val="tx1">
                  <a:lumMod val="75000"/>
                  <a:lumOff val="25000"/>
                </a:schemeClr>
              </a:solidFill>
            </a:endParaRPr>
          </a:p>
          <a:p>
            <a:pPr>
              <a:spcBef>
                <a:spcPts val="0"/>
              </a:spcBef>
            </a:pPr>
            <a:r>
              <a:rPr lang="nl-NL" dirty="0">
                <a:solidFill>
                  <a:srgbClr val="009DD9"/>
                </a:solidFill>
              </a:rPr>
              <a:t>Hoe is dat nu in ons land? </a:t>
            </a:r>
          </a:p>
          <a:p>
            <a:pPr>
              <a:spcBef>
                <a:spcPts val="0"/>
              </a:spcBef>
            </a:pPr>
            <a:r>
              <a:rPr lang="nl-NL" dirty="0">
                <a:solidFill>
                  <a:srgbClr val="009DD9"/>
                </a:solidFill>
              </a:rPr>
              <a:t>En wat heb jij daar mee te maken ?</a:t>
            </a:r>
          </a:p>
          <a:p>
            <a:pPr>
              <a:spcBef>
                <a:spcPts val="0"/>
              </a:spcBef>
            </a:pPr>
            <a:endParaRPr lang="nl-NL" dirty="0">
              <a:solidFill>
                <a:schemeClr val="tx1">
                  <a:lumMod val="75000"/>
                  <a:lumOff val="25000"/>
                </a:schemeClr>
              </a:solidFill>
            </a:endParaRPr>
          </a:p>
          <a:p>
            <a:pPr marL="0" indent="0">
              <a:spcBef>
                <a:spcPts val="0"/>
              </a:spcBef>
              <a:buNone/>
            </a:pPr>
            <a:endParaRPr lang="nl-NL" dirty="0">
              <a:solidFill>
                <a:srgbClr val="009DD9"/>
              </a:solidFill>
            </a:endParaRPr>
          </a:p>
        </p:txBody>
      </p:sp>
    </p:spTree>
    <p:extLst>
      <p:ext uri="{BB962C8B-B14F-4D97-AF65-F5344CB8AC3E}">
        <p14:creationId xmlns:p14="http://schemas.microsoft.com/office/powerpoint/2010/main" val="918811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20743687">
            <a:off x="5787440" y="433072"/>
            <a:ext cx="2822021" cy="2035308"/>
          </a:xfrm>
          <a:prstGeom prst="rect">
            <a:avLst/>
          </a:prstGeom>
        </p:spPr>
      </p:pic>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876256" y="5157192"/>
            <a:ext cx="1674316" cy="1337528"/>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152" y="1"/>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dirty="0"/>
              <a:t>Gelovige vijanden ...</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276872"/>
            <a:ext cx="8064896" cy="4125193"/>
          </a:xfrm>
        </p:spPr>
        <p:txBody>
          <a:bodyPr/>
          <a:lstStyle/>
          <a:p>
            <a:pPr eaLnBrk="1" fontAlgn="auto" hangingPunct="1">
              <a:spcAft>
                <a:spcPts val="0"/>
              </a:spcAft>
              <a:defRPr/>
            </a:pPr>
            <a:r>
              <a:rPr lang="nl-NL" dirty="0"/>
              <a:t>Erasmus was heel gelovig, maar had veel kritiek op de kerkleiding. Hij wilde dat er dingen veranderden.</a:t>
            </a:r>
          </a:p>
          <a:p>
            <a:pPr eaLnBrk="1" fontAlgn="auto" hangingPunct="1">
              <a:spcAft>
                <a:spcPts val="0"/>
              </a:spcAft>
              <a:defRPr/>
            </a:pPr>
            <a:r>
              <a:rPr lang="nl-NL" dirty="0"/>
              <a:t>Ook Luther, een andere christen wilde verandering. </a:t>
            </a:r>
          </a:p>
          <a:p>
            <a:pPr eaLnBrk="1" fontAlgn="auto" hangingPunct="1">
              <a:spcAft>
                <a:spcPts val="0"/>
              </a:spcAft>
              <a:defRPr/>
            </a:pPr>
            <a:r>
              <a:rPr lang="nl-NL" dirty="0"/>
              <a:t>Hij richtte een nieuwe kerk op. De protestanten. Eigenlijk waren de verschillen helemaal niet zo groot.</a:t>
            </a:r>
          </a:p>
          <a:p>
            <a:pPr eaLnBrk="1" fontAlgn="auto" hangingPunct="1">
              <a:spcAft>
                <a:spcPts val="0"/>
              </a:spcAft>
              <a:defRPr/>
            </a:pPr>
            <a:r>
              <a:rPr lang="nl-NL" dirty="0"/>
              <a:t>Maar deze twee geloven, katholieken en protestanten, werden elkaars vijanden!</a:t>
            </a:r>
          </a:p>
          <a:p>
            <a:pPr marL="0" indent="0" eaLnBrk="1" fontAlgn="auto" hangingPunct="1">
              <a:spcAft>
                <a:spcPts val="0"/>
              </a:spcAft>
              <a:buNone/>
              <a:defRPr/>
            </a:pPr>
            <a:endParaRPr lang="nl-NL" dirty="0"/>
          </a:p>
          <a:p>
            <a:pPr marL="0" indent="0" eaLnBrk="1" fontAlgn="auto" hangingPunct="1">
              <a:spcAft>
                <a:spcPts val="0"/>
              </a:spcAft>
              <a:buNone/>
              <a:defRPr/>
            </a:pPr>
            <a:endParaRPr lang="nl-NL" dirty="0"/>
          </a:p>
          <a:p>
            <a:pPr eaLnBrk="1" fontAlgn="auto" hangingPunct="1">
              <a:spcAft>
                <a:spcPts val="0"/>
              </a:spcAft>
              <a:defRPr/>
            </a:pPr>
            <a:r>
              <a:rPr lang="nl-NL" dirty="0">
                <a:solidFill>
                  <a:srgbClr val="009DD9"/>
                </a:solidFill>
              </a:rPr>
              <a:t>Zijn er nu ook nog geloven die elkaars vijanden zijn ?</a:t>
            </a:r>
          </a:p>
          <a:p>
            <a:pPr eaLnBrk="1" fontAlgn="auto" hangingPunct="1">
              <a:spcAft>
                <a:spcPts val="0"/>
              </a:spcAft>
              <a:defRPr/>
            </a:pPr>
            <a:endParaRPr lang="nl-NL" dirty="0"/>
          </a:p>
        </p:txBody>
      </p:sp>
    </p:spTree>
    <p:extLst>
      <p:ext uri="{BB962C8B-B14F-4D97-AF65-F5344CB8AC3E}">
        <p14:creationId xmlns:p14="http://schemas.microsoft.com/office/powerpoint/2010/main" val="136862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96136" y="404664"/>
            <a:ext cx="2520280" cy="1802821"/>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4682480" cy="1163216"/>
          </a:xfrm>
        </p:spPr>
        <p:txBody>
          <a:bodyPr/>
          <a:lstStyle/>
          <a:p>
            <a:r>
              <a:rPr lang="nl-NL" dirty="0"/>
              <a:t>Het loopt helemaal uit de hand</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132856"/>
            <a:ext cx="6348413" cy="936104"/>
          </a:xfrm>
        </p:spPr>
        <p:txBody>
          <a:bodyPr/>
          <a:lstStyle/>
          <a:p>
            <a:pPr>
              <a:spcBef>
                <a:spcPts val="0"/>
              </a:spcBef>
            </a:pPr>
            <a:r>
              <a:rPr lang="nl-NL" dirty="0">
                <a:solidFill>
                  <a:schemeClr val="tx1">
                    <a:lumMod val="75000"/>
                    <a:lumOff val="25000"/>
                  </a:schemeClr>
                </a:solidFill>
              </a:rPr>
              <a:t>De katholieken willen de protestanten met geweld stoppen.              </a:t>
            </a:r>
          </a:p>
          <a:p>
            <a:pPr>
              <a:spcBef>
                <a:spcPts val="0"/>
              </a:spcBef>
            </a:pPr>
            <a:r>
              <a:rPr lang="nl-NL" dirty="0">
                <a:solidFill>
                  <a:schemeClr val="tx1">
                    <a:lumMod val="75000"/>
                    <a:lumOff val="25000"/>
                  </a:schemeClr>
                </a:solidFill>
              </a:rPr>
              <a:t>In1523 sterven de eerste protestanten op de brandstapel.            </a:t>
            </a:r>
          </a:p>
          <a:p>
            <a:pPr>
              <a:spcBef>
                <a:spcPts val="0"/>
              </a:spcBef>
            </a:pPr>
            <a:r>
              <a:rPr lang="nl-NL" dirty="0">
                <a:solidFill>
                  <a:schemeClr val="tx1">
                    <a:lumMod val="75000"/>
                    <a:lumOff val="25000"/>
                  </a:schemeClr>
                </a:solidFill>
              </a:rPr>
              <a:t>Een vreselijke straf, omdat ze anders denken en geloven.</a:t>
            </a:r>
          </a:p>
          <a:p>
            <a:pPr>
              <a:spcBef>
                <a:spcPts val="0"/>
              </a:spcBef>
            </a:pPr>
            <a:r>
              <a:rPr lang="nl-NL" dirty="0">
                <a:solidFill>
                  <a:schemeClr val="tx1">
                    <a:lumMod val="75000"/>
                    <a:lumOff val="25000"/>
                  </a:schemeClr>
                </a:solidFill>
              </a:rPr>
              <a:t>Het wordt een soort oorlog tussen de twee geloven.</a:t>
            </a:r>
          </a:p>
          <a:p>
            <a:pPr>
              <a:spcBef>
                <a:spcPts val="0"/>
              </a:spcBef>
            </a:pPr>
            <a:endParaRPr lang="nl-NL" dirty="0">
              <a:solidFill>
                <a:schemeClr val="tx1">
                  <a:lumMod val="75000"/>
                  <a:lumOff val="25000"/>
                </a:schemeClr>
              </a:solidFill>
            </a:endParaRPr>
          </a:p>
          <a:p>
            <a:pPr>
              <a:spcBef>
                <a:spcPts val="0"/>
              </a:spcBef>
            </a:pPr>
            <a:endParaRPr lang="nl-NL" dirty="0">
              <a:solidFill>
                <a:schemeClr val="tx1">
                  <a:lumMod val="75000"/>
                  <a:lumOff val="25000"/>
                </a:schemeClr>
              </a:solidFill>
            </a:endParaRPr>
          </a:p>
          <a:p>
            <a:pPr marL="0" indent="0">
              <a:spcBef>
                <a:spcPts val="0"/>
              </a:spcBef>
              <a:buNone/>
            </a:pPr>
            <a:endParaRPr lang="nl-NL" dirty="0">
              <a:solidFill>
                <a:srgbClr val="009DD9"/>
              </a:solidFill>
            </a:endParaRPr>
          </a:p>
        </p:txBody>
      </p:sp>
      <p:pic>
        <p:nvPicPr>
          <p:cNvPr id="6" name="Afbeelding 5" descr="Het gruwelijkste geweld komt niet van ver weg, maar van de landgenoot, buur  of vriend - De Correspondent">
            <a:extLst>
              <a:ext uri="{FF2B5EF4-FFF2-40B4-BE49-F238E27FC236}">
                <a16:creationId xmlns:a16="http://schemas.microsoft.com/office/drawing/2014/main" id="{A6167679-02B7-5751-CE03-7CD3F41A0996}"/>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576" y="4221088"/>
            <a:ext cx="5472608" cy="2448272"/>
          </a:xfrm>
          <a:prstGeom prst="rect">
            <a:avLst/>
          </a:prstGeom>
          <a:noFill/>
          <a:ln>
            <a:noFill/>
          </a:ln>
        </p:spPr>
      </p:pic>
    </p:spTree>
    <p:extLst>
      <p:ext uri="{BB962C8B-B14F-4D97-AF65-F5344CB8AC3E}">
        <p14:creationId xmlns:p14="http://schemas.microsoft.com/office/powerpoint/2010/main" val="229706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436096" y="404664"/>
            <a:ext cx="3047285" cy="431290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Vraag vooraf</a:t>
            </a:r>
            <a:br>
              <a:rPr lang="nl-NL" dirty="0"/>
            </a:br>
            <a:r>
              <a:rPr lang="nl-NL" sz="3200" dirty="0">
                <a:solidFill>
                  <a:srgbClr val="009DD9"/>
                </a:solidFill>
              </a:rPr>
              <a:t>Wat is verdraagzaamheid?</a:t>
            </a: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09600" y="1916833"/>
            <a:ext cx="6348413" cy="936104"/>
          </a:xfrm>
        </p:spPr>
        <p:txBody>
          <a:bodyPr/>
          <a:lstStyle/>
          <a:p>
            <a:pPr>
              <a:spcBef>
                <a:spcPts val="0"/>
              </a:spcBef>
            </a:pPr>
            <a:r>
              <a:rPr lang="nl-NL" dirty="0">
                <a:solidFill>
                  <a:srgbClr val="009DD9"/>
                </a:solidFill>
              </a:rPr>
              <a:t>Wat denk je? Wie kan er een voorbeeld geven ?</a:t>
            </a:r>
          </a:p>
          <a:p>
            <a:pPr>
              <a:spcBef>
                <a:spcPts val="0"/>
              </a:spcBef>
            </a:pPr>
            <a:r>
              <a:rPr lang="nl-NL" dirty="0">
                <a:solidFill>
                  <a:srgbClr val="009DD9"/>
                </a:solidFill>
              </a:rPr>
              <a:t>Vind je verdraagzaamheid belangrijk ? </a:t>
            </a:r>
          </a:p>
          <a:p>
            <a:pPr>
              <a:spcBef>
                <a:spcPts val="0"/>
              </a:spcBef>
            </a:pPr>
            <a:r>
              <a:rPr lang="nl-NL" dirty="0">
                <a:solidFill>
                  <a:srgbClr val="009DD9"/>
                </a:solidFill>
              </a:rPr>
              <a:t>Waarom wel of niet ?</a:t>
            </a:r>
          </a:p>
          <a:p>
            <a:pPr marL="0" indent="0">
              <a:spcBef>
                <a:spcPts val="0"/>
              </a:spcBef>
              <a:buNone/>
            </a:pPr>
            <a:endParaRPr lang="nl-NL" dirty="0">
              <a:solidFill>
                <a:srgbClr val="009DD9"/>
              </a:solidFill>
            </a:endParaRPr>
          </a:p>
          <a:p>
            <a:pPr marL="0" indent="0">
              <a:spcBef>
                <a:spcPts val="0"/>
              </a:spcBef>
              <a:buNone/>
            </a:pPr>
            <a:endParaRPr lang="nl-NL" dirty="0">
              <a:solidFill>
                <a:srgbClr val="009DD9"/>
              </a:solidFill>
            </a:endParaRPr>
          </a:p>
        </p:txBody>
      </p:sp>
      <p:pic>
        <p:nvPicPr>
          <p:cNvPr id="5" name="Afbeelding 4">
            <a:extLst>
              <a:ext uri="{FF2B5EF4-FFF2-40B4-BE49-F238E27FC236}">
                <a16:creationId xmlns:a16="http://schemas.microsoft.com/office/drawing/2014/main" id="{B7513617-2D96-D54A-9121-7104E332F1B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0713" y="2996952"/>
            <a:ext cx="6901567" cy="2426332"/>
          </a:xfrm>
          <a:prstGeom prst="rect">
            <a:avLst/>
          </a:prstGeom>
        </p:spPr>
      </p:pic>
    </p:spTree>
    <p:extLst>
      <p:ext uri="{BB962C8B-B14F-4D97-AF65-F5344CB8AC3E}">
        <p14:creationId xmlns:p14="http://schemas.microsoft.com/office/powerpoint/2010/main" val="564025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56176" y="836712"/>
            <a:ext cx="1886818" cy="115212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618583" cy="1163216"/>
          </a:xfrm>
        </p:spPr>
        <p:txBody>
          <a:bodyPr/>
          <a:lstStyle/>
          <a:p>
            <a:r>
              <a:rPr lang="nl-NL" sz="3200" dirty="0"/>
              <a:t>Behandel een ander zoals je zelf behandeld wilt worden</a:t>
            </a:r>
            <a:endParaRPr lang="nl-NL" sz="28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132856"/>
            <a:ext cx="6348413" cy="936104"/>
          </a:xfrm>
        </p:spPr>
        <p:txBody>
          <a:bodyPr/>
          <a:lstStyle/>
          <a:p>
            <a:pPr>
              <a:spcBef>
                <a:spcPts val="0"/>
              </a:spcBef>
            </a:pPr>
            <a:r>
              <a:rPr lang="nl-NL" dirty="0">
                <a:solidFill>
                  <a:schemeClr val="tx1">
                    <a:lumMod val="75000"/>
                    <a:lumOff val="25000"/>
                  </a:schemeClr>
                </a:solidFill>
              </a:rPr>
              <a:t>Erasmus is het helemaal niet eens met het geweld tegen dat andere geloof. Hij wil </a:t>
            </a:r>
            <a:r>
              <a:rPr lang="nl-NL" b="1" dirty="0">
                <a:solidFill>
                  <a:srgbClr val="3057A1"/>
                </a:solidFill>
              </a:rPr>
              <a:t>tolerantie</a:t>
            </a:r>
            <a:r>
              <a:rPr lang="nl-NL" dirty="0">
                <a:solidFill>
                  <a:schemeClr val="tx1">
                    <a:lumMod val="75000"/>
                    <a:lumOff val="25000"/>
                  </a:schemeClr>
                </a:solidFill>
              </a:rPr>
              <a:t>* van elkaars geloof.</a:t>
            </a:r>
          </a:p>
          <a:p>
            <a:pPr>
              <a:spcBef>
                <a:spcPts val="0"/>
              </a:spcBef>
            </a:pPr>
            <a:r>
              <a:rPr lang="nl-NL" dirty="0">
                <a:solidFill>
                  <a:schemeClr val="tx1">
                    <a:lumMod val="75000"/>
                    <a:lumOff val="25000"/>
                  </a:schemeClr>
                </a:solidFill>
              </a:rPr>
              <a:t>Hij stelt zich voor hoe het is om ‘die ander’ te zijn,                         en hoe hij dan behandeld zou willen worden.</a:t>
            </a:r>
          </a:p>
          <a:p>
            <a:pPr>
              <a:spcBef>
                <a:spcPts val="0"/>
              </a:spcBef>
            </a:pPr>
            <a:endParaRPr lang="nl-NL" dirty="0">
              <a:solidFill>
                <a:schemeClr val="tx1">
                  <a:lumMod val="75000"/>
                  <a:lumOff val="25000"/>
                </a:schemeClr>
              </a:solidFill>
            </a:endParaRPr>
          </a:p>
          <a:p>
            <a:pPr marL="0" indent="0">
              <a:spcBef>
                <a:spcPts val="0"/>
              </a:spcBef>
              <a:buNone/>
            </a:pPr>
            <a:r>
              <a:rPr lang="nl-NL" dirty="0">
                <a:solidFill>
                  <a:srgbClr val="1E7F4B"/>
                </a:solidFill>
              </a:rPr>
              <a:t>“Als wij, de katholieken, ooit in de minderheid zullen zijn, dan willen we toch ook getolereerd worden?”</a:t>
            </a:r>
          </a:p>
          <a:p>
            <a:pPr>
              <a:spcBef>
                <a:spcPts val="0"/>
              </a:spcBef>
            </a:pPr>
            <a:endParaRPr lang="nl-NL" dirty="0">
              <a:solidFill>
                <a:schemeClr val="tx1">
                  <a:lumMod val="75000"/>
                  <a:lumOff val="25000"/>
                </a:schemeClr>
              </a:solidFill>
            </a:endParaRPr>
          </a:p>
          <a:p>
            <a:pPr>
              <a:spcBef>
                <a:spcPts val="0"/>
              </a:spcBef>
            </a:pPr>
            <a:endParaRPr lang="nl-NL" dirty="0">
              <a:solidFill>
                <a:schemeClr val="tx1">
                  <a:lumMod val="75000"/>
                  <a:lumOff val="25000"/>
                </a:schemeClr>
              </a:solidFill>
            </a:endParaRPr>
          </a:p>
          <a:p>
            <a:pPr>
              <a:spcBef>
                <a:spcPts val="0"/>
              </a:spcBef>
            </a:pPr>
            <a:endParaRPr lang="nl-NL" dirty="0">
              <a:solidFill>
                <a:schemeClr val="tx1">
                  <a:lumMod val="75000"/>
                  <a:lumOff val="25000"/>
                </a:schemeClr>
              </a:solidFill>
            </a:endParaRPr>
          </a:p>
          <a:p>
            <a:pPr>
              <a:spcBef>
                <a:spcPts val="0"/>
              </a:spcBef>
            </a:pPr>
            <a:endParaRPr lang="nl-NL" dirty="0">
              <a:solidFill>
                <a:schemeClr val="tx1">
                  <a:lumMod val="75000"/>
                  <a:lumOff val="25000"/>
                </a:schemeClr>
              </a:solidFill>
            </a:endParaRPr>
          </a:p>
          <a:p>
            <a:pPr marL="0" indent="0">
              <a:spcBef>
                <a:spcPts val="0"/>
              </a:spcBef>
              <a:buNone/>
            </a:pPr>
            <a:r>
              <a:rPr lang="nl-NL" dirty="0">
                <a:solidFill>
                  <a:srgbClr val="3057A1"/>
                </a:solidFill>
              </a:rPr>
              <a:t>*Tolerantie is het Latijnse woord voor verdraagzaamheid</a:t>
            </a:r>
          </a:p>
          <a:p>
            <a:pPr>
              <a:spcBef>
                <a:spcPts val="0"/>
              </a:spcBef>
            </a:pPr>
            <a:endParaRPr lang="nl-NL" dirty="0">
              <a:solidFill>
                <a:schemeClr val="tx1">
                  <a:lumMod val="75000"/>
                  <a:lumOff val="25000"/>
                </a:schemeClr>
              </a:solidFill>
            </a:endParaRPr>
          </a:p>
          <a:p>
            <a:pPr>
              <a:spcBef>
                <a:spcPts val="0"/>
              </a:spcBef>
            </a:pPr>
            <a:endParaRPr lang="nl-NL" dirty="0">
              <a:solidFill>
                <a:schemeClr val="tx1">
                  <a:lumMod val="75000"/>
                  <a:lumOff val="25000"/>
                </a:schemeClr>
              </a:solidFill>
            </a:endParaRPr>
          </a:p>
          <a:p>
            <a:pPr marL="0" indent="0">
              <a:spcBef>
                <a:spcPts val="0"/>
              </a:spcBef>
              <a:buNone/>
            </a:pPr>
            <a:endParaRPr lang="nl-NL" dirty="0">
              <a:solidFill>
                <a:srgbClr val="009DD9"/>
              </a:solidFill>
            </a:endParaRPr>
          </a:p>
        </p:txBody>
      </p:sp>
    </p:spTree>
    <p:extLst>
      <p:ext uri="{BB962C8B-B14F-4D97-AF65-F5344CB8AC3E}">
        <p14:creationId xmlns:p14="http://schemas.microsoft.com/office/powerpoint/2010/main" val="3146627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18683" y="5013176"/>
            <a:ext cx="2371164" cy="1582494"/>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5796136" y="332656"/>
            <a:ext cx="2514303" cy="237626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5031"/>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sz="3600" dirty="0"/>
              <a:t>Erasmus zegt: </a:t>
            </a:r>
            <a:br>
              <a:rPr lang="nl-NL" altLang="nl-NL" sz="3600" dirty="0"/>
            </a:br>
            <a:r>
              <a:rPr lang="nl-NL" altLang="nl-NL" sz="2400" dirty="0">
                <a:solidFill>
                  <a:srgbClr val="1E7F4B"/>
                </a:solidFill>
              </a:rPr>
              <a:t>“Verplaats je eens in een ander!”</a:t>
            </a:r>
            <a:endParaRPr lang="nl-NL" dirty="0">
              <a:solidFill>
                <a:srgbClr val="1E7F4B"/>
              </a:solidFill>
            </a:endParaRP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276872"/>
            <a:ext cx="8064896" cy="4125193"/>
          </a:xfrm>
        </p:spPr>
        <p:txBody>
          <a:bodyPr/>
          <a:lstStyle/>
          <a:p>
            <a:pPr marL="0" indent="0" eaLnBrk="1" fontAlgn="auto" hangingPunct="1">
              <a:spcAft>
                <a:spcPts val="0"/>
              </a:spcAft>
              <a:buNone/>
              <a:defRPr/>
            </a:pPr>
            <a:r>
              <a:rPr lang="nl-NL" altLang="nl-NL" sz="1800" dirty="0">
                <a:solidFill>
                  <a:schemeClr val="tx1">
                    <a:lumMod val="75000"/>
                    <a:lumOff val="25000"/>
                  </a:schemeClr>
                </a:solidFill>
                <a:latin typeface="Trebuchet MS" panose="020B0603020202020204"/>
              </a:rPr>
              <a:t>Hij</a:t>
            </a:r>
            <a:r>
              <a:rPr kumimoji="0" lang="nl-NL" altLang="nl-NL" sz="1800" i="0" u="none" strike="noStrike" kern="1200" cap="none" spc="0" normalizeH="0" baseline="0" noProof="0" dirty="0">
                <a:ln>
                  <a:noFill/>
                </a:ln>
                <a:solidFill>
                  <a:schemeClr val="tx1">
                    <a:lumMod val="75000"/>
                    <a:lumOff val="25000"/>
                  </a:schemeClr>
                </a:solidFill>
                <a:effectLst/>
                <a:uLnTx/>
                <a:uFillTx/>
                <a:latin typeface="Trebuchet MS" panose="020B0603020202020204"/>
                <a:ea typeface="+mj-ea"/>
                <a:cs typeface="+mj-cs"/>
              </a:rPr>
              <a:t> stelt zich voor hoe het </a:t>
            </a:r>
            <a:r>
              <a:rPr kumimoji="0" lang="nl-NL" altLang="nl-NL" sz="1800" i="1" u="none" strike="noStrike" kern="1200" cap="none" spc="0" normalizeH="0" baseline="0" noProof="0" dirty="0">
                <a:ln>
                  <a:noFill/>
                </a:ln>
                <a:solidFill>
                  <a:schemeClr val="tx1">
                    <a:lumMod val="75000"/>
                    <a:lumOff val="25000"/>
                  </a:schemeClr>
                </a:solidFill>
                <a:effectLst/>
                <a:uLnTx/>
                <a:uFillTx/>
                <a:latin typeface="Trebuchet MS" panose="020B0603020202020204"/>
                <a:ea typeface="+mj-ea"/>
                <a:cs typeface="+mj-cs"/>
              </a:rPr>
              <a:t>is</a:t>
            </a:r>
            <a:r>
              <a:rPr kumimoji="0" lang="nl-NL" altLang="nl-NL" sz="1800" i="0" u="none" strike="noStrike" kern="1200" cap="none" spc="0" normalizeH="0" baseline="0" noProof="0" dirty="0">
                <a:ln>
                  <a:noFill/>
                </a:ln>
                <a:solidFill>
                  <a:schemeClr val="tx1">
                    <a:lumMod val="75000"/>
                    <a:lumOff val="25000"/>
                  </a:schemeClr>
                </a:solidFill>
                <a:effectLst/>
                <a:uLnTx/>
                <a:uFillTx/>
                <a:latin typeface="Trebuchet MS" panose="020B0603020202020204"/>
                <a:ea typeface="+mj-ea"/>
                <a:cs typeface="+mj-cs"/>
              </a:rPr>
              <a:t> om ‘de ander’ te zijn, </a:t>
            </a:r>
            <a:br>
              <a:rPr kumimoji="0" lang="nl-NL" altLang="nl-NL" sz="1800" i="0" u="none" strike="noStrike" kern="1200" cap="none" spc="0" normalizeH="0" baseline="0" noProof="0" dirty="0">
                <a:ln>
                  <a:noFill/>
                </a:ln>
                <a:solidFill>
                  <a:schemeClr val="tx1">
                    <a:lumMod val="75000"/>
                    <a:lumOff val="25000"/>
                  </a:schemeClr>
                </a:solidFill>
                <a:effectLst/>
                <a:uLnTx/>
                <a:uFillTx/>
                <a:latin typeface="Trebuchet MS" panose="020B0603020202020204"/>
                <a:ea typeface="+mj-ea"/>
                <a:cs typeface="+mj-cs"/>
              </a:rPr>
            </a:br>
            <a:r>
              <a:rPr kumimoji="0" lang="nl-NL" altLang="nl-NL" sz="1800" i="0" u="none" strike="noStrike" kern="1200" cap="none" spc="0" normalizeH="0" baseline="0" noProof="0" dirty="0">
                <a:ln>
                  <a:noFill/>
                </a:ln>
                <a:solidFill>
                  <a:schemeClr val="tx1">
                    <a:lumMod val="75000"/>
                    <a:lumOff val="25000"/>
                  </a:schemeClr>
                </a:solidFill>
                <a:effectLst/>
                <a:uLnTx/>
                <a:uFillTx/>
                <a:latin typeface="Trebuchet MS" panose="020B0603020202020204"/>
                <a:ea typeface="+mj-ea"/>
                <a:cs typeface="+mj-cs"/>
              </a:rPr>
              <a:t>en hoe hij dan behandeld wil worden.</a:t>
            </a:r>
          </a:p>
          <a:p>
            <a:pPr marL="0" indent="0" eaLnBrk="1" fontAlgn="auto" hangingPunct="1">
              <a:spcAft>
                <a:spcPts val="0"/>
              </a:spcAft>
              <a:buNone/>
              <a:defRPr/>
            </a:pPr>
            <a:endParaRPr lang="nl-NL" dirty="0">
              <a:solidFill>
                <a:srgbClr val="0070C0"/>
              </a:solidFill>
              <a:latin typeface="Trebuchet MS" panose="020B0603020202020204"/>
              <a:ea typeface="+mj-ea"/>
              <a:cs typeface="+mj-cs"/>
            </a:endParaRPr>
          </a:p>
          <a:p>
            <a:pPr eaLnBrk="1" fontAlgn="auto" hangingPunct="1">
              <a:spcAft>
                <a:spcPts val="0"/>
              </a:spcAft>
              <a:defRPr/>
            </a:pPr>
            <a:r>
              <a:rPr lang="nl-NL" dirty="0">
                <a:solidFill>
                  <a:srgbClr val="009DD9"/>
                </a:solidFill>
              </a:rPr>
              <a:t>Behandel jij anderen zoals je zelf behandeld wilt worden ? </a:t>
            </a:r>
          </a:p>
          <a:p>
            <a:pPr eaLnBrk="1" fontAlgn="auto" hangingPunct="1">
              <a:spcAft>
                <a:spcPts val="0"/>
              </a:spcAft>
              <a:defRPr/>
            </a:pPr>
            <a:r>
              <a:rPr lang="nl-NL" dirty="0">
                <a:solidFill>
                  <a:srgbClr val="009DD9"/>
                </a:solidFill>
              </a:rPr>
              <a:t>Wie wel en wie niet ? Waarom ?</a:t>
            </a:r>
          </a:p>
          <a:p>
            <a:pPr eaLnBrk="1" fontAlgn="auto" hangingPunct="1">
              <a:spcAft>
                <a:spcPts val="0"/>
              </a:spcAft>
              <a:defRPr/>
            </a:pPr>
            <a:r>
              <a:rPr lang="nl-NL" dirty="0">
                <a:solidFill>
                  <a:srgbClr val="009DD9"/>
                </a:solidFill>
              </a:rPr>
              <a:t>Vaak vinden we dat die ander er dan maar eerst mee moet beginnen. Waarom is dat ?</a:t>
            </a:r>
          </a:p>
          <a:p>
            <a:pPr eaLnBrk="1" fontAlgn="auto" hangingPunct="1">
              <a:spcAft>
                <a:spcPts val="0"/>
              </a:spcAft>
              <a:defRPr/>
            </a:pPr>
            <a:endParaRPr lang="nl-NL" dirty="0">
              <a:solidFill>
                <a:srgbClr val="009DD9"/>
              </a:solidFill>
            </a:endParaRPr>
          </a:p>
          <a:p>
            <a:pPr eaLnBrk="1" fontAlgn="auto" hangingPunct="1">
              <a:spcAft>
                <a:spcPts val="0"/>
              </a:spcAft>
              <a:defRPr/>
            </a:pPr>
            <a:r>
              <a:rPr lang="nl-NL" dirty="0">
                <a:solidFill>
                  <a:srgbClr val="009DD9"/>
                </a:solidFill>
              </a:rPr>
              <a:t>Hoe is dat in jouw groep of klas?</a:t>
            </a:r>
          </a:p>
          <a:p>
            <a:pPr marL="0" indent="0" eaLnBrk="1" fontAlgn="auto" hangingPunct="1">
              <a:spcAft>
                <a:spcPts val="0"/>
              </a:spcAft>
              <a:buNone/>
              <a:defRPr/>
            </a:pPr>
            <a:endParaRPr lang="nl-NL" dirty="0"/>
          </a:p>
        </p:txBody>
      </p:sp>
    </p:spTree>
    <p:extLst>
      <p:ext uri="{BB962C8B-B14F-4D97-AF65-F5344CB8AC3E}">
        <p14:creationId xmlns:p14="http://schemas.microsoft.com/office/powerpoint/2010/main" val="3102888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88224" y="4981143"/>
            <a:ext cx="2448271" cy="1643453"/>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95665" y="548679"/>
            <a:ext cx="2630349" cy="1728193"/>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5031"/>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altLang="nl-NL" sz="3600" dirty="0"/>
              <a:t>Verdraagzame gelovigen?</a:t>
            </a:r>
            <a:endParaRPr lang="nl-NL" dirty="0">
              <a:solidFill>
                <a:srgbClr val="1E7F4B"/>
              </a:solidFill>
            </a:endParaRP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276872"/>
            <a:ext cx="8064896" cy="4125193"/>
          </a:xfrm>
        </p:spPr>
        <p:txBody>
          <a:bodyPr/>
          <a:lstStyle/>
          <a:p>
            <a:pPr eaLnBrk="1" fontAlgn="auto" hangingPunct="1">
              <a:spcAft>
                <a:spcPts val="0"/>
              </a:spcAft>
              <a:defRPr/>
            </a:pPr>
            <a:r>
              <a:rPr lang="nl-NL" altLang="nl-NL" sz="1800" dirty="0">
                <a:solidFill>
                  <a:srgbClr val="009DD9"/>
                </a:solidFill>
                <a:latin typeface="Trebuchet MS" panose="020B0603020202020204"/>
              </a:rPr>
              <a:t>Welke geloven zijn er nu in ons land ? </a:t>
            </a:r>
          </a:p>
          <a:p>
            <a:pPr eaLnBrk="1" fontAlgn="auto" hangingPunct="1">
              <a:spcAft>
                <a:spcPts val="0"/>
              </a:spcAft>
              <a:defRPr/>
            </a:pPr>
            <a:r>
              <a:rPr lang="nl-NL" altLang="nl-NL" sz="1800" dirty="0">
                <a:solidFill>
                  <a:srgbClr val="009DD9"/>
                </a:solidFill>
                <a:latin typeface="Trebuchet MS" panose="020B0603020202020204"/>
              </a:rPr>
              <a:t>Wat weet je van elk geloof ? Zijn ze erg verschillend ?</a:t>
            </a:r>
          </a:p>
          <a:p>
            <a:pPr eaLnBrk="1" fontAlgn="auto" hangingPunct="1">
              <a:spcAft>
                <a:spcPts val="0"/>
              </a:spcAft>
              <a:defRPr/>
            </a:pPr>
            <a:endParaRPr lang="nl-NL" altLang="nl-NL" sz="1800" dirty="0">
              <a:solidFill>
                <a:srgbClr val="009DD9"/>
              </a:solidFill>
              <a:latin typeface="Trebuchet MS" panose="020B0603020202020204"/>
            </a:endParaRPr>
          </a:p>
          <a:p>
            <a:pPr eaLnBrk="1" fontAlgn="auto" hangingPunct="1">
              <a:spcAft>
                <a:spcPts val="0"/>
              </a:spcAft>
              <a:defRPr/>
            </a:pPr>
            <a:r>
              <a:rPr lang="nl-NL" altLang="nl-NL" sz="1800" dirty="0">
                <a:solidFill>
                  <a:srgbClr val="009DD9"/>
                </a:solidFill>
                <a:latin typeface="Trebuchet MS" panose="020B0603020202020204"/>
              </a:rPr>
              <a:t>Hoe denken ze over elkaar ? </a:t>
            </a:r>
          </a:p>
          <a:p>
            <a:pPr eaLnBrk="1" fontAlgn="auto" hangingPunct="1">
              <a:spcAft>
                <a:spcPts val="0"/>
              </a:spcAft>
              <a:defRPr/>
            </a:pPr>
            <a:r>
              <a:rPr lang="nl-NL" altLang="nl-NL" sz="1800" dirty="0">
                <a:solidFill>
                  <a:srgbClr val="009DD9"/>
                </a:solidFill>
                <a:latin typeface="Trebuchet MS" panose="020B0603020202020204"/>
              </a:rPr>
              <a:t>Wat hebben ze nodig om in vrede samen te leven ?</a:t>
            </a:r>
          </a:p>
          <a:p>
            <a:pPr marL="0" indent="0" eaLnBrk="1" fontAlgn="auto" hangingPunct="1">
              <a:spcAft>
                <a:spcPts val="0"/>
              </a:spcAft>
              <a:buNone/>
              <a:defRPr/>
            </a:pPr>
            <a:endParaRPr lang="nl-NL" dirty="0"/>
          </a:p>
        </p:txBody>
      </p:sp>
    </p:spTree>
    <p:extLst>
      <p:ext uri="{BB962C8B-B14F-4D97-AF65-F5344CB8AC3E}">
        <p14:creationId xmlns:p14="http://schemas.microsoft.com/office/powerpoint/2010/main" val="1497880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91F5E11-DA97-29DE-8E26-253548A861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BB9DE363-E8BC-E6F1-A8AF-B42AC9E27E6D}"/>
              </a:ext>
            </a:extLst>
          </p:cNvPr>
          <p:cNvSpPr>
            <a:spLocks noGrp="1"/>
          </p:cNvSpPr>
          <p:nvPr>
            <p:ph type="title"/>
          </p:nvPr>
        </p:nvSpPr>
        <p:spPr>
          <a:xfrm>
            <a:off x="609601" y="609600"/>
            <a:ext cx="5330552" cy="1163216"/>
          </a:xfrm>
        </p:spPr>
        <p:txBody>
          <a:bodyPr/>
          <a:lstStyle/>
          <a:p>
            <a:r>
              <a:rPr lang="nl-NL" dirty="0"/>
              <a:t>Elk geloof vindt zichzelf het beste</a:t>
            </a:r>
          </a:p>
        </p:txBody>
      </p:sp>
      <p:sp>
        <p:nvSpPr>
          <p:cNvPr id="3" name="Tijdelijke aanduiding voor inhoud 2">
            <a:extLst>
              <a:ext uri="{FF2B5EF4-FFF2-40B4-BE49-F238E27FC236}">
                <a16:creationId xmlns:a16="http://schemas.microsoft.com/office/drawing/2014/main" id="{CF8DE78E-C754-E4DE-B7B1-38C60BF8676E}"/>
              </a:ext>
            </a:extLst>
          </p:cNvPr>
          <p:cNvSpPr>
            <a:spLocks noGrp="1"/>
          </p:cNvSpPr>
          <p:nvPr>
            <p:ph idx="1"/>
          </p:nvPr>
        </p:nvSpPr>
        <p:spPr>
          <a:xfrm>
            <a:off x="611560" y="1988840"/>
            <a:ext cx="7202759" cy="4125193"/>
          </a:xfrm>
        </p:spPr>
        <p:txBody>
          <a:bodyPr/>
          <a:lstStyle/>
          <a:p>
            <a:pPr marL="0" indent="0">
              <a:buNone/>
            </a:pPr>
            <a:r>
              <a:rPr lang="nl-NL" dirty="0"/>
              <a:t>In andere landen is nog vaak geweld tussen verschillende geloven.</a:t>
            </a:r>
          </a:p>
        </p:txBody>
      </p:sp>
      <p:pic>
        <p:nvPicPr>
          <p:cNvPr id="6" name="Tijdelijke aanduiding voor inhoud 4">
            <a:extLst>
              <a:ext uri="{FF2B5EF4-FFF2-40B4-BE49-F238E27FC236}">
                <a16:creationId xmlns:a16="http://schemas.microsoft.com/office/drawing/2014/main" id="{E2E8279C-9E47-0112-B146-33A63A7F8232}"/>
              </a:ext>
            </a:extLst>
          </p:cNvPr>
          <p:cNvPicPr>
            <a:picLocks/>
          </p:cNvPicPr>
          <p:nvPr/>
        </p:nvPicPr>
        <p:blipFill>
          <a:blip r:embed="rId4">
            <a:extLst>
              <a:ext uri="{28A0092B-C50C-407E-A947-70E740481C1C}">
                <a14:useLocalDpi xmlns:a14="http://schemas.microsoft.com/office/drawing/2010/main"/>
              </a:ext>
            </a:extLst>
          </a:blip>
          <a:srcRect/>
          <a:stretch>
            <a:fillRect/>
          </a:stretch>
        </p:blipFill>
        <p:spPr bwMode="auto">
          <a:xfrm>
            <a:off x="755577" y="4000303"/>
            <a:ext cx="2687540" cy="144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EB685245-0F59-7FB9-B5B0-0B4C121BD0E1}"/>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5580112" y="2420888"/>
            <a:ext cx="2712148" cy="1546597"/>
          </a:xfrm>
          <a:prstGeom prst="rect">
            <a:avLst/>
          </a:prstGeom>
          <a:noFill/>
          <a:ln>
            <a:noFill/>
          </a:ln>
        </p:spPr>
      </p:pic>
      <p:pic>
        <p:nvPicPr>
          <p:cNvPr id="8" name="Afbeelding 7" descr="Leidt religie tot geweld? - IkzoekGod.nl">
            <a:extLst>
              <a:ext uri="{FF2B5EF4-FFF2-40B4-BE49-F238E27FC236}">
                <a16:creationId xmlns:a16="http://schemas.microsoft.com/office/drawing/2014/main" id="{CE828BEC-0096-3ED1-76B1-8E0BCF667CCE}"/>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77403" y="3857428"/>
            <a:ext cx="2734958" cy="1629487"/>
          </a:xfrm>
          <a:prstGeom prst="rect">
            <a:avLst/>
          </a:prstGeom>
          <a:noFill/>
          <a:ln>
            <a:noFill/>
          </a:ln>
        </p:spPr>
      </p:pic>
      <p:pic>
        <p:nvPicPr>
          <p:cNvPr id="9" name="Afbeelding 8" descr="Religieus geweld niet zo eenduidig als het lijkt">
            <a:extLst>
              <a:ext uri="{FF2B5EF4-FFF2-40B4-BE49-F238E27FC236}">
                <a16:creationId xmlns:a16="http://schemas.microsoft.com/office/drawing/2014/main" id="{9E7002C4-11B2-74FF-BC6E-E12C5BAC9FBC}"/>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15816" y="3501008"/>
            <a:ext cx="2948842" cy="1794942"/>
          </a:xfrm>
          <a:prstGeom prst="rect">
            <a:avLst/>
          </a:prstGeom>
          <a:noFill/>
          <a:ln>
            <a:noFill/>
          </a:ln>
        </p:spPr>
      </p:pic>
      <p:pic>
        <p:nvPicPr>
          <p:cNvPr id="10" name="Afbeelding 9" descr="India is voor de Hindoes&amp;#39; - Katholiek Nieuwsblad">
            <a:extLst>
              <a:ext uri="{FF2B5EF4-FFF2-40B4-BE49-F238E27FC236}">
                <a16:creationId xmlns:a16="http://schemas.microsoft.com/office/drawing/2014/main" id="{DAA83167-4D64-8FA9-18CD-DE1847BE4817}"/>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1560" y="2780928"/>
            <a:ext cx="2376264" cy="1512168"/>
          </a:xfrm>
          <a:prstGeom prst="rect">
            <a:avLst/>
          </a:prstGeom>
          <a:noFill/>
          <a:ln>
            <a:noFill/>
          </a:ln>
        </p:spPr>
      </p:pic>
      <p:pic>
        <p:nvPicPr>
          <p:cNvPr id="11" name="Afbeelding 10" descr="Geweld tussen religieuze groepen blijft mondiaal toenemen | Trouw">
            <a:extLst>
              <a:ext uri="{FF2B5EF4-FFF2-40B4-BE49-F238E27FC236}">
                <a16:creationId xmlns:a16="http://schemas.microsoft.com/office/drawing/2014/main" id="{C3BBFFD0-076F-093F-0F5A-980516B400EF}"/>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2699792" y="2348880"/>
            <a:ext cx="2948842" cy="1535649"/>
          </a:xfrm>
          <a:prstGeom prst="rect">
            <a:avLst/>
          </a:prstGeom>
          <a:noFill/>
          <a:ln>
            <a:noFill/>
          </a:ln>
        </p:spPr>
      </p:pic>
      <p:pic>
        <p:nvPicPr>
          <p:cNvPr id="12" name="Afbeelding 11" descr="VN-dag voor slachtoffers van religieus geweld | Kerknet">
            <a:extLst>
              <a:ext uri="{FF2B5EF4-FFF2-40B4-BE49-F238E27FC236}">
                <a16:creationId xmlns:a16="http://schemas.microsoft.com/office/drawing/2014/main" id="{26705E3E-FD8B-89FE-601A-71B4A521F42B}"/>
              </a:ext>
            </a:extLst>
          </p:cNvPr>
          <p:cNvPicPr/>
          <p:nvPr/>
        </p:nvPicPr>
        <p:blipFill>
          <a:blip r:embed="rId10">
            <a:extLst>
              <a:ext uri="{28A0092B-C50C-407E-A947-70E740481C1C}">
                <a14:useLocalDpi xmlns:a14="http://schemas.microsoft.com/office/drawing/2010/main"/>
              </a:ext>
            </a:extLst>
          </a:blip>
          <a:srcRect/>
          <a:stretch>
            <a:fillRect/>
          </a:stretch>
        </p:blipFill>
        <p:spPr bwMode="auto">
          <a:xfrm>
            <a:off x="6228184" y="4869160"/>
            <a:ext cx="2492459" cy="1546597"/>
          </a:xfrm>
          <a:prstGeom prst="rect">
            <a:avLst/>
          </a:prstGeom>
          <a:noFill/>
          <a:ln>
            <a:noFill/>
          </a:ln>
        </p:spPr>
      </p:pic>
      <p:sp>
        <p:nvSpPr>
          <p:cNvPr id="13" name="Tekstvak 12">
            <a:extLst>
              <a:ext uri="{FF2B5EF4-FFF2-40B4-BE49-F238E27FC236}">
                <a16:creationId xmlns:a16="http://schemas.microsoft.com/office/drawing/2014/main" id="{0381D4C8-6531-0174-0079-E5B4E63C525E}"/>
              </a:ext>
            </a:extLst>
          </p:cNvPr>
          <p:cNvSpPr txBox="1"/>
          <p:nvPr/>
        </p:nvSpPr>
        <p:spPr>
          <a:xfrm>
            <a:off x="467544" y="5301208"/>
            <a:ext cx="4824536" cy="1754326"/>
          </a:xfrm>
          <a:prstGeom prst="rect">
            <a:avLst/>
          </a:prstGeom>
          <a:noFill/>
        </p:spPr>
        <p:txBody>
          <a:bodyPr wrap="square">
            <a:spAutoFit/>
          </a:bodyPr>
          <a:lstStyle/>
          <a:p>
            <a:br>
              <a:rPr lang="nl-NL" sz="1800" dirty="0">
                <a:solidFill>
                  <a:srgbClr val="009DD9"/>
                </a:solidFill>
                <a:latin typeface="+mn-lt"/>
              </a:rPr>
            </a:br>
            <a:r>
              <a:rPr lang="nl-NL" sz="1800" dirty="0">
                <a:solidFill>
                  <a:srgbClr val="009DD9"/>
                </a:solidFill>
                <a:latin typeface="+mn-lt"/>
              </a:rPr>
              <a:t>Ben jij wel eens bang dat zoiets ook bij ons weer gebeurt? </a:t>
            </a:r>
            <a:br>
              <a:rPr lang="nl-NL" sz="1800" dirty="0">
                <a:solidFill>
                  <a:srgbClr val="009DD9"/>
                </a:solidFill>
                <a:latin typeface="+mn-lt"/>
              </a:rPr>
            </a:br>
            <a:br>
              <a:rPr lang="nl-NL" sz="1800" dirty="0">
                <a:solidFill>
                  <a:srgbClr val="009DD9"/>
                </a:solidFill>
                <a:latin typeface="+mn-lt"/>
              </a:rPr>
            </a:br>
            <a:r>
              <a:rPr lang="nl-NL" sz="1800" dirty="0">
                <a:solidFill>
                  <a:srgbClr val="009DD9"/>
                </a:solidFill>
                <a:latin typeface="+mn-lt"/>
              </a:rPr>
              <a:t>Wat kunnen we doen om dat te voorkomen?</a:t>
            </a:r>
            <a:br>
              <a:rPr lang="nl-NL" sz="1800" dirty="0">
                <a:solidFill>
                  <a:srgbClr val="009DD9"/>
                </a:solidFill>
                <a:latin typeface="+mn-lt"/>
              </a:rPr>
            </a:br>
            <a:endParaRPr lang="nl-NL" sz="1800" dirty="0">
              <a:solidFill>
                <a:srgbClr val="009DD9"/>
              </a:solidFill>
              <a:latin typeface="+mn-lt"/>
            </a:endParaRPr>
          </a:p>
        </p:txBody>
      </p:sp>
    </p:spTree>
    <p:extLst>
      <p:ext uri="{BB962C8B-B14F-4D97-AF65-F5344CB8AC3E}">
        <p14:creationId xmlns:p14="http://schemas.microsoft.com/office/powerpoint/2010/main" val="153179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80435F9-8BF6-24F8-7563-90E1CA45A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35BA7ECD-573B-C184-63D7-95870CF241E0}"/>
              </a:ext>
            </a:extLst>
          </p:cNvPr>
          <p:cNvSpPr>
            <a:spLocks noGrp="1"/>
          </p:cNvSpPr>
          <p:nvPr>
            <p:ph type="title"/>
          </p:nvPr>
        </p:nvSpPr>
        <p:spPr/>
        <p:txBody>
          <a:bodyPr/>
          <a:lstStyle/>
          <a:p>
            <a:r>
              <a:rPr lang="nl-NL" dirty="0"/>
              <a:t>Filmpje</a:t>
            </a:r>
          </a:p>
        </p:txBody>
      </p:sp>
      <p:sp>
        <p:nvSpPr>
          <p:cNvPr id="3" name="Tijdelijke aanduiding voor inhoud 2">
            <a:extLst>
              <a:ext uri="{FF2B5EF4-FFF2-40B4-BE49-F238E27FC236}">
                <a16:creationId xmlns:a16="http://schemas.microsoft.com/office/drawing/2014/main" id="{E810F072-D88F-274C-09C1-E4E5746B595B}"/>
              </a:ext>
            </a:extLst>
          </p:cNvPr>
          <p:cNvSpPr>
            <a:spLocks noGrp="1"/>
          </p:cNvSpPr>
          <p:nvPr>
            <p:ph idx="1"/>
          </p:nvPr>
        </p:nvSpPr>
        <p:spPr>
          <a:xfrm>
            <a:off x="609601" y="1916832"/>
            <a:ext cx="5114528" cy="4125193"/>
          </a:xfrm>
        </p:spPr>
        <p:txBody>
          <a:bodyPr/>
          <a:lstStyle/>
          <a:p>
            <a:r>
              <a:rPr lang="nl-NL" u="sng" dirty="0">
                <a:solidFill>
                  <a:srgbClr val="94C357"/>
                </a:solidFill>
                <a:hlinkClick r:id="rId3">
                  <a:extLst>
                    <a:ext uri="{A12FA001-AC4F-418D-AE19-62706E023703}">
                      <ahyp:hlinkClr xmlns:ahyp="http://schemas.microsoft.com/office/drawing/2018/hyperlinkcolor" val="tx"/>
                    </a:ext>
                  </a:extLst>
                </a:hlinkClick>
              </a:rPr>
              <a:t>https://eenvandaag.avrotros.nl/item/nederland-voerde-450-jaar-geleden-oorlog-voor-godsdienstvrijheid/</a:t>
            </a:r>
            <a:endParaRPr lang="nl-NL" sz="2000" dirty="0">
              <a:solidFill>
                <a:srgbClr val="94C357"/>
              </a:solidFill>
            </a:endParaRPr>
          </a:p>
          <a:p>
            <a:pPr marL="0" indent="0">
              <a:buNone/>
            </a:pPr>
            <a:r>
              <a:rPr lang="nl-NL" dirty="0">
                <a:solidFill>
                  <a:srgbClr val="94C357"/>
                </a:solidFill>
              </a:rPr>
              <a:t> (7 minuten)</a:t>
            </a:r>
          </a:p>
          <a:p>
            <a:pPr marL="0" indent="0">
              <a:buNone/>
            </a:pPr>
            <a:endParaRPr lang="nl-NL" dirty="0">
              <a:solidFill>
                <a:schemeClr val="tx1"/>
              </a:solidFill>
            </a:endParaRPr>
          </a:p>
          <a:p>
            <a:pPr marL="0" indent="0">
              <a:buNone/>
            </a:pPr>
            <a:endParaRPr lang="nl-NL" dirty="0">
              <a:solidFill>
                <a:schemeClr val="tx1"/>
              </a:solidFill>
            </a:endParaRPr>
          </a:p>
          <a:p>
            <a:pPr marL="0" indent="0">
              <a:buNone/>
            </a:pPr>
            <a:endParaRPr lang="nl-NL" dirty="0">
              <a:solidFill>
                <a:schemeClr val="tx1"/>
              </a:solidFill>
            </a:endParaRPr>
          </a:p>
          <a:p>
            <a:pPr marL="0" indent="0">
              <a:buNone/>
            </a:pPr>
            <a:endParaRPr lang="nl-NL" dirty="0">
              <a:solidFill>
                <a:schemeClr val="tx1"/>
              </a:solidFill>
            </a:endParaRPr>
          </a:p>
          <a:p>
            <a:pPr marL="0" indent="0">
              <a:buNone/>
            </a:pPr>
            <a:endParaRPr lang="nl-NL" sz="1400" dirty="0">
              <a:solidFill>
                <a:schemeClr val="tx1"/>
              </a:solidFill>
            </a:endParaRPr>
          </a:p>
          <a:p>
            <a:pPr marL="0" indent="0">
              <a:buNone/>
            </a:pPr>
            <a:endParaRPr lang="nl-NL" sz="1400" dirty="0">
              <a:solidFill>
                <a:schemeClr val="tx1"/>
              </a:solidFill>
            </a:endParaRPr>
          </a:p>
          <a:p>
            <a:pPr marL="0" indent="0">
              <a:buNone/>
            </a:pPr>
            <a:endParaRPr lang="nl-NL" sz="1400" dirty="0">
              <a:solidFill>
                <a:schemeClr val="tx1"/>
              </a:solidFill>
            </a:endParaRPr>
          </a:p>
          <a:p>
            <a:pPr marL="0" indent="0">
              <a:buNone/>
            </a:pPr>
            <a:r>
              <a:rPr lang="nl-NL" sz="1400" dirty="0">
                <a:solidFill>
                  <a:srgbClr val="94C357"/>
                </a:solidFill>
              </a:rPr>
              <a:t>Afhankelijk van het beveiligingsbeleid van jouw school </a:t>
            </a:r>
            <a:br>
              <a:rPr lang="nl-NL" sz="1400" dirty="0">
                <a:solidFill>
                  <a:srgbClr val="94C357"/>
                </a:solidFill>
              </a:rPr>
            </a:br>
            <a:r>
              <a:rPr lang="nl-NL" sz="1400" dirty="0">
                <a:solidFill>
                  <a:srgbClr val="94C357"/>
                </a:solidFill>
              </a:rPr>
              <a:t>kan het zijn dat dit filmpje niet opent.</a:t>
            </a:r>
          </a:p>
          <a:p>
            <a:endParaRPr lang="nl-NL" dirty="0"/>
          </a:p>
        </p:txBody>
      </p:sp>
    </p:spTree>
    <p:extLst>
      <p:ext uri="{BB962C8B-B14F-4D97-AF65-F5344CB8AC3E}">
        <p14:creationId xmlns:p14="http://schemas.microsoft.com/office/powerpoint/2010/main" val="2491188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28876" y="5013176"/>
            <a:ext cx="4008870" cy="168162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5031"/>
            <a:ext cx="9144000" cy="6857999"/>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300192" y="548680"/>
            <a:ext cx="1440396" cy="1440396"/>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548680"/>
            <a:ext cx="5402560" cy="1163216"/>
          </a:xfrm>
        </p:spPr>
        <p:txBody>
          <a:bodyPr/>
          <a:lstStyle/>
          <a:p>
            <a:r>
              <a:rPr lang="nl-NL" dirty="0"/>
              <a:t>Universele verklaring van de rechten van de mens</a:t>
            </a:r>
            <a:endParaRPr lang="nl-NL" dirty="0">
              <a:solidFill>
                <a:srgbClr val="1E7F4B"/>
              </a:solidFill>
            </a:endParaRP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492896"/>
            <a:ext cx="8064896" cy="4125193"/>
          </a:xfrm>
        </p:spPr>
        <p:txBody>
          <a:bodyPr/>
          <a:lstStyle/>
          <a:p>
            <a:pPr marL="0" indent="0" eaLnBrk="1" hangingPunct="1">
              <a:buNone/>
            </a:pPr>
            <a:r>
              <a:rPr lang="nl-NL" sz="1800" dirty="0">
                <a:solidFill>
                  <a:srgbClr val="000000"/>
                </a:solidFill>
                <a:effectLst/>
                <a:ea typeface="Calibri" panose="020F0502020204030204" pitchFamily="34" charset="0"/>
                <a:cs typeface="Times New Roman" panose="02020603050405020304" pitchFamily="18" charset="0"/>
              </a:rPr>
              <a:t>Dit staat er over godsdienstvrijheid in de mensenrechten:</a:t>
            </a:r>
          </a:p>
          <a:p>
            <a:pPr eaLnBrk="1" hangingPunct="1"/>
            <a:r>
              <a:rPr lang="nl-NL" sz="1800" b="1" dirty="0">
                <a:solidFill>
                  <a:srgbClr val="000000"/>
                </a:solidFill>
                <a:effectLst/>
                <a:ea typeface="Calibri" panose="020F0502020204030204" pitchFamily="34" charset="0"/>
                <a:cs typeface="Times New Roman" panose="02020603050405020304" pitchFamily="18" charset="0"/>
              </a:rPr>
              <a:t>Artikel 18</a:t>
            </a:r>
            <a:r>
              <a:rPr lang="nl-NL" sz="1800" dirty="0">
                <a:solidFill>
                  <a:srgbClr val="000000"/>
                </a:solidFill>
                <a:effectLst/>
                <a:ea typeface="Calibri" panose="020F0502020204030204" pitchFamily="34" charset="0"/>
                <a:cs typeface="Times New Roman" panose="02020603050405020304" pitchFamily="18" charset="0"/>
              </a:rPr>
              <a:t> - Een ieder heeft recht op vrijheid van gedachte, geweten en godsdienst; dit recht omvat ook de vrijheid om van godsdienst of overtuiging te veranderen.</a:t>
            </a:r>
            <a:endParaRPr lang="nl-NL" sz="1800" dirty="0">
              <a:effectLst/>
              <a:ea typeface="Calibri" panose="020F0502020204030204" pitchFamily="34" charset="0"/>
              <a:cs typeface="Times New Roman" panose="02020603050405020304" pitchFamily="18" charset="0"/>
            </a:endParaRPr>
          </a:p>
          <a:p>
            <a:pPr marL="0" indent="0" eaLnBrk="1" fontAlgn="auto" hangingPunct="1">
              <a:spcAft>
                <a:spcPts val="0"/>
              </a:spcAft>
              <a:buNone/>
              <a:defRPr/>
            </a:pPr>
            <a:endParaRPr lang="nl-NL" dirty="0"/>
          </a:p>
        </p:txBody>
      </p:sp>
    </p:spTree>
    <p:extLst>
      <p:ext uri="{BB962C8B-B14F-4D97-AF65-F5344CB8AC3E}">
        <p14:creationId xmlns:p14="http://schemas.microsoft.com/office/powerpoint/2010/main" val="3952328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78544" y="4941168"/>
            <a:ext cx="2213936" cy="2536445"/>
          </a:xfrm>
          <a:prstGeom prst="rect">
            <a:avLst/>
          </a:prstGeom>
        </p:spPr>
      </p:pic>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832080" y="476672"/>
            <a:ext cx="2700300" cy="1800199"/>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5031"/>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a:xfrm>
            <a:off x="611560" y="548680"/>
            <a:ext cx="5402560" cy="1163216"/>
          </a:xfrm>
        </p:spPr>
        <p:txBody>
          <a:bodyPr/>
          <a:lstStyle/>
          <a:p>
            <a:r>
              <a:rPr lang="nl-NL" altLang="nl-NL" dirty="0"/>
              <a:t>Vraag</a:t>
            </a:r>
            <a:endParaRPr lang="nl-NL" dirty="0">
              <a:solidFill>
                <a:srgbClr val="1E7F4B"/>
              </a:solidFill>
            </a:endParaRP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2492896"/>
            <a:ext cx="8064896" cy="4125193"/>
          </a:xfrm>
        </p:spPr>
        <p:txBody>
          <a:bodyPr/>
          <a:lstStyle/>
          <a:p>
            <a:pPr eaLnBrk="1" hangingPunct="1"/>
            <a:r>
              <a:rPr lang="nl-NL" altLang="nl-NL" dirty="0">
                <a:solidFill>
                  <a:srgbClr val="009DD9"/>
                </a:solidFill>
              </a:rPr>
              <a:t>Wat is volgens jou “geloven” eigenlijk?</a:t>
            </a:r>
          </a:p>
          <a:p>
            <a:pPr eaLnBrk="1" hangingPunct="1"/>
            <a:endParaRPr lang="nl-NL" altLang="nl-NL" dirty="0">
              <a:solidFill>
                <a:srgbClr val="009DD9"/>
              </a:solidFill>
            </a:endParaRPr>
          </a:p>
          <a:p>
            <a:pPr eaLnBrk="1" hangingPunct="1"/>
            <a:r>
              <a:rPr lang="nl-NL" altLang="nl-NL" dirty="0">
                <a:solidFill>
                  <a:srgbClr val="009DD9"/>
                </a:solidFill>
              </a:rPr>
              <a:t>Denk jij dat je mensen kunt dwingen om iets te geloven?</a:t>
            </a:r>
          </a:p>
          <a:p>
            <a:pPr eaLnBrk="1" hangingPunct="1"/>
            <a:endParaRPr lang="nl-NL" altLang="nl-NL" dirty="0">
              <a:solidFill>
                <a:srgbClr val="009DD9"/>
              </a:solidFill>
            </a:endParaRPr>
          </a:p>
          <a:p>
            <a:pPr eaLnBrk="1" hangingPunct="1"/>
            <a:r>
              <a:rPr lang="nl-NL" altLang="nl-NL" dirty="0">
                <a:solidFill>
                  <a:srgbClr val="009DD9"/>
                </a:solidFill>
              </a:rPr>
              <a:t>En omgekeerd: Denk jij dat je iemand kan </a:t>
            </a:r>
            <a:r>
              <a:rPr lang="nl-NL" altLang="nl-NL" i="1" dirty="0">
                <a:solidFill>
                  <a:srgbClr val="009DD9"/>
                </a:solidFill>
              </a:rPr>
              <a:t>verbieden</a:t>
            </a:r>
            <a:r>
              <a:rPr lang="nl-NL" altLang="nl-NL" dirty="0">
                <a:solidFill>
                  <a:srgbClr val="009DD9"/>
                </a:solidFill>
              </a:rPr>
              <a:t> om ergens in te geloven ?</a:t>
            </a:r>
          </a:p>
          <a:p>
            <a:pPr marL="0" indent="0" eaLnBrk="1" fontAlgn="auto" hangingPunct="1">
              <a:spcAft>
                <a:spcPts val="0"/>
              </a:spcAft>
              <a:buNone/>
              <a:defRPr/>
            </a:pPr>
            <a:endParaRPr lang="nl-NL" dirty="0"/>
          </a:p>
        </p:txBody>
      </p:sp>
    </p:spTree>
    <p:extLst>
      <p:ext uri="{BB962C8B-B14F-4D97-AF65-F5344CB8AC3E}">
        <p14:creationId xmlns:p14="http://schemas.microsoft.com/office/powerpoint/2010/main" val="4153389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7" name="Afbeelding 6">
            <a:extLst>
              <a:ext uri="{FF2B5EF4-FFF2-40B4-BE49-F238E27FC236}">
                <a16:creationId xmlns:a16="http://schemas.microsoft.com/office/drawing/2014/main" id="{DFEBE592-C32B-81CE-D7C2-1DB14E143E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3</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4025751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afbeelding&#10;&#10;Automatisch gegenereerde beschrijving">
            <a:extLst>
              <a:ext uri="{FF2B5EF4-FFF2-40B4-BE49-F238E27FC236}">
                <a16:creationId xmlns:a16="http://schemas.microsoft.com/office/drawing/2014/main" id="{1B0100C2-DE40-43FA-9804-0491E51E6A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74686" y="404664"/>
            <a:ext cx="2503915" cy="1836204"/>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6348413" cy="1163216"/>
          </a:xfrm>
        </p:spPr>
        <p:txBody>
          <a:bodyPr/>
          <a:lstStyle/>
          <a:p>
            <a:r>
              <a:rPr lang="nl-NL" altLang="nl-NL" dirty="0"/>
              <a:t>Verdraagzaamheid volgens Erasmus</a:t>
            </a:r>
            <a:br>
              <a:rPr lang="nl-NL" dirty="0"/>
            </a:br>
            <a:endParaRPr lang="nl-NL" sz="3200" dirty="0">
              <a:solidFill>
                <a:srgbClr val="009DD9"/>
              </a:solidFill>
            </a:endParaRPr>
          </a:p>
        </p:txBody>
      </p:sp>
      <p:pic>
        <p:nvPicPr>
          <p:cNvPr id="6" name="Afbeelding 5">
            <a:extLst>
              <a:ext uri="{FF2B5EF4-FFF2-40B4-BE49-F238E27FC236}">
                <a16:creationId xmlns:a16="http://schemas.microsoft.com/office/drawing/2014/main" id="{7B31AF8C-0B95-A0FD-72AA-D0EAF634E0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600" y="4797152"/>
            <a:ext cx="6055044" cy="2060848"/>
          </a:xfrm>
          <a:prstGeom prst="rect">
            <a:avLst/>
          </a:prstGeom>
        </p:spPr>
      </p:pic>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772816"/>
            <a:ext cx="7344816" cy="936104"/>
          </a:xfrm>
        </p:spPr>
        <p:txBody>
          <a:bodyPr/>
          <a:lstStyle/>
          <a:p>
            <a:pPr eaLnBrk="1" hangingPunct="1"/>
            <a:r>
              <a:rPr lang="nl-NL" altLang="nl-NL" dirty="0"/>
              <a:t>Erasmus vond verdraagzaamheid heel belangrijk. </a:t>
            </a:r>
          </a:p>
          <a:p>
            <a:r>
              <a:rPr lang="nl-NL" b="1" dirty="0">
                <a:solidFill>
                  <a:srgbClr val="33AA56"/>
                </a:solidFill>
              </a:rPr>
              <a:t>Wat is het? </a:t>
            </a:r>
            <a:r>
              <a:rPr lang="nl-NL" dirty="0">
                <a:solidFill>
                  <a:schemeClr val="tx1">
                    <a:lumMod val="65000"/>
                    <a:lumOff val="35000"/>
                  </a:schemeClr>
                </a:solidFill>
              </a:rPr>
              <a:t>Dat je wilt</a:t>
            </a:r>
            <a:r>
              <a:rPr lang="nl-NL" b="1" dirty="0">
                <a:solidFill>
                  <a:schemeClr val="tx1">
                    <a:lumMod val="65000"/>
                    <a:lumOff val="35000"/>
                  </a:schemeClr>
                </a:solidFill>
              </a:rPr>
              <a:t> </a:t>
            </a:r>
            <a:r>
              <a:rPr lang="nl-NL" dirty="0">
                <a:solidFill>
                  <a:schemeClr val="tx1">
                    <a:lumMod val="65000"/>
                    <a:lumOff val="35000"/>
                  </a:schemeClr>
                </a:solidFill>
              </a:rPr>
              <a:t>accepteren dat iemand anders is, anders leeft, denkt of gelooft dan jij. </a:t>
            </a:r>
            <a:endParaRPr lang="nl-NL" altLang="nl-NL" dirty="0">
              <a:solidFill>
                <a:schemeClr val="tx1">
                  <a:lumMod val="65000"/>
                  <a:lumOff val="35000"/>
                </a:schemeClr>
              </a:solidFill>
            </a:endParaRPr>
          </a:p>
          <a:p>
            <a:endParaRPr lang="nl-NL" sz="1000" dirty="0"/>
          </a:p>
          <a:p>
            <a:r>
              <a:rPr lang="nl-NL" dirty="0"/>
              <a:t>Die </a:t>
            </a:r>
            <a:r>
              <a:rPr lang="nl-NL" sz="2000" b="1" dirty="0">
                <a:solidFill>
                  <a:srgbClr val="33AA56"/>
                </a:solidFill>
              </a:rPr>
              <a:t>vrijheid</a:t>
            </a:r>
            <a:r>
              <a:rPr lang="nl-NL" dirty="0"/>
              <a:t> is heel belangrijk. De</a:t>
            </a:r>
            <a:r>
              <a:rPr lang="nl-NL" dirty="0">
                <a:ea typeface="+mn-lt"/>
                <a:cs typeface="+mn-lt"/>
              </a:rPr>
              <a:t> ander hoeft niet te veranderen, jij kunt hem/haar gewoon accepteren. </a:t>
            </a:r>
          </a:p>
          <a:p>
            <a:r>
              <a:rPr lang="nl-NL" dirty="0">
                <a:solidFill>
                  <a:schemeClr val="tx1">
                    <a:lumMod val="75000"/>
                    <a:lumOff val="25000"/>
                  </a:schemeClr>
                </a:solidFill>
                <a:ea typeface="+mn-lt"/>
                <a:cs typeface="+mn-lt"/>
              </a:rPr>
              <a:t>En misschien zijn jullie wel in veel dingen hetzelfde</a:t>
            </a:r>
            <a:r>
              <a:rPr lang="nl-NL" b="1" dirty="0">
                <a:solidFill>
                  <a:schemeClr val="tx1">
                    <a:lumMod val="75000"/>
                    <a:lumOff val="25000"/>
                  </a:schemeClr>
                </a:solidFill>
                <a:ea typeface="+mn-lt"/>
                <a:cs typeface="+mn-lt"/>
              </a:rPr>
              <a:t>?</a:t>
            </a:r>
            <a:r>
              <a:rPr lang="nl-NL" dirty="0">
                <a:solidFill>
                  <a:schemeClr val="tx1">
                    <a:lumMod val="75000"/>
                    <a:lumOff val="25000"/>
                  </a:schemeClr>
                </a:solidFill>
                <a:ea typeface="+mn-lt"/>
                <a:cs typeface="+mn-lt"/>
              </a:rPr>
              <a:t> </a:t>
            </a:r>
            <a:r>
              <a:rPr lang="nl-NL" dirty="0">
                <a:solidFill>
                  <a:srgbClr val="009DD9"/>
                </a:solidFill>
                <a:ea typeface="+mn-lt"/>
                <a:cs typeface="+mn-lt"/>
              </a:rPr>
              <a:t> </a:t>
            </a:r>
            <a:endParaRPr lang="nl-NL" dirty="0">
              <a:solidFill>
                <a:srgbClr val="009DD9"/>
              </a:solidFill>
            </a:endParaRPr>
          </a:p>
          <a:p>
            <a:r>
              <a:rPr lang="nl-NL" altLang="nl-NL" dirty="0">
                <a:solidFill>
                  <a:srgbClr val="009DD9"/>
                </a:solidFill>
              </a:rPr>
              <a:t>Zijn we anders of hetzelfde?  </a:t>
            </a:r>
            <a:r>
              <a:rPr lang="nl-NL" altLang="nl-NL" dirty="0">
                <a:solidFill>
                  <a:srgbClr val="94C357"/>
                </a:solidFill>
              </a:rPr>
              <a:t>Zie werkvorm: Speeddate</a:t>
            </a:r>
            <a:endParaRPr lang="nl-NL" i="1" dirty="0">
              <a:solidFill>
                <a:srgbClr val="FFC000"/>
              </a:solidFill>
            </a:endParaRPr>
          </a:p>
          <a:p>
            <a:pPr marL="0" indent="0">
              <a:spcBef>
                <a:spcPts val="0"/>
              </a:spcBef>
              <a:buNone/>
            </a:pPr>
            <a:endParaRPr lang="nl-NL" dirty="0">
              <a:solidFill>
                <a:srgbClr val="009DD9"/>
              </a:solidFill>
            </a:endParaRPr>
          </a:p>
          <a:p>
            <a:pPr marL="0" indent="0">
              <a:spcBef>
                <a:spcPts val="0"/>
              </a:spcBef>
              <a:buNone/>
            </a:pPr>
            <a:endParaRPr lang="nl-NL" dirty="0">
              <a:solidFill>
                <a:srgbClr val="009DD9"/>
              </a:solidFill>
            </a:endParaRPr>
          </a:p>
        </p:txBody>
      </p:sp>
      <p:sp>
        <p:nvSpPr>
          <p:cNvPr id="8" name="Tekstvak 7">
            <a:extLst>
              <a:ext uri="{FF2B5EF4-FFF2-40B4-BE49-F238E27FC236}">
                <a16:creationId xmlns:a16="http://schemas.microsoft.com/office/drawing/2014/main" id="{A38CFCDB-D42E-09A4-3425-503E0325C950}"/>
              </a:ext>
            </a:extLst>
          </p:cNvPr>
          <p:cNvSpPr txBox="1"/>
          <p:nvPr/>
        </p:nvSpPr>
        <p:spPr>
          <a:xfrm>
            <a:off x="3131840" y="4869160"/>
            <a:ext cx="2736304" cy="338554"/>
          </a:xfrm>
          <a:prstGeom prst="rect">
            <a:avLst/>
          </a:prstGeom>
          <a:noFill/>
        </p:spPr>
        <p:txBody>
          <a:bodyPr wrap="square" rtlCol="0">
            <a:spAutoFit/>
          </a:bodyPr>
          <a:lstStyle/>
          <a:p>
            <a:r>
              <a:rPr lang="nl-NL" sz="1600" dirty="0">
                <a:latin typeface="+mn-lt"/>
              </a:rPr>
              <a:t>Iedereen mag zichzelf zijn!</a:t>
            </a:r>
          </a:p>
        </p:txBody>
      </p:sp>
    </p:spTree>
    <p:extLst>
      <p:ext uri="{BB962C8B-B14F-4D97-AF65-F5344CB8AC3E}">
        <p14:creationId xmlns:p14="http://schemas.microsoft.com/office/powerpoint/2010/main" val="325436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D232F2-419A-3261-EFE3-A558D7A41A9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24128" y="476672"/>
            <a:ext cx="2639568" cy="1847088"/>
          </a:xfrm>
          <a:prstGeom prst="rect">
            <a:avLst/>
          </a:prstGeom>
        </p:spPr>
      </p:pic>
      <p:pic>
        <p:nvPicPr>
          <p:cNvPr id="8" name="Afbeelding 7">
            <a:extLst>
              <a:ext uri="{FF2B5EF4-FFF2-40B4-BE49-F238E27FC236}">
                <a16:creationId xmlns:a16="http://schemas.microsoft.com/office/drawing/2014/main" id="{C09768DB-9DF2-3023-FEFD-C528F7905F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8264" y="5157192"/>
            <a:ext cx="1627632" cy="1487424"/>
          </a:xfrm>
          <a:prstGeom prst="rect">
            <a:avLst/>
          </a:prstGeom>
        </p:spPr>
      </p:pic>
      <p:pic>
        <p:nvPicPr>
          <p:cNvPr id="5" name="Afbeelding 4">
            <a:extLst>
              <a:ext uri="{FF2B5EF4-FFF2-40B4-BE49-F238E27FC236}">
                <a16:creationId xmlns:a16="http://schemas.microsoft.com/office/drawing/2014/main" id="{580ECB24-A3C5-A2E5-9B46-02BF6CF32EA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BD631CE3-9B28-5268-A6A5-AD062823C21A}"/>
              </a:ext>
            </a:extLst>
          </p:cNvPr>
          <p:cNvSpPr>
            <a:spLocks noGrp="1"/>
          </p:cNvSpPr>
          <p:nvPr>
            <p:ph type="title"/>
          </p:nvPr>
        </p:nvSpPr>
        <p:spPr/>
        <p:txBody>
          <a:bodyPr/>
          <a:lstStyle/>
          <a:p>
            <a:r>
              <a:rPr lang="nl-NL" sz="3200" dirty="0"/>
              <a:t>Les 1. Samen verdraagzaam</a:t>
            </a:r>
          </a:p>
        </p:txBody>
      </p:sp>
      <p:sp>
        <p:nvSpPr>
          <p:cNvPr id="3" name="Tijdelijke aanduiding voor inhoud 2">
            <a:extLst>
              <a:ext uri="{FF2B5EF4-FFF2-40B4-BE49-F238E27FC236}">
                <a16:creationId xmlns:a16="http://schemas.microsoft.com/office/drawing/2014/main" id="{FF19E93A-F917-BD48-1C0D-4D78E5B4C6C2}"/>
              </a:ext>
            </a:extLst>
          </p:cNvPr>
          <p:cNvSpPr>
            <a:spLocks noGrp="1"/>
          </p:cNvSpPr>
          <p:nvPr>
            <p:ph idx="1"/>
          </p:nvPr>
        </p:nvSpPr>
        <p:spPr>
          <a:xfrm>
            <a:off x="611560" y="1772816"/>
            <a:ext cx="7704856" cy="4125193"/>
          </a:xfrm>
        </p:spPr>
        <p:txBody>
          <a:bodyPr/>
          <a:lstStyle/>
          <a:p>
            <a:pPr eaLnBrk="1" hangingPunct="1"/>
            <a:r>
              <a:rPr lang="nl-NL" altLang="nl-NL" dirty="0"/>
              <a:t>Volgens Erasmus is verdraagzaamheid nodig om                                in </a:t>
            </a:r>
            <a:r>
              <a:rPr lang="nl-NL" altLang="nl-NL" sz="2000" b="1" dirty="0">
                <a:solidFill>
                  <a:srgbClr val="66B557"/>
                </a:solidFill>
              </a:rPr>
              <a:t>vrede</a:t>
            </a:r>
            <a:r>
              <a:rPr lang="nl-NL" altLang="nl-NL" dirty="0"/>
              <a:t> met andere mensen samen te leven. </a:t>
            </a:r>
          </a:p>
          <a:p>
            <a:pPr eaLnBrk="1" hangingPunct="1"/>
            <a:r>
              <a:rPr lang="nl-NL" altLang="nl-NL" dirty="0"/>
              <a:t>Ook als iemand heel anders denkt of leeft dan jij. Daar kun je je aan ergeren, maar jij wilt ook gewoon jezelf kunnen zijn. </a:t>
            </a:r>
          </a:p>
          <a:p>
            <a:pPr eaLnBrk="1" hangingPunct="1"/>
            <a:r>
              <a:rPr lang="nl-NL" altLang="nl-NL" dirty="0"/>
              <a:t>Aan sommige dingen moet je gewoon wennen …</a:t>
            </a:r>
          </a:p>
          <a:p>
            <a:pPr eaLnBrk="1" hangingPunct="1"/>
            <a:r>
              <a:rPr lang="nl-NL" altLang="nl-NL" dirty="0">
                <a:solidFill>
                  <a:srgbClr val="009DD9"/>
                </a:solidFill>
              </a:rPr>
              <a:t>Hebben jullie ook weleens moeten wennen aan iets dat je eerst vreemd vond? Of irritant? Hoe ging dat? Hoe liep het af?</a:t>
            </a:r>
          </a:p>
          <a:p>
            <a:pPr eaLnBrk="1" hangingPunct="1"/>
            <a:endParaRPr lang="nl-NL" altLang="nl-NL" sz="400" dirty="0">
              <a:solidFill>
                <a:srgbClr val="009DD9"/>
              </a:solidFill>
            </a:endParaRPr>
          </a:p>
          <a:p>
            <a:r>
              <a:rPr lang="nl-NL" dirty="0"/>
              <a:t>Erasmus schreef:</a:t>
            </a:r>
            <a:r>
              <a:rPr lang="nl-NL" i="1" dirty="0"/>
              <a:t> </a:t>
            </a:r>
            <a:r>
              <a:rPr lang="nl-NL" i="1" dirty="0">
                <a:solidFill>
                  <a:srgbClr val="1E7F4B"/>
                </a:solidFill>
              </a:rPr>
              <a:t>“Niets is zo gemakkelijk, als te minachten wat vreemd is, niets ook zo stompzinnig.”</a:t>
            </a:r>
            <a:r>
              <a:rPr lang="nl-NL" dirty="0">
                <a:solidFill>
                  <a:srgbClr val="1E7F4B"/>
                </a:solidFill>
              </a:rPr>
              <a:t> </a:t>
            </a:r>
            <a:endParaRPr lang="en-US" dirty="0">
              <a:solidFill>
                <a:srgbClr val="1E7F4B"/>
              </a:solidFill>
              <a:ea typeface="+mn-lt"/>
              <a:cs typeface="+mn-lt"/>
            </a:endParaRPr>
          </a:p>
          <a:p>
            <a:r>
              <a:rPr lang="nl-NL" dirty="0">
                <a:ea typeface="+mn-lt"/>
                <a:cs typeface="+mn-lt"/>
              </a:rPr>
              <a:t>Dus niet denken dat jij altijd gelijk hebt,                                           of dat alles moet zoals jij gewend bent. </a:t>
            </a:r>
          </a:p>
          <a:p>
            <a:r>
              <a:rPr lang="nl-NL" dirty="0">
                <a:ea typeface="+mn-lt"/>
                <a:cs typeface="+mn-lt"/>
              </a:rPr>
              <a:t>Dat is echt niet verdraagzaam!</a:t>
            </a:r>
            <a:endParaRPr lang="nl-NL" altLang="nl-NL" dirty="0">
              <a:solidFill>
                <a:srgbClr val="009DD9"/>
              </a:solidFill>
            </a:endParaRPr>
          </a:p>
        </p:txBody>
      </p:sp>
    </p:spTree>
    <p:extLst>
      <p:ext uri="{BB962C8B-B14F-4D97-AF65-F5344CB8AC3E}">
        <p14:creationId xmlns:p14="http://schemas.microsoft.com/office/powerpoint/2010/main" val="417200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652120" y="476672"/>
            <a:ext cx="2628292" cy="1752195"/>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ea typeface="+mj-lt"/>
                <a:cs typeface="+mj-lt"/>
              </a:rPr>
              <a:t>Verdraagzaamheid en conflicten oplossen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09600" y="1916832"/>
            <a:ext cx="7346776" cy="4125193"/>
          </a:xfrm>
        </p:spPr>
        <p:txBody>
          <a:bodyPr/>
          <a:lstStyle/>
          <a:p>
            <a:pPr>
              <a:buNone/>
            </a:pPr>
            <a:r>
              <a:rPr lang="nl-NL" dirty="0">
                <a:ea typeface="+mn-lt"/>
                <a:cs typeface="+mn-lt"/>
              </a:rPr>
              <a:t>Erasmus schreef 500 jaar geleden al:</a:t>
            </a:r>
          </a:p>
          <a:p>
            <a:pPr>
              <a:buNone/>
            </a:pPr>
            <a:r>
              <a:rPr lang="nl-NL" i="1" dirty="0">
                <a:solidFill>
                  <a:srgbClr val="1E7F4B"/>
                </a:solidFill>
                <a:ea typeface="+mn-lt"/>
                <a:cs typeface="+mn-lt"/>
              </a:rPr>
              <a:t>“Wie vrede echt belangrijk vindt, die probeert steeds om de vrede te bewaren; die negeert moeilijkheden of lost ze op.”</a:t>
            </a:r>
          </a:p>
          <a:p>
            <a:pPr>
              <a:buNone/>
            </a:pPr>
            <a:r>
              <a:rPr lang="nl-NL" dirty="0">
                <a:ea typeface="+mn-lt"/>
                <a:cs typeface="+mn-lt"/>
              </a:rPr>
              <a:t>Verdraagzaamheid zorgt dus voor </a:t>
            </a:r>
            <a:r>
              <a:rPr lang="nl-NL" b="1" dirty="0">
                <a:solidFill>
                  <a:srgbClr val="66B557"/>
                </a:solidFill>
                <a:ea typeface="+mn-lt"/>
                <a:cs typeface="+mn-lt"/>
              </a:rPr>
              <a:t>vrijheid</a:t>
            </a:r>
            <a:r>
              <a:rPr lang="nl-NL" dirty="0">
                <a:ea typeface="+mn-lt"/>
                <a:cs typeface="+mn-lt"/>
              </a:rPr>
              <a:t> en </a:t>
            </a:r>
            <a:r>
              <a:rPr lang="nl-NL" b="1" dirty="0">
                <a:solidFill>
                  <a:srgbClr val="66B557"/>
                </a:solidFill>
                <a:ea typeface="+mn-lt"/>
                <a:cs typeface="+mn-lt"/>
              </a:rPr>
              <a:t>vrede</a:t>
            </a:r>
            <a:r>
              <a:rPr lang="nl-NL" dirty="0">
                <a:ea typeface="+mn-lt"/>
                <a:cs typeface="+mn-lt"/>
              </a:rPr>
              <a:t>. </a:t>
            </a:r>
          </a:p>
          <a:p>
            <a:pPr>
              <a:buNone/>
            </a:pPr>
            <a:r>
              <a:rPr lang="nl-NL" dirty="0">
                <a:ea typeface="+mn-lt"/>
                <a:cs typeface="+mn-lt"/>
              </a:rPr>
              <a:t>Eigenlijk willen we dat allemaal. Maar hoe doe je dat? Je moet misschien samen werken, sporten of iets organiseren. De anderen willen het niet zoals jij, iedereen wil iets anders. </a:t>
            </a:r>
            <a:r>
              <a:rPr lang="nl-NL" dirty="0">
                <a:solidFill>
                  <a:schemeClr val="tx1"/>
                </a:solidFill>
                <a:ea typeface="+mn-lt"/>
                <a:cs typeface="+mn-lt"/>
              </a:rPr>
              <a:t>Je voelt dat je boos wordt.</a:t>
            </a:r>
          </a:p>
          <a:p>
            <a:pPr>
              <a:buNone/>
            </a:pPr>
            <a:r>
              <a:rPr lang="nl-NL" dirty="0">
                <a:solidFill>
                  <a:schemeClr val="tx1"/>
                </a:solidFill>
                <a:ea typeface="+mn-lt"/>
                <a:cs typeface="+mn-lt"/>
              </a:rPr>
              <a:t>Erasmus zegt</a:t>
            </a:r>
            <a:r>
              <a:rPr lang="nl-NL" i="1" dirty="0">
                <a:solidFill>
                  <a:schemeClr val="tx1"/>
                </a:solidFill>
                <a:ea typeface="+mn-lt"/>
                <a:cs typeface="+mn-lt"/>
              </a:rPr>
              <a:t>: “</a:t>
            </a:r>
            <a:r>
              <a:rPr lang="nl-NL" i="1" dirty="0">
                <a:solidFill>
                  <a:srgbClr val="1E7F4B"/>
                </a:solidFill>
                <a:ea typeface="+mn-lt"/>
                <a:cs typeface="+mn-lt"/>
              </a:rPr>
              <a:t>Volg niet dadelijk de koers die je woede je toeschreeuwt.” </a:t>
            </a:r>
          </a:p>
          <a:p>
            <a:r>
              <a:rPr lang="nl-NL" dirty="0">
                <a:solidFill>
                  <a:srgbClr val="009DD9"/>
                </a:solidFill>
                <a:ea typeface="+mn-lt"/>
                <a:cs typeface="+mn-lt"/>
              </a:rPr>
              <a:t>Hoe kom je er samen uit, zonder dat het ruzie wordt?</a:t>
            </a:r>
          </a:p>
          <a:p>
            <a:pPr>
              <a:buNone/>
            </a:pPr>
            <a:endParaRPr lang="nl-NL" dirty="0">
              <a:solidFill>
                <a:srgbClr val="FF0000"/>
              </a:solidFill>
              <a:ea typeface="+mn-lt"/>
              <a:cs typeface="+mn-lt"/>
            </a:endParaRPr>
          </a:p>
          <a:p>
            <a:r>
              <a:rPr lang="nl-NL" dirty="0">
                <a:solidFill>
                  <a:srgbClr val="94C357"/>
                </a:solidFill>
                <a:ea typeface="+mn-lt"/>
                <a:cs typeface="+mn-lt"/>
              </a:rPr>
              <a:t>Zie de werkvorm op de site: </a:t>
            </a:r>
            <a:r>
              <a:rPr lang="nl-NL" i="1" dirty="0">
                <a:solidFill>
                  <a:srgbClr val="94C357"/>
                </a:solidFill>
                <a:ea typeface="+mn-lt"/>
                <a:cs typeface="+mn-lt"/>
              </a:rPr>
              <a:t>Denkspin ‘Wat is vrede?’</a:t>
            </a:r>
          </a:p>
        </p:txBody>
      </p:sp>
    </p:spTree>
    <p:extLst>
      <p:ext uri="{BB962C8B-B14F-4D97-AF65-F5344CB8AC3E}">
        <p14:creationId xmlns:p14="http://schemas.microsoft.com/office/powerpoint/2010/main" val="102052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156176" y="620688"/>
            <a:ext cx="1715989" cy="148274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Verdraagzaamheid en samenwerken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276872"/>
            <a:ext cx="7346776" cy="4125193"/>
          </a:xfrm>
        </p:spPr>
        <p:txBody>
          <a:bodyPr/>
          <a:lstStyle/>
          <a:p>
            <a:pPr eaLnBrk="1" hangingPunct="1"/>
            <a:r>
              <a:rPr lang="nl-NL" altLang="nl-NL" dirty="0"/>
              <a:t>We zijn allemaal anders, met andere meningen en gevoelens.</a:t>
            </a:r>
          </a:p>
          <a:p>
            <a:pPr eaLnBrk="1" hangingPunct="1"/>
            <a:r>
              <a:rPr lang="nl-NL" altLang="nl-NL" dirty="0"/>
              <a:t>Verdraagzaamheid is nodig, waar je met anderen moet samenwerken, samen spelen, samen leven. </a:t>
            </a:r>
          </a:p>
          <a:p>
            <a:r>
              <a:rPr lang="nl-NL" altLang="nl-NL" dirty="0"/>
              <a:t>Zonder verdraagzaamheid gaat dat niet!</a:t>
            </a:r>
            <a:endParaRPr lang="nl-NL" dirty="0"/>
          </a:p>
          <a:p>
            <a:endParaRPr lang="nl-NL" altLang="nl-NL" dirty="0">
              <a:ea typeface="+mn-lt"/>
              <a:cs typeface="+mn-lt"/>
            </a:endParaRPr>
          </a:p>
          <a:p>
            <a:r>
              <a:rPr lang="nl-NL" dirty="0">
                <a:solidFill>
                  <a:schemeClr val="tx1">
                    <a:lumMod val="75000"/>
                    <a:lumOff val="25000"/>
                  </a:schemeClr>
                </a:solidFill>
                <a:ea typeface="+mn-lt"/>
                <a:cs typeface="+mn-lt"/>
              </a:rPr>
              <a:t>Als je moet overleggen kan niet iedereen z'n zin krijgen.</a:t>
            </a:r>
            <a:endParaRPr lang="nl-NL" altLang="nl-NL" dirty="0">
              <a:solidFill>
                <a:schemeClr val="tx1">
                  <a:lumMod val="75000"/>
                  <a:lumOff val="25000"/>
                </a:schemeClr>
              </a:solidFill>
              <a:ea typeface="+mn-lt"/>
              <a:cs typeface="+mn-lt"/>
            </a:endParaRPr>
          </a:p>
          <a:p>
            <a:r>
              <a:rPr lang="nl-NL" dirty="0">
                <a:solidFill>
                  <a:srgbClr val="009DD9"/>
                </a:solidFill>
              </a:rPr>
              <a:t>Hoe zorg je dat zo’n overleg toch goed verloopt? </a:t>
            </a:r>
          </a:p>
          <a:p>
            <a:r>
              <a:rPr lang="nl-NL" dirty="0">
                <a:solidFill>
                  <a:srgbClr val="009DD9"/>
                </a:solidFill>
              </a:rPr>
              <a:t>Hoe ziet een verdraagzame samenwerking eruit ? </a:t>
            </a:r>
          </a:p>
          <a:p>
            <a:r>
              <a:rPr lang="nl-NL" dirty="0">
                <a:solidFill>
                  <a:srgbClr val="009DD9"/>
                </a:solidFill>
              </a:rPr>
              <a:t>Wat is daarvoor nodig ?</a:t>
            </a:r>
          </a:p>
          <a:p>
            <a:endParaRPr lang="nl-NL" dirty="0">
              <a:solidFill>
                <a:srgbClr val="FF0000"/>
              </a:solidFill>
            </a:endParaRPr>
          </a:p>
          <a:p>
            <a:r>
              <a:rPr lang="nl-NL" altLang="nl-NL" dirty="0">
                <a:solidFill>
                  <a:srgbClr val="94C357"/>
                </a:solidFill>
              </a:rPr>
              <a:t>Zie de werkvorm: win-win. </a:t>
            </a:r>
          </a:p>
          <a:p>
            <a:pPr>
              <a:buNone/>
            </a:pPr>
            <a:endParaRPr lang="nl-NL" dirty="0">
              <a:solidFill>
                <a:srgbClr val="FF0000"/>
              </a:solidFill>
              <a:ea typeface="+mn-lt"/>
              <a:cs typeface="+mn-lt"/>
            </a:endParaRPr>
          </a:p>
        </p:txBody>
      </p:sp>
    </p:spTree>
    <p:extLst>
      <p:ext uri="{BB962C8B-B14F-4D97-AF65-F5344CB8AC3E}">
        <p14:creationId xmlns:p14="http://schemas.microsoft.com/office/powerpoint/2010/main" val="269695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300192" y="-171400"/>
            <a:ext cx="1368152" cy="2367958"/>
          </a:xfrm>
          <a:prstGeom prst="rect">
            <a:avLst/>
          </a:prstGeom>
        </p:spPr>
      </p:pic>
      <p:pic>
        <p:nvPicPr>
          <p:cNvPr id="10" name="Afbeelding 9">
            <a:extLst>
              <a:ext uri="{FF2B5EF4-FFF2-40B4-BE49-F238E27FC236}">
                <a16:creationId xmlns:a16="http://schemas.microsoft.com/office/drawing/2014/main" id="{A61D7A4C-CB6C-3378-A01D-9808973E5F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sz="3600" dirty="0">
                <a:ea typeface="+mj-lt"/>
                <a:cs typeface="+mj-lt"/>
              </a:rPr>
              <a:t>Win-Win in de tijd van Erasmus</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1916832"/>
            <a:ext cx="7346776" cy="4125193"/>
          </a:xfrm>
        </p:spPr>
        <p:txBody>
          <a:bodyPr/>
          <a:lstStyle/>
          <a:p>
            <a:r>
              <a:rPr lang="nl-NL" dirty="0"/>
              <a:t>Erasmus vertelt een verhaal over twee broers                        die ruzie krijgen over een erfenis van 100 goudstukken. </a:t>
            </a:r>
          </a:p>
          <a:p>
            <a:pPr marL="0" indent="0">
              <a:buNone/>
            </a:pPr>
            <a:r>
              <a:rPr lang="nl-NL" i="1" dirty="0">
                <a:solidFill>
                  <a:srgbClr val="0070C0"/>
                </a:solidFill>
              </a:rPr>
              <a:t>Ze vinden allebei dat ze die 100 goudstukken moeten krijgen, en ze willen absoluut niet toegeven. Het dreigt een rechtszaak te worden. Ze praten met rechters, advocaten en adviseurs. Ze zorgen allebei voor een sterk verhaal. </a:t>
            </a:r>
            <a:endParaRPr lang="nl-NL" dirty="0"/>
          </a:p>
          <a:p>
            <a:pPr marL="0" indent="0">
              <a:buNone/>
            </a:pPr>
            <a:r>
              <a:rPr lang="nl-NL" i="1" dirty="0">
                <a:solidFill>
                  <a:srgbClr val="0070C0"/>
                </a:solidFill>
              </a:rPr>
              <a:t>Maar vlak voor de rechtszaak zegt één van de twee: ‘Laten we samen praten. Die hele rechtszaak gaat ons heel veel kosten, misschien wel meer dan die 100 goudstukken. We weten niet hoe het afloopt, maar straks is één van ons winnaar en met onze vriendschap komt het nooit meer goed. Waarom verdelen we het geld niet zelf in plaats van het aan een nare rechtszaak te besteden?’</a:t>
            </a:r>
          </a:p>
          <a:p>
            <a:r>
              <a:rPr lang="nl-NL" i="1" dirty="0">
                <a:solidFill>
                  <a:schemeClr val="tx1"/>
                </a:solidFill>
              </a:rPr>
              <a:t>Zo losten ze het probleem zelf op, ze verdeelden                           het geld en bleven goede vrienden.</a:t>
            </a:r>
            <a:endParaRPr lang="nl-NL" dirty="0">
              <a:solidFill>
                <a:schemeClr val="tx1"/>
              </a:solidFill>
              <a:ea typeface="+mn-lt"/>
              <a:cs typeface="+mn-lt"/>
            </a:endParaRPr>
          </a:p>
          <a:p>
            <a:pPr>
              <a:buNone/>
            </a:pPr>
            <a:endParaRPr lang="nl-NL" dirty="0">
              <a:solidFill>
                <a:srgbClr val="FF0000"/>
              </a:solidFill>
              <a:ea typeface="+mn-lt"/>
              <a:cs typeface="+mn-lt"/>
            </a:endParaRPr>
          </a:p>
        </p:txBody>
      </p:sp>
    </p:spTree>
    <p:extLst>
      <p:ext uri="{BB962C8B-B14F-4D97-AF65-F5344CB8AC3E}">
        <p14:creationId xmlns:p14="http://schemas.microsoft.com/office/powerpoint/2010/main" val="4250235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40405</TotalTime>
  <Words>3302</Words>
  <Application>Microsoft Office PowerPoint</Application>
  <PresentationFormat>Diavoorstelling (4:3)</PresentationFormat>
  <Paragraphs>342</Paragraphs>
  <Slides>47</Slides>
  <Notes>24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47</vt:i4>
      </vt:variant>
    </vt:vector>
  </HeadingPairs>
  <TitlesOfParts>
    <vt:vector size="54" baseType="lpstr">
      <vt:lpstr>Arial</vt:lpstr>
      <vt:lpstr>Bodoni MT</vt:lpstr>
      <vt:lpstr>Trebuchet MS</vt:lpstr>
      <vt:lpstr>Wingdings</vt:lpstr>
      <vt:lpstr>Wingdings 2</vt:lpstr>
      <vt:lpstr>Wingdings 3</vt:lpstr>
      <vt:lpstr>Facet</vt:lpstr>
      <vt:lpstr>PowerPoint-presentatie</vt:lpstr>
      <vt:lpstr>Hoe werkt het?</vt:lpstr>
      <vt:lpstr>Waarom Erasmus?</vt:lpstr>
      <vt:lpstr>Vraag vooraf Wat is verdraagzaamheid?</vt:lpstr>
      <vt:lpstr>Verdraagzaamheid volgens Erasmus </vt:lpstr>
      <vt:lpstr>Les 1. Samen verdraagzaam</vt:lpstr>
      <vt:lpstr>Verdraagzaamheid en conflicten oplossen </vt:lpstr>
      <vt:lpstr>Verdraagzaamheid en samenwerken </vt:lpstr>
      <vt:lpstr>Win-Win in de tijd van Erasmus </vt:lpstr>
      <vt:lpstr>Wat is werkelijk belangrijk?</vt:lpstr>
      <vt:lpstr>Is het altijd makkelijk om verdraagzaam te zijn? Nee! </vt:lpstr>
      <vt:lpstr>Veroordelen of vergeven?</vt:lpstr>
      <vt:lpstr>Nieuwe ronde,            nieuwe kansen 1</vt:lpstr>
      <vt:lpstr>Nieuwe ronde,             nieuwe kansen 2</vt:lpstr>
      <vt:lpstr>Be cool!</vt:lpstr>
      <vt:lpstr>Vrede zaaien? Kun jij dat ook?</vt:lpstr>
      <vt:lpstr>Einde les 1 Evaluatie</vt:lpstr>
      <vt:lpstr>Les 2: Is alles oké of is er een         grens aan verdraagzaamheid ? </vt:lpstr>
      <vt:lpstr>Vraag:</vt:lpstr>
      <vt:lpstr>Verdraagzaamheid is dus geen onverschilligheid</vt:lpstr>
      <vt:lpstr>Vraag:</vt:lpstr>
      <vt:lpstr>Verdraagzaamheid en verantwoordelijkheid 1</vt:lpstr>
      <vt:lpstr>Verdraagzaamheid en verantwoordelijkheid 2</vt:lpstr>
      <vt:lpstr>Waarom? Daarom!</vt:lpstr>
      <vt:lpstr>Vragen:</vt:lpstr>
      <vt:lpstr>De rechten van iedereen …</vt:lpstr>
      <vt:lpstr>Filmpje</vt:lpstr>
      <vt:lpstr>Quizzzz …</vt:lpstr>
      <vt:lpstr>Toen en nu?!?</vt:lpstr>
      <vt:lpstr>Verdraagzaamheid:  iets voor watjes ?</vt:lpstr>
      <vt:lpstr>Opstoken</vt:lpstr>
      <vt:lpstr>Vragen:</vt:lpstr>
      <vt:lpstr>Wat doe jij?</vt:lpstr>
      <vt:lpstr>Verdraagzaamheid en vijanden</vt:lpstr>
      <vt:lpstr>Elkaar accepteren, dat is     dus verdraagzaamheid.</vt:lpstr>
      <vt:lpstr>Einde les 2 Evaluatie</vt:lpstr>
      <vt:lpstr>Les 3. Geloven en Verdraagzaamheid</vt:lpstr>
      <vt:lpstr>Gelovige vijanden ...</vt:lpstr>
      <vt:lpstr>Het loopt helemaal uit de hand</vt:lpstr>
      <vt:lpstr>Behandel een ander zoals je zelf behandeld wilt worden</vt:lpstr>
      <vt:lpstr>Erasmus zegt:  “Verplaats je eens in een ander!”</vt:lpstr>
      <vt:lpstr>Verdraagzame gelovigen?</vt:lpstr>
      <vt:lpstr>Elk geloof vindt zichzelf het beste</vt:lpstr>
      <vt:lpstr>Filmpje</vt:lpstr>
      <vt:lpstr>Universele verklaring van de rechten van de mens</vt:lpstr>
      <vt:lpstr>Vraag</vt:lpstr>
      <vt:lpstr>Einde les 3 Evaluatie</vt:lpstr>
    </vt:vector>
  </TitlesOfParts>
  <Company>GGD Rotterdam 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Voortgang Plan van Aanpak MO (Rijk-G4)</dc:title>
  <dc:creator>WIST</dc:creator>
  <cp:lastModifiedBy>Jeroen</cp:lastModifiedBy>
  <cp:revision>1238</cp:revision>
  <cp:lastPrinted>2022-08-02T10:25:05Z</cp:lastPrinted>
  <dcterms:created xsi:type="dcterms:W3CDTF">2006-05-30T09:01:23Z</dcterms:created>
  <dcterms:modified xsi:type="dcterms:W3CDTF">2022-08-12T06:43:00Z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871968-df67-4817-ac85-f4a5f5ebb5dd_Enabled">
    <vt:lpwstr>true</vt:lpwstr>
  </property>
  <property fmtid="{D5CDD505-2E9C-101B-9397-08002B2CF9AE}" pid="3" name="MSIP_Label_ea871968-df67-4817-ac85-f4a5f5ebb5dd_SetDate">
    <vt:lpwstr>2022-06-19T10:48:14Z</vt:lpwstr>
  </property>
  <property fmtid="{D5CDD505-2E9C-101B-9397-08002B2CF9AE}" pid="4" name="MSIP_Label_ea871968-df67-4817-ac85-f4a5f5ebb5dd_Method">
    <vt:lpwstr>Standard</vt:lpwstr>
  </property>
  <property fmtid="{D5CDD505-2E9C-101B-9397-08002B2CF9AE}" pid="5" name="MSIP_Label_ea871968-df67-4817-ac85-f4a5f5ebb5dd_Name">
    <vt:lpwstr>Bedrijfsvertrouwelijk</vt:lpwstr>
  </property>
  <property fmtid="{D5CDD505-2E9C-101B-9397-08002B2CF9AE}" pid="6" name="MSIP_Label_ea871968-df67-4817-ac85-f4a5f5ebb5dd_SiteId">
    <vt:lpwstr>49c4cd82-8f65-4d6a-9a3b-0ecd07c0cf5b</vt:lpwstr>
  </property>
  <property fmtid="{D5CDD505-2E9C-101B-9397-08002B2CF9AE}" pid="7" name="MSIP_Label_ea871968-df67-4817-ac85-f4a5f5ebb5dd_ActionId">
    <vt:lpwstr>70897d3d-3d3f-47dd-8e31-0d38e2afb83b</vt:lpwstr>
  </property>
  <property fmtid="{D5CDD505-2E9C-101B-9397-08002B2CF9AE}" pid="8" name="MSIP_Label_ea871968-df67-4817-ac85-f4a5f5ebb5dd_ContentBits">
    <vt:lpwstr>0</vt:lpwstr>
  </property>
</Properties>
</file>