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4" r:id="rId8"/>
    <p:sldId id="263" r:id="rId9"/>
    <p:sldId id="261" r:id="rId10"/>
    <p:sldId id="262" r:id="rId11"/>
    <p:sldId id="266" r:id="rId12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77"/>
    <p:restoredTop sz="93021"/>
  </p:normalViewPr>
  <p:slideViewPr>
    <p:cSldViewPr snapToGrid="0">
      <p:cViewPr varScale="1">
        <p:scale>
          <a:sx n="104" d="100"/>
          <a:sy n="104" d="100"/>
        </p:scale>
        <p:origin x="40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89573-89AE-5835-2412-39E59C721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95096F-D432-46CF-C6BC-1BDC26B81E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06E67-8F96-FA39-CDE9-2B7A7A7CD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B9E1-9C99-044C-9A31-08774ABFE2B4}" type="datetimeFigureOut">
              <a:rPr lang="en-NL" smtClean="0"/>
              <a:t>28/10/2022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C17AA-1F9A-A5DF-CF45-B58ACBB61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6DD05-CE42-3E40-2D56-E5A7D57AF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B590-DABC-2A40-8EE9-94378D12CF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85528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8CDF4-D3F2-CD39-9792-1409CCC83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6CEABA-61AC-1EFB-5F58-EB5DE638B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14A20-62E3-41E0-FBA5-BF00FD6EE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B9E1-9C99-044C-9A31-08774ABFE2B4}" type="datetimeFigureOut">
              <a:rPr lang="en-NL" smtClean="0"/>
              <a:t>28/10/2022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B4414-FD64-83B6-E286-614356269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2CCCB-5EDB-5D29-FF97-D431E6369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B590-DABC-2A40-8EE9-94378D12CF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96251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24BF64-E9AB-3A60-F9D0-A09147EB59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80ABED-CC1A-D17B-DA09-127486C0C4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83062-C097-E78B-625F-8AE3C5BEE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B9E1-9C99-044C-9A31-08774ABFE2B4}" type="datetimeFigureOut">
              <a:rPr lang="en-NL" smtClean="0"/>
              <a:t>28/10/2022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7B9D6-B10F-9332-AAE6-617ADEA7B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8D3EC4-2A88-B95E-54AD-3B933D367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B590-DABC-2A40-8EE9-94378D12CF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965449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6A87E-881C-232C-C95C-108CB2276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150C5-9C31-8101-EE9C-093407AEB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99460-2081-C31D-1822-25F38BFCF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B9E1-9C99-044C-9A31-08774ABFE2B4}" type="datetimeFigureOut">
              <a:rPr lang="en-NL" smtClean="0"/>
              <a:t>28/10/2022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32ED44-18C1-F78D-6E2E-8BEE3253C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F0F82-C91A-29D7-F87D-00112F6DB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B590-DABC-2A40-8EE9-94378D12CF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54157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4BA69-75A4-9D7A-5507-7534190BD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192406-8E65-057F-8415-789F1DE92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CC6494-D06F-9E5D-17F7-C4A6D8C12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B9E1-9C99-044C-9A31-08774ABFE2B4}" type="datetimeFigureOut">
              <a:rPr lang="en-NL" smtClean="0"/>
              <a:t>28/10/2022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EE9226-3273-EB07-1FB5-E2C3F8C15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2CF0BE-F5FE-C557-1842-CFE16937A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B590-DABC-2A40-8EE9-94378D12CF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715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60524-D7C8-BC9D-DC01-8C6FA7E52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4D28D-238C-C309-563E-9CEDEEA996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16C04D-06F2-18A6-7DD6-27B78E79F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8BF404-E0C4-44A9-9325-2041ADC14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B9E1-9C99-044C-9A31-08774ABFE2B4}" type="datetimeFigureOut">
              <a:rPr lang="en-NL" smtClean="0"/>
              <a:t>28/10/2022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52C8F1-C63D-3F48-E72F-1DFECDE40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287C4A-54D0-0F9E-CAEA-92F1D44A4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B590-DABC-2A40-8EE9-94378D12CF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46635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0DFD6-1134-34B4-67FC-D75F21945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0B5DA-00A7-7945-C731-6463B51E7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991F79-CA71-BB04-A70F-2405195F42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7FE7E4-F75D-C79B-63DF-F5DB7DE981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354CEB-F940-59C0-870D-2C3BDD0E3E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0468E0-9C35-3395-0431-F2E9F9568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B9E1-9C99-044C-9A31-08774ABFE2B4}" type="datetimeFigureOut">
              <a:rPr lang="en-NL" smtClean="0"/>
              <a:t>28/10/2022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73A210-5F59-BA3E-E464-D3D9EEA7F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356DE7-680B-D332-7B2B-0437710BC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B590-DABC-2A40-8EE9-94378D12CF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431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B2FA0-C6C2-D39D-765D-84AC873AE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B1B2CA-C2EF-BF48-E94A-CA4560191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B9E1-9C99-044C-9A31-08774ABFE2B4}" type="datetimeFigureOut">
              <a:rPr lang="en-NL" smtClean="0"/>
              <a:t>28/10/2022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4BBE23-17D3-88C9-EA7F-9559B5D58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30348D-96D8-CC33-BAD5-43F1D04F5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B590-DABC-2A40-8EE9-94378D12CF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3142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57BCCA-3644-2266-0F2D-051D323ED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B9E1-9C99-044C-9A31-08774ABFE2B4}" type="datetimeFigureOut">
              <a:rPr lang="en-NL" smtClean="0"/>
              <a:t>28/10/2022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82854E-54CC-3F87-FEFF-DA59A3624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54FF3B-A629-1608-75C6-C4AC7D9F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B590-DABC-2A40-8EE9-94378D12CF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91233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438EA-3754-33D2-04F1-0B2663A6E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BEC1F9-1694-4AA3-62F9-5B4F080CB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78F5A1-DD30-D34A-92FD-106FF6505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914B25-196F-4D0E-196C-6C0A9F779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B9E1-9C99-044C-9A31-08774ABFE2B4}" type="datetimeFigureOut">
              <a:rPr lang="en-NL" smtClean="0"/>
              <a:t>28/10/2022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0A5C2-47EB-E8F6-3F4A-A7CF3DB04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A01868-8DAB-6E27-D153-574D055E5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B590-DABC-2A40-8EE9-94378D12CF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84661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818DB-EA04-CEDE-1457-E9C62821A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C8867C-A65C-3632-093D-2C9C6EEE8C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C41576-3C7E-804C-4E7B-9FDA6FB0C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6C5C2-3F02-E4C6-4740-5E9F70DA8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B9E1-9C99-044C-9A31-08774ABFE2B4}" type="datetimeFigureOut">
              <a:rPr lang="en-NL" smtClean="0"/>
              <a:t>28/10/2022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AD0D3-051F-8028-B28B-CBAF94341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BCFCE-94B7-8A15-E113-0AE26C06A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1B590-DABC-2A40-8EE9-94378D12CF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117708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ED26912-56C0-4700-8918-999F72384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AA475-0949-719E-8166-27E01835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E16C8-1865-6F5E-3C2A-BBABCED29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0B9E1-9C99-044C-9A31-08774ABFE2B4}" type="datetimeFigureOut">
              <a:rPr lang="en-NL" smtClean="0"/>
              <a:t>28/10/2022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CC8459-FCE5-4520-35A0-2757EC721C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1A734-1E12-5BBB-B8E4-634E6227EC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1B590-DABC-2A40-8EE9-94378D12CF84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5678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E8347-E915-C9D5-17ED-D81EFDEB08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L" dirty="0"/>
              <a:t>Wetenschap en nepwetenschap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A94DC7-51EE-446E-FD35-48D8F52F4D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NL" dirty="0"/>
          </a:p>
          <a:p>
            <a:r>
              <a:rPr lang="en-NL" dirty="0"/>
              <a:t>28 oktober 2022</a:t>
            </a:r>
          </a:p>
          <a:p>
            <a:r>
              <a:rPr lang="en-NL" dirty="0"/>
              <a:t>Lieven Vandersypen (TU Delft)</a:t>
            </a:r>
          </a:p>
        </p:txBody>
      </p:sp>
    </p:spTree>
    <p:extLst>
      <p:ext uri="{BB962C8B-B14F-4D97-AF65-F5344CB8AC3E}">
        <p14:creationId xmlns:p14="http://schemas.microsoft.com/office/powerpoint/2010/main" val="2848414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0963A-7336-D6A6-AEC2-D17EB2206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Wat doe je eraan?</a:t>
            </a:r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14852A92-16E2-999B-38DE-B193FCBE95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320" y="1690688"/>
            <a:ext cx="7172355" cy="435133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08CEF4-6D75-67A6-4430-B9EC709CCBAC}"/>
              </a:ext>
            </a:extLst>
          </p:cNvPr>
          <p:cNvSpPr txBox="1"/>
          <p:nvPr/>
        </p:nvSpPr>
        <p:spPr>
          <a:xfrm>
            <a:off x="8452426" y="1887042"/>
            <a:ext cx="358110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dirty="0"/>
              <a:t>Heel erg moeilijk.</a:t>
            </a:r>
          </a:p>
          <a:p>
            <a:endParaRPr lang="en-NL" sz="2400" dirty="0"/>
          </a:p>
          <a:p>
            <a:r>
              <a:rPr lang="en-NL" sz="2400" dirty="0"/>
              <a:t>Er wordt bewust </a:t>
            </a:r>
          </a:p>
          <a:p>
            <a:r>
              <a:rPr lang="en-GB" sz="2400" dirty="0"/>
              <a:t>v</a:t>
            </a:r>
            <a:r>
              <a:rPr lang="en-NL" sz="2400" dirty="0"/>
              <a:t>erwarring gezaaid.</a:t>
            </a:r>
          </a:p>
          <a:p>
            <a:endParaRPr lang="en-NL" sz="2400" dirty="0"/>
          </a:p>
          <a:p>
            <a:endParaRPr lang="en-NL" sz="2400" dirty="0"/>
          </a:p>
          <a:p>
            <a:endParaRPr lang="en-NL" sz="2400" dirty="0"/>
          </a:p>
          <a:p>
            <a:r>
              <a:rPr lang="en-NL" sz="2400" dirty="0"/>
              <a:t>1) Vertrouwen bevorderen.</a:t>
            </a:r>
          </a:p>
          <a:p>
            <a:endParaRPr lang="en-NL" sz="2400" dirty="0"/>
          </a:p>
          <a:p>
            <a:r>
              <a:rPr lang="en-NL" sz="2400" dirty="0"/>
              <a:t>2) Vroeg inzicht geven in </a:t>
            </a:r>
          </a:p>
          <a:p>
            <a:r>
              <a:rPr lang="en-GB" sz="2400" dirty="0"/>
              <a:t>(nep)w</a:t>
            </a:r>
            <a:r>
              <a:rPr lang="en-NL" sz="2400" dirty="0"/>
              <a:t>etenschap, al op de</a:t>
            </a:r>
          </a:p>
          <a:p>
            <a:r>
              <a:rPr lang="en-GB" sz="2400" dirty="0"/>
              <a:t>b</a:t>
            </a:r>
            <a:r>
              <a:rPr lang="en-NL" sz="2400" dirty="0"/>
              <a:t>asisschool!</a:t>
            </a:r>
          </a:p>
        </p:txBody>
      </p:sp>
    </p:spTree>
    <p:extLst>
      <p:ext uri="{BB962C8B-B14F-4D97-AF65-F5344CB8AC3E}">
        <p14:creationId xmlns:p14="http://schemas.microsoft.com/office/powerpoint/2010/main" val="2909589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9EE9C-32FF-5563-7FF9-9223CEF49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56" y="122514"/>
            <a:ext cx="11642502" cy="1325563"/>
          </a:xfrm>
        </p:spPr>
        <p:txBody>
          <a:bodyPr>
            <a:normAutofit/>
          </a:bodyPr>
          <a:lstStyle/>
          <a:p>
            <a:pPr algn="ctr"/>
            <a:r>
              <a:rPr lang="en-NL" sz="4000" dirty="0"/>
              <a:t>Hoe wetenschap en nepwetenschap onderscheiden?</a:t>
            </a:r>
          </a:p>
        </p:txBody>
      </p:sp>
      <p:pic>
        <p:nvPicPr>
          <p:cNvPr id="1026" name="Picture 2" descr="Plane Drawing - These Smug Pilots Have Lost Touch With Regular by Will McPhail">
            <a:extLst>
              <a:ext uri="{FF2B5EF4-FFF2-40B4-BE49-F238E27FC236}">
                <a16:creationId xmlns:a16="http://schemas.microsoft.com/office/drawing/2014/main" id="{F9E5848D-FDC7-A74B-D774-2AE17891E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677" y="999367"/>
            <a:ext cx="7186625" cy="511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8AD734-332F-B825-DF36-85C05B08F707}"/>
              </a:ext>
            </a:extLst>
          </p:cNvPr>
          <p:cNvSpPr txBox="1">
            <a:spLocks/>
          </p:cNvSpPr>
          <p:nvPr/>
        </p:nvSpPr>
        <p:spPr>
          <a:xfrm>
            <a:off x="426265" y="1524556"/>
            <a:ext cx="4813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Expert vs. random </a:t>
            </a:r>
            <a:r>
              <a:rPr lang="en-US" sz="2400" dirty="0" err="1"/>
              <a:t>iemand</a:t>
            </a:r>
            <a:endParaRPr lang="en-US" sz="2400" dirty="0"/>
          </a:p>
          <a:p>
            <a:r>
              <a:rPr lang="en-US" sz="2400" dirty="0" err="1"/>
              <a:t>Onafhankelijk</a:t>
            </a:r>
            <a:r>
              <a:rPr lang="en-US" sz="2400" dirty="0"/>
              <a:t> </a:t>
            </a:r>
            <a:r>
              <a:rPr lang="en-US" sz="2400" dirty="0" err="1"/>
              <a:t>wetenschappelijk</a:t>
            </a:r>
            <a:r>
              <a:rPr lang="en-US" sz="2400" dirty="0"/>
              <a:t> </a:t>
            </a:r>
            <a:r>
              <a:rPr lang="en-US" sz="2400" dirty="0" err="1"/>
              <a:t>instituut</a:t>
            </a:r>
            <a:r>
              <a:rPr lang="en-US" sz="2400" dirty="0"/>
              <a:t> vs. </a:t>
            </a:r>
            <a:r>
              <a:rPr lang="en-US" sz="2400" dirty="0" err="1"/>
              <a:t>individu</a:t>
            </a:r>
            <a:endParaRPr lang="en-US" sz="2400" dirty="0"/>
          </a:p>
          <a:p>
            <a:r>
              <a:rPr lang="en-US" sz="2400" dirty="0" err="1"/>
              <a:t>Gebalanceerde</a:t>
            </a:r>
            <a:r>
              <a:rPr lang="en-US" sz="2400" dirty="0"/>
              <a:t>, </a:t>
            </a:r>
            <a:r>
              <a:rPr lang="en-US" sz="2400" dirty="0" err="1"/>
              <a:t>genuanceerde</a:t>
            </a:r>
            <a:r>
              <a:rPr lang="en-US" sz="2400" dirty="0"/>
              <a:t> </a:t>
            </a:r>
            <a:r>
              <a:rPr lang="en-US" sz="2400" dirty="0" err="1"/>
              <a:t>uitleg</a:t>
            </a:r>
            <a:r>
              <a:rPr lang="en-US" sz="2400" dirty="0"/>
              <a:t> vs </a:t>
            </a:r>
            <a:r>
              <a:rPr lang="en-US" sz="2400" dirty="0" err="1"/>
              <a:t>schreeuwerige</a:t>
            </a:r>
            <a:r>
              <a:rPr lang="en-US" sz="2400" dirty="0"/>
              <a:t>, </a:t>
            </a:r>
            <a:r>
              <a:rPr lang="en-US" sz="2400" dirty="0" err="1"/>
              <a:t>aggressieve</a:t>
            </a:r>
            <a:r>
              <a:rPr lang="en-US" sz="2400" dirty="0"/>
              <a:t> </a:t>
            </a:r>
            <a:r>
              <a:rPr lang="en-US" sz="2400" dirty="0" err="1"/>
              <a:t>berichten</a:t>
            </a:r>
            <a:endParaRPr lang="en-US" sz="2400" dirty="0"/>
          </a:p>
          <a:p>
            <a:r>
              <a:rPr lang="en-GB" sz="2400" dirty="0" err="1"/>
              <a:t>Inzicht</a:t>
            </a:r>
            <a:r>
              <a:rPr lang="en-GB" sz="2400" dirty="0"/>
              <a:t> </a:t>
            </a:r>
            <a:r>
              <a:rPr lang="en-GB" sz="2400" dirty="0" err="1"/>
              <a:t>wordt</a:t>
            </a:r>
            <a:r>
              <a:rPr lang="en-GB" sz="2400" dirty="0"/>
              <a:t> </a:t>
            </a:r>
            <a:r>
              <a:rPr lang="en-GB" sz="2400" dirty="0" err="1"/>
              <a:t>bijgesteld</a:t>
            </a:r>
            <a:r>
              <a:rPr lang="en-GB" sz="2400" dirty="0"/>
              <a:t> </a:t>
            </a:r>
            <a:r>
              <a:rPr lang="en-GB" sz="2400" dirty="0" err="1"/>
              <a:t>n.a.v</a:t>
            </a:r>
            <a:r>
              <a:rPr lang="en-GB" sz="2400" dirty="0"/>
              <a:t>. </a:t>
            </a:r>
            <a:r>
              <a:rPr lang="en-GB" sz="2400" dirty="0" err="1"/>
              <a:t>nieuwe</a:t>
            </a:r>
            <a:r>
              <a:rPr lang="en-GB" sz="2400" dirty="0"/>
              <a:t> </a:t>
            </a:r>
            <a:r>
              <a:rPr lang="en-GB" sz="2400" dirty="0" err="1"/>
              <a:t>informatie</a:t>
            </a:r>
            <a:r>
              <a:rPr lang="en-GB" sz="2400" dirty="0"/>
              <a:t> vs. vast </a:t>
            </a:r>
            <a:r>
              <a:rPr lang="en-GB" sz="2400" dirty="0" err="1"/>
              <a:t>standpunt</a:t>
            </a:r>
            <a:r>
              <a:rPr lang="en-GB" sz="2400" dirty="0"/>
              <a:t>.</a:t>
            </a:r>
            <a:endParaRPr lang="en-NL" sz="2400" dirty="0"/>
          </a:p>
        </p:txBody>
      </p:sp>
    </p:spTree>
    <p:extLst>
      <p:ext uri="{BB962C8B-B14F-4D97-AF65-F5344CB8AC3E}">
        <p14:creationId xmlns:p14="http://schemas.microsoft.com/office/powerpoint/2010/main" val="1966556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F284A-F232-CF87-AC6A-EE942E4AE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048"/>
            <a:ext cx="10515600" cy="1325563"/>
          </a:xfrm>
        </p:spPr>
        <p:txBody>
          <a:bodyPr/>
          <a:lstStyle/>
          <a:p>
            <a:r>
              <a:rPr lang="en-NL" dirty="0"/>
              <a:t>Wat hebben deze stellingen gemeen?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EF724D84-4677-8CA6-679C-29D4038CA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497" y="1500622"/>
            <a:ext cx="10712932" cy="299351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Mensen met grote voeten kunnen verder springen </a:t>
            </a:r>
            <a:b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</a:br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dan mensen met kleine voeten. </a:t>
            </a:r>
          </a:p>
          <a:p>
            <a:pPr>
              <a:spcAft>
                <a:spcPts val="1800"/>
              </a:spcAft>
            </a:pPr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Mensen die in het voorjaar geboren worden, worden </a:t>
            </a:r>
            <a:b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</a:br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langer dan mensen die in de herfst geboren zijn.</a:t>
            </a:r>
          </a:p>
          <a:p>
            <a:pPr>
              <a:spcAft>
                <a:spcPts val="1800"/>
              </a:spcAft>
            </a:pPr>
            <a:r>
              <a:rPr lang="nl-NL" sz="24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Alle zwanen zijn wit.</a:t>
            </a:r>
          </a:p>
          <a:p>
            <a:pPr marL="0" indent="0" eaLnBrk="1" hangingPunct="1">
              <a:buNone/>
            </a:pPr>
            <a:endParaRPr lang="nl-NL" altLang="nl-NL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035A50-F6CB-2823-2161-AF69C21FEDA4}"/>
              </a:ext>
            </a:extLst>
          </p:cNvPr>
          <p:cNvSpPr txBox="1"/>
          <p:nvPr/>
        </p:nvSpPr>
        <p:spPr>
          <a:xfrm>
            <a:off x="838200" y="4566571"/>
            <a:ext cx="107129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i="1" dirty="0"/>
              <a:t>Het zijn hypotheses die je prima op wetenschappelijke basis kan testen/onderzoeken.</a:t>
            </a:r>
          </a:p>
          <a:p>
            <a:endParaRPr lang="en-NL" sz="2400" i="1" dirty="0"/>
          </a:p>
          <a:p>
            <a:r>
              <a:rPr lang="en-NL" sz="2400" i="1" dirty="0"/>
              <a:t>(Merk op: een correlatie betekent nog niet een oorzakelijk verband)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7F2A2E-D74C-75F1-3138-90F6DEB3132D}"/>
              </a:ext>
            </a:extLst>
          </p:cNvPr>
          <p:cNvSpPr txBox="1"/>
          <p:nvPr/>
        </p:nvSpPr>
        <p:spPr>
          <a:xfrm>
            <a:off x="5531009" y="6492875"/>
            <a:ext cx="6660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1600" dirty="0"/>
              <a:t>Inspiratie: Erasmus voor de klas, Louise Langelaan, Sander van Reedt Dortland</a:t>
            </a:r>
          </a:p>
        </p:txBody>
      </p:sp>
      <p:pic>
        <p:nvPicPr>
          <p:cNvPr id="3074" name="Picture 2" descr="Waarom Nafi Thiam het bijna perfecte zevenkamplichaam heeft -  Sport/Voetbalmagazine">
            <a:extLst>
              <a:ext uri="{FF2B5EF4-FFF2-40B4-BE49-F238E27FC236}">
                <a16:creationId xmlns:a16="http://schemas.microsoft.com/office/drawing/2014/main" id="{000B51E8-35A8-DB1C-ED1A-20672F5BA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394" y="1472210"/>
            <a:ext cx="4098324" cy="273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19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98863-0D7A-F4DC-A27A-D857F37A1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5172"/>
            <a:ext cx="10515600" cy="1325563"/>
          </a:xfrm>
        </p:spPr>
        <p:txBody>
          <a:bodyPr/>
          <a:lstStyle/>
          <a:p>
            <a:r>
              <a:rPr lang="en-NL" dirty="0"/>
              <a:t>En deze stellingen?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1903BC70-D3F7-9293-9D8B-77A71114676D}"/>
              </a:ext>
            </a:extLst>
          </p:cNvPr>
          <p:cNvSpPr txBox="1">
            <a:spLocks/>
          </p:cNvSpPr>
          <p:nvPr/>
        </p:nvSpPr>
        <p:spPr>
          <a:xfrm>
            <a:off x="399803" y="1400735"/>
            <a:ext cx="10953997" cy="31284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Vaccinatie tegen Corona verlaagt de kans om op de </a:t>
            </a:r>
            <a:b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</a:b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ziekenhuisafdeling Intensieve Zorgen te belanden.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Vaccinatie tegen Corona verhoogt de kans op een miskraam.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De aarde warmt sinds 100 jaar steeds sneller op.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De aarde warmt sinds 100 jaar steeds sneller op, door </a:t>
            </a:r>
            <a:b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</a:br>
            <a:r>
              <a:rPr lang="nl-NL" sz="2000" dirty="0">
                <a:solidFill>
                  <a:schemeClr val="tx1">
                    <a:lumMod val="75000"/>
                    <a:lumOff val="25000"/>
                  </a:schemeClr>
                </a:solidFill>
                <a:ea typeface="+mn-lt"/>
                <a:cs typeface="+mn-lt"/>
              </a:rPr>
              <a:t>menselijke activiteit.</a:t>
            </a:r>
          </a:p>
          <a:p>
            <a:pPr marL="0" indent="0">
              <a:lnSpc>
                <a:spcPct val="120000"/>
              </a:lnSpc>
              <a:spcAft>
                <a:spcPts val="1800"/>
              </a:spcAft>
              <a:buNone/>
            </a:pPr>
            <a:endParaRPr lang="nl-NL" sz="2000" dirty="0">
              <a:solidFill>
                <a:schemeClr val="tx1">
                  <a:lumMod val="75000"/>
                  <a:lumOff val="25000"/>
                </a:schemeClr>
              </a:solidFill>
              <a:ea typeface="+mn-lt"/>
              <a:cs typeface="+mn-lt"/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nl-NL" altLang="nl-NL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ACC7F3-EDE7-9918-1609-6B12A712A4EE}"/>
              </a:ext>
            </a:extLst>
          </p:cNvPr>
          <p:cNvSpPr txBox="1"/>
          <p:nvPr/>
        </p:nvSpPr>
        <p:spPr>
          <a:xfrm>
            <a:off x="640492" y="5292546"/>
            <a:ext cx="112179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400" i="1" dirty="0"/>
              <a:t>Ook dit zijn hypotheses die je prima op wetenschappelijke basis kan testen/onderzoeken.</a:t>
            </a:r>
          </a:p>
          <a:p>
            <a:endParaRPr lang="en-NL" sz="2400" i="1" dirty="0"/>
          </a:p>
          <a:p>
            <a:r>
              <a:rPr lang="en-NL" sz="2400" i="1" dirty="0"/>
              <a:t>Wanneer weten we iets zeker? Hoe gaan we om met onzekerheid?</a:t>
            </a:r>
          </a:p>
        </p:txBody>
      </p:sp>
      <p:pic>
        <p:nvPicPr>
          <p:cNvPr id="2050" name="Picture 2" descr="ESA - Space for Kids - De Aarde, reiziger door de ruimte">
            <a:extLst>
              <a:ext uri="{FF2B5EF4-FFF2-40B4-BE49-F238E27FC236}">
                <a16:creationId xmlns:a16="http://schemas.microsoft.com/office/drawing/2014/main" id="{4804B5D6-B3C0-3FC6-9837-EAEC5527F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0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05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9B9E80-EF3F-C390-1245-F0A958DEE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179"/>
            <a:ext cx="10515600" cy="1325563"/>
          </a:xfrm>
        </p:spPr>
        <p:txBody>
          <a:bodyPr/>
          <a:lstStyle/>
          <a:p>
            <a:r>
              <a:rPr lang="en-NL" dirty="0"/>
              <a:t>(Empirische) Wetenschap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2135A-857F-11FE-0BF0-ADED0B2B1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498" y="1383957"/>
            <a:ext cx="7341972" cy="525162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NL" dirty="0"/>
              <a:t>Test hypothese of een theorie.</a:t>
            </a:r>
          </a:p>
          <a:p>
            <a:pPr>
              <a:lnSpc>
                <a:spcPct val="120000"/>
              </a:lnSpc>
            </a:pPr>
            <a:r>
              <a:rPr lang="en-NL" dirty="0"/>
              <a:t>Bevestiging: metingen in lijn met de hypothese</a:t>
            </a:r>
            <a:br>
              <a:rPr lang="en-NL" dirty="0"/>
            </a:br>
            <a:r>
              <a:rPr lang="en-NL" dirty="0"/>
              <a:t>versterken ons vertrouwen in die hypothese.</a:t>
            </a:r>
          </a:p>
          <a:p>
            <a:pPr>
              <a:lnSpc>
                <a:spcPct val="120000"/>
              </a:lnSpc>
            </a:pPr>
            <a:r>
              <a:rPr lang="en-NL" i="1" dirty="0"/>
              <a:t>Falsificatie (Popper): als metingende hypothese tegenspreken, laten we de hypothese los.</a:t>
            </a:r>
          </a:p>
          <a:p>
            <a:pPr>
              <a:lnSpc>
                <a:spcPct val="120000"/>
              </a:lnSpc>
            </a:pPr>
            <a:endParaRPr lang="en-NL" dirty="0"/>
          </a:p>
          <a:p>
            <a:pPr>
              <a:lnSpc>
                <a:spcPct val="120000"/>
              </a:lnSpc>
            </a:pPr>
            <a:r>
              <a:rPr lang="en-NL" dirty="0"/>
              <a:t>Komt op die manier steeds een stap verder.</a:t>
            </a:r>
          </a:p>
          <a:p>
            <a:pPr>
              <a:lnSpc>
                <a:spcPct val="120000"/>
              </a:lnSpc>
            </a:pPr>
            <a:r>
              <a:rPr lang="en-NL" dirty="0"/>
              <a:t>Heeft een voorspellende waarde, je kan erop voort bouwen.</a:t>
            </a:r>
          </a:p>
          <a:p>
            <a:pPr>
              <a:lnSpc>
                <a:spcPct val="120000"/>
              </a:lnSpc>
            </a:pPr>
            <a:endParaRPr lang="en-NL" dirty="0"/>
          </a:p>
          <a:p>
            <a:pPr>
              <a:lnSpc>
                <a:spcPct val="120000"/>
              </a:lnSpc>
            </a:pPr>
            <a:r>
              <a:rPr lang="en-NL" dirty="0"/>
              <a:t>Blijft mensenwerk. </a:t>
            </a:r>
          </a:p>
        </p:txBody>
      </p:sp>
      <p:pic>
        <p:nvPicPr>
          <p:cNvPr id="4098" name="Picture 2" descr="Falsifieerbaarheid - Wikipedia">
            <a:extLst>
              <a:ext uri="{FF2B5EF4-FFF2-40B4-BE49-F238E27FC236}">
                <a16:creationId xmlns:a16="http://schemas.microsoft.com/office/drawing/2014/main" id="{02D14D00-8E21-6C70-C4D1-A450765B3A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957" y="1865870"/>
            <a:ext cx="3950043" cy="345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72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75BCF-DC8E-F62B-59AA-93D2E68C5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60" y="15447"/>
            <a:ext cx="11467280" cy="1325563"/>
          </a:xfrm>
        </p:spPr>
        <p:txBody>
          <a:bodyPr>
            <a:normAutofit/>
          </a:bodyPr>
          <a:lstStyle/>
          <a:p>
            <a:r>
              <a:rPr lang="en-NL" sz="3600" dirty="0"/>
              <a:t>Voorbeeld van wetenschap: bestaat kwantum verstrengeling?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7E4D3D-AC6E-7B75-CB74-37578B027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73" y="1202435"/>
            <a:ext cx="7258569" cy="57606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000B703-121D-D6DC-2C99-13BC79972D6E}"/>
              </a:ext>
            </a:extLst>
          </p:cNvPr>
          <p:cNvGrpSpPr>
            <a:grpSpLocks/>
          </p:cNvGrpSpPr>
          <p:nvPr/>
        </p:nvGrpSpPr>
        <p:grpSpPr bwMode="auto">
          <a:xfrm>
            <a:off x="1149971" y="2586070"/>
            <a:ext cx="5302242" cy="1503509"/>
            <a:chOff x="1923885" y="2151509"/>
            <a:chExt cx="5301946" cy="1504035"/>
          </a:xfrm>
        </p:grpSpPr>
        <p:pic>
          <p:nvPicPr>
            <p:cNvPr id="6" name="Picture 5" descr="Einstein_Albert_Elsa_LOC_32096u.jpg">
              <a:extLst>
                <a:ext uri="{FF2B5EF4-FFF2-40B4-BE49-F238E27FC236}">
                  <a16:creationId xmlns:a16="http://schemas.microsoft.com/office/drawing/2014/main" id="{5652E9FF-FEE1-E3DA-3F79-225D04DE1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15124" t="5195" r="53856" b="41415"/>
            <a:stretch>
              <a:fillRect/>
            </a:stretch>
          </p:blipFill>
          <p:spPr>
            <a:xfrm rot="21162173">
              <a:off x="1923885" y="2151509"/>
              <a:ext cx="1010243" cy="150403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8A9BAA57-90D4-412C-A773-513A8F2A5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9853" y="2397092"/>
              <a:ext cx="444597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nl-NL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halkduster" panose="03050602040202020205" pitchFamily="66" charset="77"/>
                  <a:ea typeface="MS PGothic" panose="020B0600070205080204" pitchFamily="34" charset="-128"/>
                  <a:cs typeface="Arial" charset="0"/>
                </a:rPr>
                <a:t>“</a:t>
              </a:r>
              <a:r>
                <a:rPr kumimoji="0" lang="en-US" altLang="nl-NL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halkduster" panose="03050602040202020205" pitchFamily="66" charset="77"/>
                  <a:ea typeface="MS PGothic" panose="020B0600070205080204" pitchFamily="34" charset="-128"/>
                  <a:cs typeface="Arial" charset="0"/>
                </a:rPr>
                <a:t>No s</a:t>
              </a:r>
              <a:r>
                <a:rPr kumimoji="0" lang="en-US" altLang="ja-JP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halkduster" panose="03050602040202020205" pitchFamily="66" charset="77"/>
                  <a:ea typeface="MS PGothic" panose="020B0600070205080204" pitchFamily="34" charset="-128"/>
                  <a:cs typeface="Arial" charset="0"/>
                </a:rPr>
                <a:t>pooky action </a:t>
              </a:r>
              <a:br>
                <a:rPr kumimoji="0" lang="en-US" altLang="ja-JP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halkduster" panose="03050602040202020205" pitchFamily="66" charset="77"/>
                  <a:ea typeface="MS PGothic" panose="020B0600070205080204" pitchFamily="34" charset="-128"/>
                  <a:cs typeface="Arial" charset="0"/>
                </a:rPr>
              </a:br>
              <a:r>
                <a:rPr kumimoji="0" lang="en-US" altLang="ja-JP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halkduster" panose="03050602040202020205" pitchFamily="66" charset="77"/>
                  <a:ea typeface="MS PGothic" panose="020B0600070205080204" pitchFamily="34" charset="-128"/>
                  <a:cs typeface="Arial" charset="0"/>
                </a:rPr>
                <a:t>at a distance!</a:t>
              </a:r>
              <a:r>
                <a:rPr kumimoji="0" lang="en-US" altLang="nl-NL" sz="2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halkduster" panose="03050602040202020205" pitchFamily="66" charset="77"/>
                  <a:ea typeface="MS PGothic" panose="020B0600070205080204" pitchFamily="34" charset="-128"/>
                  <a:cs typeface="Arial" charset="0"/>
                </a:rPr>
                <a:t>”</a:t>
              </a:r>
              <a:r>
                <a:rPr kumimoji="0" lang="en-US" altLang="ja-JP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halkduster" panose="03050602040202020205" pitchFamily="66" charset="77"/>
                  <a:ea typeface="MS PGothic" panose="020B0600070205080204" pitchFamily="34" charset="-128"/>
                  <a:cs typeface="Arial" charset="0"/>
                </a:rPr>
                <a:t> </a:t>
              </a:r>
              <a:endPara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duster" panose="03050602040202020205" pitchFamily="66" charset="77"/>
                <a:ea typeface="MS PGothic" panose="020B0600070205080204" pitchFamily="34" charset="-128"/>
                <a:cs typeface="Arial" charset="0"/>
              </a:endParaRPr>
            </a:p>
          </p:txBody>
        </p:sp>
      </p:grpSp>
      <p:sp>
        <p:nvSpPr>
          <p:cNvPr id="8" name="AutoShape 4">
            <a:extLst>
              <a:ext uri="{FF2B5EF4-FFF2-40B4-BE49-F238E27FC236}">
                <a16:creationId xmlns:a16="http://schemas.microsoft.com/office/drawing/2014/main" id="{A0C5C786-B22A-BC67-1285-E2FD3B84CAAB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162800" y="1251166"/>
            <a:ext cx="457200" cy="457200"/>
          </a:xfrm>
          <a:prstGeom prst="flowChartConnector">
            <a:avLst/>
          </a:prstGeom>
          <a:gradFill rotWithShape="1">
            <a:gsLst>
              <a:gs pos="0">
                <a:srgbClr val="FF0000"/>
              </a:gs>
              <a:gs pos="100000">
                <a:srgbClr val="0070C0"/>
              </a:gs>
            </a:gsLst>
            <a:lin ang="2700000" scaled="1"/>
          </a:gradFill>
          <a:ln>
            <a:noFill/>
          </a:ln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alt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0C871974-13A2-DBCD-7471-E7D612729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116" y="2521231"/>
            <a:ext cx="457200" cy="45720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alt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0FAFE3C9-5819-678F-A4AC-B957721E2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3944" y="2698966"/>
            <a:ext cx="457200" cy="457200"/>
          </a:xfrm>
          <a:prstGeom prst="flowChartConnector">
            <a:avLst/>
          </a:prstGeom>
          <a:solidFill>
            <a:srgbClr val="1F497D">
              <a:lumMod val="60000"/>
              <a:lumOff val="40000"/>
            </a:srgbClr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alt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/>
            </a:endParaRP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8A2397C8-633C-A00F-0AFE-EF0F3DDB1F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907790"/>
            <a:ext cx="6781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 measurement HERE also changes the state THERE ……instantaneously!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72F072A7-D447-427F-F526-9FBC4870936D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62360" y="1240748"/>
            <a:ext cx="457200" cy="457200"/>
          </a:xfrm>
          <a:prstGeom prst="flowChartConnector">
            <a:avLst/>
          </a:prstGeom>
          <a:gradFill rotWithShape="1">
            <a:gsLst>
              <a:gs pos="0">
                <a:srgbClr val="FF0000"/>
              </a:gs>
              <a:gs pos="100000">
                <a:srgbClr val="0070C0"/>
              </a:gs>
            </a:gsLst>
            <a:lin ang="2700000" scaled="1"/>
          </a:gradFill>
          <a:ln>
            <a:noFill/>
          </a:ln>
        </p:spPr>
        <p:txBody>
          <a:bodyPr rot="10800000"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alt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Arial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3786D35-2CDE-2E13-58D0-EED41A6DE67B}"/>
              </a:ext>
            </a:extLst>
          </p:cNvPr>
          <p:cNvCxnSpPr/>
          <p:nvPr/>
        </p:nvCxnSpPr>
        <p:spPr bwMode="auto">
          <a:xfrm>
            <a:off x="595370" y="1821558"/>
            <a:ext cx="0" cy="576064"/>
          </a:xfrm>
          <a:prstGeom prst="straightConnector1">
            <a:avLst/>
          </a:prstGeom>
          <a:solidFill>
            <a:srgbClr val="4F81BD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9DFBCBE-CEB4-BE6F-E722-287A12D11C60}"/>
              </a:ext>
            </a:extLst>
          </p:cNvPr>
          <p:cNvCxnSpPr/>
          <p:nvPr/>
        </p:nvCxnSpPr>
        <p:spPr bwMode="auto">
          <a:xfrm>
            <a:off x="7369968" y="1924390"/>
            <a:ext cx="0" cy="576064"/>
          </a:xfrm>
          <a:prstGeom prst="straightConnector1">
            <a:avLst/>
          </a:prstGeom>
          <a:solidFill>
            <a:srgbClr val="4F81BD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CFF69F2E-FF4D-F87F-4BF0-F94E5A6332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082" y="4262816"/>
            <a:ext cx="8150019" cy="231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2DCAC17-DCAF-3272-ACAD-A0055C16F357}"/>
              </a:ext>
            </a:extLst>
          </p:cNvPr>
          <p:cNvSpPr txBox="1"/>
          <p:nvPr/>
        </p:nvSpPr>
        <p:spPr>
          <a:xfrm>
            <a:off x="9639827" y="6560470"/>
            <a:ext cx="2323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err="1">
                <a:solidFill>
                  <a:srgbClr val="000000"/>
                </a:solidFill>
              </a:rPr>
              <a:t>Hensen</a:t>
            </a:r>
            <a:r>
              <a:rPr lang="en-US" sz="1400" b="0" dirty="0">
                <a:solidFill>
                  <a:srgbClr val="000000"/>
                </a:solidFill>
              </a:rPr>
              <a:t> et al., Nature 2015</a:t>
            </a:r>
          </a:p>
        </p:txBody>
      </p:sp>
      <p:pic>
        <p:nvPicPr>
          <p:cNvPr id="17" name="Picture 3" descr="medal">
            <a:extLst>
              <a:ext uri="{FF2B5EF4-FFF2-40B4-BE49-F238E27FC236}">
                <a16:creationId xmlns:a16="http://schemas.microsoft.com/office/drawing/2014/main" id="{BEFD580F-B30D-C3A1-3CE9-6E790BDE3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733" y="1672540"/>
            <a:ext cx="1710914" cy="1710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4E01DA9-92D2-E290-1C59-83E4CF74E724}"/>
              </a:ext>
            </a:extLst>
          </p:cNvPr>
          <p:cNvSpPr txBox="1"/>
          <p:nvPr/>
        </p:nvSpPr>
        <p:spPr>
          <a:xfrm>
            <a:off x="362360" y="4829033"/>
            <a:ext cx="23467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sz="2000" dirty="0"/>
              <a:t>Quantum computers</a:t>
            </a:r>
          </a:p>
          <a:p>
            <a:r>
              <a:rPr lang="en-NL" sz="2000" dirty="0"/>
              <a:t>Quantum internet</a:t>
            </a:r>
          </a:p>
          <a:p>
            <a:r>
              <a:rPr lang="en-NL" sz="2000" dirty="0"/>
              <a:t>Quantum sensoren</a:t>
            </a:r>
          </a:p>
          <a:p>
            <a:r>
              <a:rPr lang="en-NL" sz="20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7050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84497-C5BF-14C8-F602-EA0B606D1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Nepwetenschap of pseudowetenschap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4AE90-89AF-AC62-9F59-65EEEFC99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L" dirty="0"/>
              <a:t>Doet zich voor als wetenschap</a:t>
            </a:r>
          </a:p>
          <a:p>
            <a:endParaRPr lang="en-NL" dirty="0"/>
          </a:p>
          <a:p>
            <a:r>
              <a:rPr lang="en-NL" dirty="0"/>
              <a:t>Vele varianten, van slechte wetenschap tot nepwetenschap:</a:t>
            </a:r>
          </a:p>
          <a:p>
            <a:pPr lvl="1"/>
            <a:r>
              <a:rPr lang="en-NL" dirty="0"/>
              <a:t>Beweringen zijn niet falsifieerbaar.</a:t>
            </a:r>
          </a:p>
          <a:p>
            <a:pPr lvl="1"/>
            <a:r>
              <a:rPr lang="en-NL" dirty="0"/>
              <a:t>Beweringen zijn niet reproduceerbaar. </a:t>
            </a:r>
          </a:p>
          <a:p>
            <a:pPr lvl="1"/>
            <a:r>
              <a:rPr lang="en-NL" i="1" dirty="0"/>
              <a:t>Hypothese wordt niet losgelaten als metingen/observaties ermee in strijd zijn</a:t>
            </a:r>
            <a:r>
              <a:rPr lang="en-NL" dirty="0"/>
              <a:t>.</a:t>
            </a:r>
          </a:p>
          <a:p>
            <a:pPr lvl="1"/>
            <a:endParaRPr lang="en-NL" dirty="0"/>
          </a:p>
          <a:p>
            <a:r>
              <a:rPr lang="en-GB" dirty="0"/>
              <a:t>G</a:t>
            </a:r>
            <a:r>
              <a:rPr lang="en-NL" dirty="0"/>
              <a:t>een vooruitgang.</a:t>
            </a:r>
          </a:p>
          <a:p>
            <a:r>
              <a:rPr lang="en-NL" dirty="0"/>
              <a:t>Geen voorspellende waarde.</a:t>
            </a:r>
          </a:p>
          <a:p>
            <a:pPr lvl="1"/>
            <a:endParaRPr lang="en-NL" dirty="0"/>
          </a:p>
          <a:p>
            <a:pPr lvl="1"/>
            <a:endParaRPr lang="en-NL" dirty="0"/>
          </a:p>
          <a:p>
            <a:pPr lvl="1"/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20876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036E6-B81D-50A1-7F75-22ED0CBAA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295"/>
            <a:ext cx="10515600" cy="1325563"/>
          </a:xfrm>
        </p:spPr>
        <p:txBody>
          <a:bodyPr/>
          <a:lstStyle/>
          <a:p>
            <a:r>
              <a:rPr lang="en-NL" dirty="0"/>
              <a:t>Voorbeelden van nepwetenschap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FFDCE-CAFD-D3FA-D0C8-858E36EC6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287" y="1658744"/>
            <a:ext cx="7762102" cy="498196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NL" sz="2600" dirty="0"/>
              <a:t>Astrologie: “Ik zie een groot mogelijk onheil, dat je misschien nog dit jaar zal overkomen, ik denk iets in je familie.” – vage bewering, niet falsifieerbaar</a:t>
            </a:r>
          </a:p>
          <a:p>
            <a:pPr>
              <a:lnSpc>
                <a:spcPct val="110000"/>
              </a:lnSpc>
            </a:pPr>
            <a:r>
              <a:rPr lang="en-NL" sz="2600" dirty="0"/>
              <a:t>Spokenjagers - staan niet open voor andere verklaring.</a:t>
            </a:r>
          </a:p>
          <a:p>
            <a:pPr>
              <a:lnSpc>
                <a:spcPct val="110000"/>
              </a:lnSpc>
            </a:pPr>
            <a:r>
              <a:rPr lang="en-GB" sz="2600" dirty="0"/>
              <a:t>“V</a:t>
            </a:r>
            <a:r>
              <a:rPr lang="en-NL" sz="2600" dirty="0"/>
              <a:t>iruswaarheid” – diverse beweringen die niet onderbouwd zijn, of reeds weerlegd zijn door metingen.</a:t>
            </a:r>
          </a:p>
          <a:p>
            <a:pPr marL="0" indent="0">
              <a:lnSpc>
                <a:spcPct val="110000"/>
              </a:lnSpc>
              <a:buNone/>
            </a:pPr>
            <a:endParaRPr lang="en-NL" sz="2400" dirty="0"/>
          </a:p>
          <a:p>
            <a:pPr marL="0" indent="0">
              <a:lnSpc>
                <a:spcPct val="110000"/>
              </a:lnSpc>
              <a:buNone/>
            </a:pPr>
            <a:endParaRPr lang="en-NL" sz="2400" dirty="0"/>
          </a:p>
          <a:p>
            <a:pPr marL="0" indent="0">
              <a:lnSpc>
                <a:spcPct val="110000"/>
              </a:lnSpc>
              <a:buNone/>
            </a:pPr>
            <a:r>
              <a:rPr lang="en-NL" sz="2400" dirty="0"/>
              <a:t>Geen wetenschap en pretendeert dat ook niet te zijn (dus ook geen nepwetenschap):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GB" sz="2400" dirty="0"/>
              <a:t>M</a:t>
            </a:r>
            <a:r>
              <a:rPr lang="en-NL" sz="2400" dirty="0"/>
              <a:t>ijn lievelingskleur is blauw.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NL" sz="2400" dirty="0"/>
              <a:t>God houdt van de mens.</a:t>
            </a:r>
          </a:p>
        </p:txBody>
      </p:sp>
      <p:pic>
        <p:nvPicPr>
          <p:cNvPr id="5122" name="Picture 2" descr="Waarom geloven mensen nog steeds in spoken?">
            <a:extLst>
              <a:ext uri="{FF2B5EF4-FFF2-40B4-BE49-F238E27FC236}">
                <a16:creationId xmlns:a16="http://schemas.microsoft.com/office/drawing/2014/main" id="{9BAE8500-E21E-CBD9-FB28-E7E94F5E6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334" y="1825625"/>
            <a:ext cx="34925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42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D32E3-1309-E4EB-461F-11A882950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Who cares?</a:t>
            </a:r>
          </a:p>
        </p:txBody>
      </p:sp>
      <p:pic>
        <p:nvPicPr>
          <p:cNvPr id="11" name="Content Placeholder 10" descr="A picture containing text&#10;&#10;Description automatically generated">
            <a:extLst>
              <a:ext uri="{FF2B5EF4-FFF2-40B4-BE49-F238E27FC236}">
                <a16:creationId xmlns:a16="http://schemas.microsoft.com/office/drawing/2014/main" id="{B9895A03-0903-8B5C-ED9F-1156092C0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3932" y="-1"/>
            <a:ext cx="5518068" cy="6913605"/>
          </a:xfrm>
        </p:spPr>
      </p:pic>
    </p:spTree>
    <p:extLst>
      <p:ext uri="{BB962C8B-B14F-4D97-AF65-F5344CB8AC3E}">
        <p14:creationId xmlns:p14="http://schemas.microsoft.com/office/powerpoint/2010/main" val="1265044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D32E3-1309-E4EB-461F-11A882950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L" dirty="0"/>
              <a:t>Who cares?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8E86B2-5184-50FE-B2B6-C2D20B1FC0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gebaat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de </a:t>
            </a:r>
            <a:r>
              <a:rPr lang="en-US" dirty="0" err="1"/>
              <a:t>vooruitgang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voorspellende</a:t>
            </a:r>
            <a:r>
              <a:rPr lang="en-US" dirty="0"/>
              <a:t> </a:t>
            </a:r>
            <a:r>
              <a:rPr lang="en-US" dirty="0" err="1"/>
              <a:t>waarde</a:t>
            </a:r>
            <a:r>
              <a:rPr lang="en-US" dirty="0"/>
              <a:t> die </a:t>
            </a:r>
            <a:r>
              <a:rPr lang="en-US" dirty="0" err="1"/>
              <a:t>wetenschap</a:t>
            </a:r>
            <a:r>
              <a:rPr lang="en-US" dirty="0"/>
              <a:t> </a:t>
            </a:r>
            <a:r>
              <a:rPr lang="en-US" dirty="0" err="1"/>
              <a:t>brengt</a:t>
            </a:r>
            <a:r>
              <a:rPr lang="en-US" dirty="0"/>
              <a:t>.</a:t>
            </a:r>
          </a:p>
          <a:p>
            <a:r>
              <a:rPr lang="en-US" dirty="0"/>
              <a:t>Hard </a:t>
            </a:r>
            <a:r>
              <a:rPr lang="en-US" dirty="0" err="1"/>
              <a:t>nodig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</a:t>
            </a:r>
            <a:r>
              <a:rPr lang="en-US" dirty="0" err="1"/>
              <a:t>grote</a:t>
            </a:r>
            <a:r>
              <a:rPr lang="en-US" dirty="0"/>
              <a:t> </a:t>
            </a:r>
            <a:r>
              <a:rPr lang="en-US" dirty="0" err="1"/>
              <a:t>maatschappelijke</a:t>
            </a:r>
            <a:r>
              <a:rPr lang="en-US" dirty="0"/>
              <a:t> </a:t>
            </a:r>
            <a:r>
              <a:rPr lang="en-US" dirty="0" err="1"/>
              <a:t>uitdagingen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gaan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Wetenschap</a:t>
            </a:r>
            <a:r>
              <a:rPr lang="en-US" dirty="0"/>
              <a:t> </a:t>
            </a:r>
            <a:r>
              <a:rPr lang="en-US" dirty="0" err="1"/>
              <a:t>vertelt</a:t>
            </a:r>
            <a:r>
              <a:rPr lang="en-US" dirty="0"/>
              <a:t> </a:t>
            </a:r>
            <a:r>
              <a:rPr lang="en-US" dirty="0" err="1"/>
              <a:t>ons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 </a:t>
            </a:r>
            <a:r>
              <a:rPr lang="en-US" dirty="0" err="1"/>
              <a:t>vanzelf</a:t>
            </a:r>
            <a:r>
              <a:rPr lang="en-US" dirty="0"/>
              <a:t> welk </a:t>
            </a:r>
            <a:r>
              <a:rPr lang="en-US" dirty="0" err="1"/>
              <a:t>beleid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voeren</a:t>
            </a:r>
            <a:r>
              <a:rPr lang="en-US" dirty="0"/>
              <a:t> of </a:t>
            </a:r>
            <a:r>
              <a:rPr lang="en-US" dirty="0" err="1"/>
              <a:t>welke</a:t>
            </a:r>
            <a:r>
              <a:rPr lang="en-US" dirty="0"/>
              <a:t> </a:t>
            </a:r>
            <a:r>
              <a:rPr lang="en-US" dirty="0" err="1"/>
              <a:t>keuzes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.</a:t>
            </a:r>
          </a:p>
          <a:p>
            <a:r>
              <a:rPr lang="en-US" dirty="0" err="1"/>
              <a:t>Wetenschap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ons</a:t>
            </a:r>
            <a:r>
              <a:rPr lang="en-US" dirty="0"/>
              <a:t> </a:t>
            </a:r>
            <a:r>
              <a:rPr lang="en-US" dirty="0" err="1"/>
              <a:t>wel</a:t>
            </a:r>
            <a:r>
              <a:rPr lang="en-US" dirty="0"/>
              <a:t> </a:t>
            </a:r>
            <a:r>
              <a:rPr lang="en-US" dirty="0" err="1"/>
              <a:t>helpen</a:t>
            </a:r>
            <a:r>
              <a:rPr lang="en-US" dirty="0"/>
              <a:t> </a:t>
            </a:r>
            <a:r>
              <a:rPr lang="en-US" dirty="0" err="1"/>
              <a:t>verstandige</a:t>
            </a:r>
            <a:r>
              <a:rPr lang="en-US" dirty="0"/>
              <a:t> </a:t>
            </a:r>
            <a:r>
              <a:rPr lang="en-US" dirty="0" err="1"/>
              <a:t>keuzes</a:t>
            </a:r>
            <a:r>
              <a:rPr lang="en-US" dirty="0"/>
              <a:t>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maken</a:t>
            </a:r>
            <a:r>
              <a:rPr lang="en-US" dirty="0"/>
              <a:t>. </a:t>
            </a:r>
            <a:r>
              <a:rPr lang="en-US" dirty="0" err="1"/>
              <a:t>Nepwetenschap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dat</a:t>
            </a:r>
            <a:r>
              <a:rPr lang="en-US" dirty="0"/>
              <a:t> </a:t>
            </a:r>
            <a:r>
              <a:rPr lang="en-US" dirty="0" err="1"/>
              <a:t>niet</a:t>
            </a:r>
            <a:r>
              <a:rPr lang="en-US" dirty="0"/>
              <a:t>.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201495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2172</TotalTime>
  <Words>564</Words>
  <Application>Microsoft Macintosh PowerPoint</Application>
  <PresentationFormat>Widescreen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Chalkduster</vt:lpstr>
      <vt:lpstr>Office Theme</vt:lpstr>
      <vt:lpstr>Wetenschap en nepwetenschap</vt:lpstr>
      <vt:lpstr>Wat hebben deze stellingen gemeen?</vt:lpstr>
      <vt:lpstr>En deze stellingen?</vt:lpstr>
      <vt:lpstr>(Empirische) Wetenschap</vt:lpstr>
      <vt:lpstr>Voorbeeld van wetenschap: bestaat kwantum verstrengeling?</vt:lpstr>
      <vt:lpstr>Nepwetenschap of pseudowetenschap</vt:lpstr>
      <vt:lpstr>Voorbeelden van nepwetenschap</vt:lpstr>
      <vt:lpstr>Who cares?</vt:lpstr>
      <vt:lpstr>Who cares?</vt:lpstr>
      <vt:lpstr>Wat doe je eraan?</vt:lpstr>
      <vt:lpstr>Hoe wetenschap en nepwetenschap onderscheiden?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Wetenschap en nepwetenschap</dc:title>
  <dc:creator>Lieven Vandersypen - TNW</dc:creator>
  <cp:lastModifiedBy>Lieven Vandersypen - TNW</cp:lastModifiedBy>
  <cp:revision>12</cp:revision>
  <dcterms:created xsi:type="dcterms:W3CDTF">2022-10-27T08:31:01Z</dcterms:created>
  <dcterms:modified xsi:type="dcterms:W3CDTF">2022-10-29T07:44:30Z</dcterms:modified>
</cp:coreProperties>
</file>